
<file path=[Content_Types].xml><?xml version="1.0" encoding="utf-8"?>
<Types xmlns="http://schemas.openxmlformats.org/package/2006/content-types">
  <Default Extension="bin" ContentType="application/vnd.openxmlformats-officedocument.oleObject"/>
  <Default Extension="jp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3" r:id="rId1"/>
  </p:sldMasterIdLst>
  <p:notesMasterIdLst>
    <p:notesMasterId r:id="rId169"/>
  </p:notesMasterIdLst>
  <p:sldIdLst>
    <p:sldId id="270" r:id="rId2"/>
    <p:sldId id="271" r:id="rId3"/>
    <p:sldId id="272" r:id="rId4"/>
    <p:sldId id="273" r:id="rId5"/>
    <p:sldId id="274" r:id="rId6"/>
    <p:sldId id="275" r:id="rId7"/>
    <p:sldId id="276" r:id="rId8"/>
    <p:sldId id="277" r:id="rId9"/>
    <p:sldId id="278" r:id="rId10"/>
    <p:sldId id="279" r:id="rId11"/>
    <p:sldId id="280" r:id="rId12"/>
    <p:sldId id="281" r:id="rId13"/>
    <p:sldId id="282" r:id="rId14"/>
    <p:sldId id="283" r:id="rId15"/>
    <p:sldId id="284" r:id="rId16"/>
    <p:sldId id="285" r:id="rId17"/>
    <p:sldId id="286" r:id="rId18"/>
    <p:sldId id="287" r:id="rId19"/>
    <p:sldId id="288" r:id="rId20"/>
    <p:sldId id="289" r:id="rId21"/>
    <p:sldId id="290" r:id="rId22"/>
    <p:sldId id="291" r:id="rId23"/>
    <p:sldId id="292" r:id="rId24"/>
    <p:sldId id="293" r:id="rId25"/>
    <p:sldId id="294" r:id="rId26"/>
    <p:sldId id="295" r:id="rId27"/>
    <p:sldId id="296" r:id="rId28"/>
    <p:sldId id="297" r:id="rId29"/>
    <p:sldId id="298" r:id="rId30"/>
    <p:sldId id="299" r:id="rId31"/>
    <p:sldId id="300" r:id="rId32"/>
    <p:sldId id="301" r:id="rId33"/>
    <p:sldId id="302" r:id="rId34"/>
    <p:sldId id="303" r:id="rId35"/>
    <p:sldId id="304" r:id="rId36"/>
    <p:sldId id="305" r:id="rId37"/>
    <p:sldId id="306" r:id="rId38"/>
    <p:sldId id="307" r:id="rId39"/>
    <p:sldId id="308" r:id="rId40"/>
    <p:sldId id="309" r:id="rId41"/>
    <p:sldId id="310" r:id="rId42"/>
    <p:sldId id="311" r:id="rId43"/>
    <p:sldId id="312" r:id="rId44"/>
    <p:sldId id="313" r:id="rId45"/>
    <p:sldId id="314" r:id="rId46"/>
    <p:sldId id="315" r:id="rId47"/>
    <p:sldId id="316" r:id="rId48"/>
    <p:sldId id="317" r:id="rId49"/>
    <p:sldId id="318" r:id="rId50"/>
    <p:sldId id="319" r:id="rId51"/>
    <p:sldId id="320" r:id="rId52"/>
    <p:sldId id="321" r:id="rId53"/>
    <p:sldId id="322" r:id="rId54"/>
    <p:sldId id="323" r:id="rId55"/>
    <p:sldId id="324" r:id="rId56"/>
    <p:sldId id="325" r:id="rId57"/>
    <p:sldId id="326" r:id="rId58"/>
    <p:sldId id="327" r:id="rId59"/>
    <p:sldId id="328" r:id="rId60"/>
    <p:sldId id="329" r:id="rId61"/>
    <p:sldId id="330" r:id="rId62"/>
    <p:sldId id="331" r:id="rId63"/>
    <p:sldId id="415" r:id="rId64"/>
    <p:sldId id="416" r:id="rId65"/>
    <p:sldId id="334" r:id="rId66"/>
    <p:sldId id="335" r:id="rId67"/>
    <p:sldId id="336" r:id="rId68"/>
    <p:sldId id="337" r:id="rId69"/>
    <p:sldId id="338" r:id="rId70"/>
    <p:sldId id="339" r:id="rId71"/>
    <p:sldId id="340" r:id="rId72"/>
    <p:sldId id="341" r:id="rId73"/>
    <p:sldId id="342" r:id="rId74"/>
    <p:sldId id="343" r:id="rId75"/>
    <p:sldId id="344" r:id="rId76"/>
    <p:sldId id="345" r:id="rId77"/>
    <p:sldId id="346" r:id="rId78"/>
    <p:sldId id="347" r:id="rId79"/>
    <p:sldId id="348" r:id="rId80"/>
    <p:sldId id="349" r:id="rId81"/>
    <p:sldId id="350" r:id="rId82"/>
    <p:sldId id="351" r:id="rId83"/>
    <p:sldId id="352" r:id="rId84"/>
    <p:sldId id="353" r:id="rId85"/>
    <p:sldId id="354" r:id="rId86"/>
    <p:sldId id="355" r:id="rId87"/>
    <p:sldId id="356" r:id="rId88"/>
    <p:sldId id="357" r:id="rId89"/>
    <p:sldId id="358" r:id="rId90"/>
    <p:sldId id="359" r:id="rId91"/>
    <p:sldId id="360" r:id="rId92"/>
    <p:sldId id="361" r:id="rId93"/>
    <p:sldId id="362" r:id="rId94"/>
    <p:sldId id="363" r:id="rId95"/>
    <p:sldId id="364" r:id="rId96"/>
    <p:sldId id="365" r:id="rId97"/>
    <p:sldId id="366" r:id="rId98"/>
    <p:sldId id="367" r:id="rId99"/>
    <p:sldId id="368" r:id="rId100"/>
    <p:sldId id="369" r:id="rId101"/>
    <p:sldId id="370" r:id="rId102"/>
    <p:sldId id="371" r:id="rId103"/>
    <p:sldId id="372" r:id="rId104"/>
    <p:sldId id="373" r:id="rId105"/>
    <p:sldId id="374" r:id="rId106"/>
    <p:sldId id="375" r:id="rId107"/>
    <p:sldId id="376" r:id="rId108"/>
    <p:sldId id="377" r:id="rId109"/>
    <p:sldId id="378" r:id="rId110"/>
    <p:sldId id="379" r:id="rId111"/>
    <p:sldId id="380" r:id="rId112"/>
    <p:sldId id="381" r:id="rId113"/>
    <p:sldId id="382" r:id="rId114"/>
    <p:sldId id="383" r:id="rId115"/>
    <p:sldId id="384" r:id="rId116"/>
    <p:sldId id="385" r:id="rId117"/>
    <p:sldId id="386" r:id="rId118"/>
    <p:sldId id="387" r:id="rId119"/>
    <p:sldId id="388" r:id="rId120"/>
    <p:sldId id="389" r:id="rId121"/>
    <p:sldId id="390" r:id="rId122"/>
    <p:sldId id="1793" r:id="rId123"/>
    <p:sldId id="1981" r:id="rId124"/>
    <p:sldId id="392" r:id="rId125"/>
    <p:sldId id="393" r:id="rId126"/>
    <p:sldId id="394" r:id="rId127"/>
    <p:sldId id="1982" r:id="rId128"/>
    <p:sldId id="396" r:id="rId129"/>
    <p:sldId id="397" r:id="rId130"/>
    <p:sldId id="398" r:id="rId131"/>
    <p:sldId id="1983" r:id="rId132"/>
    <p:sldId id="400" r:id="rId133"/>
    <p:sldId id="401" r:id="rId134"/>
    <p:sldId id="403" r:id="rId135"/>
    <p:sldId id="404" r:id="rId136"/>
    <p:sldId id="405" r:id="rId137"/>
    <p:sldId id="406" r:id="rId138"/>
    <p:sldId id="407" r:id="rId139"/>
    <p:sldId id="408" r:id="rId140"/>
    <p:sldId id="409" r:id="rId141"/>
    <p:sldId id="410" r:id="rId142"/>
    <p:sldId id="411" r:id="rId143"/>
    <p:sldId id="412" r:id="rId144"/>
    <p:sldId id="417" r:id="rId145"/>
    <p:sldId id="414" r:id="rId146"/>
    <p:sldId id="256" r:id="rId147"/>
    <p:sldId id="269" r:id="rId148"/>
    <p:sldId id="257" r:id="rId149"/>
    <p:sldId id="258" r:id="rId150"/>
    <p:sldId id="264" r:id="rId151"/>
    <p:sldId id="259" r:id="rId152"/>
    <p:sldId id="265" r:id="rId153"/>
    <p:sldId id="260" r:id="rId154"/>
    <p:sldId id="266" r:id="rId155"/>
    <p:sldId id="261" r:id="rId156"/>
    <p:sldId id="267" r:id="rId157"/>
    <p:sldId id="262" r:id="rId158"/>
    <p:sldId id="268" r:id="rId159"/>
    <p:sldId id="263" r:id="rId160"/>
    <p:sldId id="1984" r:id="rId161"/>
    <p:sldId id="1985" r:id="rId162"/>
    <p:sldId id="1986" r:id="rId163"/>
    <p:sldId id="1987" r:id="rId164"/>
    <p:sldId id="1988" r:id="rId165"/>
    <p:sldId id="1989" r:id="rId166"/>
    <p:sldId id="1990" r:id="rId167"/>
    <p:sldId id="1991" r:id="rId168"/>
  </p:sldIdLst>
  <p:sldSz cx="9144000" cy="6858000" type="screen4x3"/>
  <p:notesSz cx="6858000" cy="9144000"/>
  <p:custDataLst>
    <p:tags r:id="rId170"/>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54CA1"/>
    <a:srgbClr val="10069F"/>
    <a:srgbClr val="013334"/>
    <a:srgbClr val="4E2A84"/>
    <a:srgbClr val="582E8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30140EA-F959-4C68-8F66-075533CE3782}" v="1" dt="2019-12-03T21:07:23.60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157" autoAdjust="0"/>
    <p:restoredTop sz="94436" autoAdjust="0"/>
  </p:normalViewPr>
  <p:slideViewPr>
    <p:cSldViewPr>
      <p:cViewPr varScale="1">
        <p:scale>
          <a:sx n="77" d="100"/>
          <a:sy n="77" d="100"/>
        </p:scale>
        <p:origin x="450" y="27"/>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tags" Target="tags/tag1.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presProps" Target="presProps.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2" Type="http://schemas.openxmlformats.org/officeDocument/2006/relationships/viewProps" Target="view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tableStyles" Target="tableStyle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microsoft.com/office/2016/11/relationships/changesInfo" Target="changesInfos/changesInfo1.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microsoft.com/office/2015/10/relationships/revisionInfo" Target="revisionInfo.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avier Saldana" userId="ca52465489e2c690" providerId="LiveId" clId="{E30140EA-F959-4C68-8F66-075533CE3782}"/>
    <pc:docChg chg="custSel addSld modSld">
      <pc:chgData name="Javier Saldana" userId="ca52465489e2c690" providerId="LiveId" clId="{E30140EA-F959-4C68-8F66-075533CE3782}" dt="2019-12-03T21:07:24.016" v="10" actId="27636"/>
      <pc:docMkLst>
        <pc:docMk/>
      </pc:docMkLst>
      <pc:sldChg chg="add">
        <pc:chgData name="Javier Saldana" userId="ca52465489e2c690" providerId="LiveId" clId="{E30140EA-F959-4C68-8F66-075533CE3782}" dt="2019-12-03T21:07:23.588" v="0"/>
        <pc:sldMkLst>
          <pc:docMk/>
          <pc:sldMk cId="1899220157" sldId="256"/>
        </pc:sldMkLst>
      </pc:sldChg>
      <pc:sldChg chg="modSp add">
        <pc:chgData name="Javier Saldana" userId="ca52465489e2c690" providerId="LiveId" clId="{E30140EA-F959-4C68-8F66-075533CE3782}" dt="2019-12-03T21:07:23.802" v="1" actId="27636"/>
        <pc:sldMkLst>
          <pc:docMk/>
          <pc:sldMk cId="3669714374" sldId="257"/>
        </pc:sldMkLst>
        <pc:spChg chg="mod">
          <ac:chgData name="Javier Saldana" userId="ca52465489e2c690" providerId="LiveId" clId="{E30140EA-F959-4C68-8F66-075533CE3782}" dt="2019-12-03T21:07:23.802" v="1" actId="27636"/>
          <ac:spMkLst>
            <pc:docMk/>
            <pc:sldMk cId="3669714374" sldId="257"/>
            <ac:spMk id="3" creationId="{FBC9D488-79C0-3C46-BA9E-D3E887830894}"/>
          </ac:spMkLst>
        </pc:spChg>
      </pc:sldChg>
      <pc:sldChg chg="modSp add">
        <pc:chgData name="Javier Saldana" userId="ca52465489e2c690" providerId="LiveId" clId="{E30140EA-F959-4C68-8F66-075533CE3782}" dt="2019-12-03T21:07:23.826" v="2" actId="27636"/>
        <pc:sldMkLst>
          <pc:docMk/>
          <pc:sldMk cId="1423545807" sldId="258"/>
        </pc:sldMkLst>
        <pc:spChg chg="mod">
          <ac:chgData name="Javier Saldana" userId="ca52465489e2c690" providerId="LiveId" clId="{E30140EA-F959-4C68-8F66-075533CE3782}" dt="2019-12-03T21:07:23.826" v="2" actId="27636"/>
          <ac:spMkLst>
            <pc:docMk/>
            <pc:sldMk cId="1423545807" sldId="258"/>
            <ac:spMk id="2" creationId="{698D49C1-1E17-654A-A6B8-594BDFEFF445}"/>
          </ac:spMkLst>
        </pc:spChg>
      </pc:sldChg>
      <pc:sldChg chg="modSp add">
        <pc:chgData name="Javier Saldana" userId="ca52465489e2c690" providerId="LiveId" clId="{E30140EA-F959-4C68-8F66-075533CE3782}" dt="2019-12-03T21:07:23.884" v="4" actId="27636"/>
        <pc:sldMkLst>
          <pc:docMk/>
          <pc:sldMk cId="1416756018" sldId="259"/>
        </pc:sldMkLst>
        <pc:spChg chg="mod">
          <ac:chgData name="Javier Saldana" userId="ca52465489e2c690" providerId="LiveId" clId="{E30140EA-F959-4C68-8F66-075533CE3782}" dt="2019-12-03T21:07:23.884" v="4" actId="27636"/>
          <ac:spMkLst>
            <pc:docMk/>
            <pc:sldMk cId="1416756018" sldId="259"/>
            <ac:spMk id="2" creationId="{A9EAD6FF-9FF8-6242-B374-51B6D82D8ADA}"/>
          </ac:spMkLst>
        </pc:spChg>
      </pc:sldChg>
      <pc:sldChg chg="add">
        <pc:chgData name="Javier Saldana" userId="ca52465489e2c690" providerId="LiveId" clId="{E30140EA-F959-4C68-8F66-075533CE3782}" dt="2019-12-03T21:07:23.588" v="0"/>
        <pc:sldMkLst>
          <pc:docMk/>
          <pc:sldMk cId="2573209971" sldId="260"/>
        </pc:sldMkLst>
      </pc:sldChg>
      <pc:sldChg chg="modSp add">
        <pc:chgData name="Javier Saldana" userId="ca52465489e2c690" providerId="LiveId" clId="{E30140EA-F959-4C68-8F66-075533CE3782}" dt="2019-12-03T21:07:23.916" v="6" actId="27636"/>
        <pc:sldMkLst>
          <pc:docMk/>
          <pc:sldMk cId="1712204201" sldId="261"/>
        </pc:sldMkLst>
        <pc:spChg chg="mod">
          <ac:chgData name="Javier Saldana" userId="ca52465489e2c690" providerId="LiveId" clId="{E30140EA-F959-4C68-8F66-075533CE3782}" dt="2019-12-03T21:07:23.916" v="6" actId="27636"/>
          <ac:spMkLst>
            <pc:docMk/>
            <pc:sldMk cId="1712204201" sldId="261"/>
            <ac:spMk id="2" creationId="{82635DFA-D341-024F-B86F-C4D051196842}"/>
          </ac:spMkLst>
        </pc:spChg>
      </pc:sldChg>
      <pc:sldChg chg="modSp add">
        <pc:chgData name="Javier Saldana" userId="ca52465489e2c690" providerId="LiveId" clId="{E30140EA-F959-4C68-8F66-075533CE3782}" dt="2019-12-03T21:07:23.968" v="8" actId="27636"/>
        <pc:sldMkLst>
          <pc:docMk/>
          <pc:sldMk cId="3850088796" sldId="262"/>
        </pc:sldMkLst>
        <pc:spChg chg="mod">
          <ac:chgData name="Javier Saldana" userId="ca52465489e2c690" providerId="LiveId" clId="{E30140EA-F959-4C68-8F66-075533CE3782}" dt="2019-12-03T21:07:23.968" v="8" actId="27636"/>
          <ac:spMkLst>
            <pc:docMk/>
            <pc:sldMk cId="3850088796" sldId="262"/>
            <ac:spMk id="2" creationId="{C4E32CAD-41F9-FD47-8C2A-5756ECC0C40F}"/>
          </ac:spMkLst>
        </pc:spChg>
      </pc:sldChg>
      <pc:sldChg chg="add">
        <pc:chgData name="Javier Saldana" userId="ca52465489e2c690" providerId="LiveId" clId="{E30140EA-F959-4C68-8F66-075533CE3782}" dt="2019-12-03T21:07:23.588" v="0"/>
        <pc:sldMkLst>
          <pc:docMk/>
          <pc:sldMk cId="4250699094" sldId="263"/>
        </pc:sldMkLst>
      </pc:sldChg>
      <pc:sldChg chg="modSp add">
        <pc:chgData name="Javier Saldana" userId="ca52465489e2c690" providerId="LiveId" clId="{E30140EA-F959-4C68-8F66-075533CE3782}" dt="2019-12-03T21:07:23.866" v="3" actId="27636"/>
        <pc:sldMkLst>
          <pc:docMk/>
          <pc:sldMk cId="80598626" sldId="264"/>
        </pc:sldMkLst>
        <pc:spChg chg="mod">
          <ac:chgData name="Javier Saldana" userId="ca52465489e2c690" providerId="LiveId" clId="{E30140EA-F959-4C68-8F66-075533CE3782}" dt="2019-12-03T21:07:23.866" v="3" actId="27636"/>
          <ac:spMkLst>
            <pc:docMk/>
            <pc:sldMk cId="80598626" sldId="264"/>
            <ac:spMk id="2" creationId="{698D49C1-1E17-654A-A6B8-594BDFEFF445}"/>
          </ac:spMkLst>
        </pc:spChg>
      </pc:sldChg>
      <pc:sldChg chg="modSp add">
        <pc:chgData name="Javier Saldana" userId="ca52465489e2c690" providerId="LiveId" clId="{E30140EA-F959-4C68-8F66-075533CE3782}" dt="2019-12-03T21:07:23.904" v="5" actId="27636"/>
        <pc:sldMkLst>
          <pc:docMk/>
          <pc:sldMk cId="1475460834" sldId="265"/>
        </pc:sldMkLst>
        <pc:spChg chg="mod">
          <ac:chgData name="Javier Saldana" userId="ca52465489e2c690" providerId="LiveId" clId="{E30140EA-F959-4C68-8F66-075533CE3782}" dt="2019-12-03T21:07:23.904" v="5" actId="27636"/>
          <ac:spMkLst>
            <pc:docMk/>
            <pc:sldMk cId="1475460834" sldId="265"/>
            <ac:spMk id="2" creationId="{A9EAD6FF-9FF8-6242-B374-51B6D82D8ADA}"/>
          </ac:spMkLst>
        </pc:spChg>
      </pc:sldChg>
      <pc:sldChg chg="add">
        <pc:chgData name="Javier Saldana" userId="ca52465489e2c690" providerId="LiveId" clId="{E30140EA-F959-4C68-8F66-075533CE3782}" dt="2019-12-03T21:07:23.588" v="0"/>
        <pc:sldMkLst>
          <pc:docMk/>
          <pc:sldMk cId="1576397347" sldId="266"/>
        </pc:sldMkLst>
      </pc:sldChg>
      <pc:sldChg chg="modSp add">
        <pc:chgData name="Javier Saldana" userId="ca52465489e2c690" providerId="LiveId" clId="{E30140EA-F959-4C68-8F66-075533CE3782}" dt="2019-12-03T21:07:23.940" v="7" actId="27636"/>
        <pc:sldMkLst>
          <pc:docMk/>
          <pc:sldMk cId="2880992785" sldId="267"/>
        </pc:sldMkLst>
        <pc:spChg chg="mod">
          <ac:chgData name="Javier Saldana" userId="ca52465489e2c690" providerId="LiveId" clId="{E30140EA-F959-4C68-8F66-075533CE3782}" dt="2019-12-03T21:07:23.940" v="7" actId="27636"/>
          <ac:spMkLst>
            <pc:docMk/>
            <pc:sldMk cId="2880992785" sldId="267"/>
            <ac:spMk id="2" creationId="{82635DFA-D341-024F-B86F-C4D051196842}"/>
          </ac:spMkLst>
        </pc:spChg>
      </pc:sldChg>
      <pc:sldChg chg="modSp add">
        <pc:chgData name="Javier Saldana" userId="ca52465489e2c690" providerId="LiveId" clId="{E30140EA-F959-4C68-8F66-075533CE3782}" dt="2019-12-03T21:07:23.988" v="9" actId="27636"/>
        <pc:sldMkLst>
          <pc:docMk/>
          <pc:sldMk cId="329959352" sldId="268"/>
        </pc:sldMkLst>
        <pc:spChg chg="mod">
          <ac:chgData name="Javier Saldana" userId="ca52465489e2c690" providerId="LiveId" clId="{E30140EA-F959-4C68-8F66-075533CE3782}" dt="2019-12-03T21:07:23.988" v="9" actId="27636"/>
          <ac:spMkLst>
            <pc:docMk/>
            <pc:sldMk cId="329959352" sldId="268"/>
            <ac:spMk id="2" creationId="{C4E32CAD-41F9-FD47-8C2A-5756ECC0C40F}"/>
          </ac:spMkLst>
        </pc:spChg>
      </pc:sldChg>
      <pc:sldChg chg="add">
        <pc:chgData name="Javier Saldana" userId="ca52465489e2c690" providerId="LiveId" clId="{E30140EA-F959-4C68-8F66-075533CE3782}" dt="2019-12-03T21:07:23.588" v="0"/>
        <pc:sldMkLst>
          <pc:docMk/>
          <pc:sldMk cId="1747054166" sldId="269"/>
        </pc:sldMkLst>
      </pc:sldChg>
      <pc:sldChg chg="modSp add">
        <pc:chgData name="Javier Saldana" userId="ca52465489e2c690" providerId="LiveId" clId="{E30140EA-F959-4C68-8F66-075533CE3782}" dt="2019-12-03T21:07:24.016" v="10" actId="27636"/>
        <pc:sldMkLst>
          <pc:docMk/>
          <pc:sldMk cId="1645875020" sldId="1984"/>
        </pc:sldMkLst>
        <pc:spChg chg="mod">
          <ac:chgData name="Javier Saldana" userId="ca52465489e2c690" providerId="LiveId" clId="{E30140EA-F959-4C68-8F66-075533CE3782}" dt="2019-12-03T21:07:24.016" v="10" actId="27636"/>
          <ac:spMkLst>
            <pc:docMk/>
            <pc:sldMk cId="1645875020" sldId="1984"/>
            <ac:spMk id="3" creationId="{70FE7612-C166-744C-A92B-7CB8F9CEDEC5}"/>
          </ac:spMkLst>
        </pc:spChg>
      </pc:sldChg>
      <pc:sldChg chg="add">
        <pc:chgData name="Javier Saldana" userId="ca52465489e2c690" providerId="LiveId" clId="{E30140EA-F959-4C68-8F66-075533CE3782}" dt="2019-12-03T21:07:23.588" v="0"/>
        <pc:sldMkLst>
          <pc:docMk/>
          <pc:sldMk cId="2195345357" sldId="1985"/>
        </pc:sldMkLst>
      </pc:sldChg>
      <pc:sldChg chg="add">
        <pc:chgData name="Javier Saldana" userId="ca52465489e2c690" providerId="LiveId" clId="{E30140EA-F959-4C68-8F66-075533CE3782}" dt="2019-12-03T21:07:23.588" v="0"/>
        <pc:sldMkLst>
          <pc:docMk/>
          <pc:sldMk cId="1367413050" sldId="1986"/>
        </pc:sldMkLst>
      </pc:sldChg>
      <pc:sldChg chg="add">
        <pc:chgData name="Javier Saldana" userId="ca52465489e2c690" providerId="LiveId" clId="{E30140EA-F959-4C68-8F66-075533CE3782}" dt="2019-12-03T21:07:23.588" v="0"/>
        <pc:sldMkLst>
          <pc:docMk/>
          <pc:sldMk cId="24222193" sldId="1987"/>
        </pc:sldMkLst>
      </pc:sldChg>
      <pc:sldChg chg="add">
        <pc:chgData name="Javier Saldana" userId="ca52465489e2c690" providerId="LiveId" clId="{E30140EA-F959-4C68-8F66-075533CE3782}" dt="2019-12-03T21:07:23.588" v="0"/>
        <pc:sldMkLst>
          <pc:docMk/>
          <pc:sldMk cId="4277171162" sldId="1988"/>
        </pc:sldMkLst>
      </pc:sldChg>
      <pc:sldChg chg="add">
        <pc:chgData name="Javier Saldana" userId="ca52465489e2c690" providerId="LiveId" clId="{E30140EA-F959-4C68-8F66-075533CE3782}" dt="2019-12-03T21:07:23.588" v="0"/>
        <pc:sldMkLst>
          <pc:docMk/>
          <pc:sldMk cId="1009695783" sldId="1989"/>
        </pc:sldMkLst>
      </pc:sldChg>
      <pc:sldChg chg="add">
        <pc:chgData name="Javier Saldana" userId="ca52465489e2c690" providerId="LiveId" clId="{E30140EA-F959-4C68-8F66-075533CE3782}" dt="2019-12-03T21:07:23.588" v="0"/>
        <pc:sldMkLst>
          <pc:docMk/>
          <pc:sldMk cId="3976224067" sldId="1990"/>
        </pc:sldMkLst>
      </pc:sldChg>
      <pc:sldChg chg="add">
        <pc:chgData name="Javier Saldana" userId="ca52465489e2c690" providerId="LiveId" clId="{E30140EA-F959-4C68-8F66-075533CE3782}" dt="2019-12-03T21:07:23.588" v="0"/>
        <pc:sldMkLst>
          <pc:docMk/>
          <pc:sldMk cId="1004103769" sldId="1991"/>
        </pc:sldMkLst>
      </pc:sldChg>
    </pc:docChg>
  </pc:docChgLst>
</pc:chgInfo>
</file>

<file path=ppt/drawings/_rels/vmlDrawing1.vml.rels><?xml version="1.0" encoding="UTF-8" standalone="yes"?>
<Relationships xmlns="http://schemas.openxmlformats.org/package/2006/relationships"><Relationship Id="rId1" Type="http://schemas.openxmlformats.org/officeDocument/2006/relationships/image" Target="../media/image11.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175.wmf"/><Relationship Id="rId1" Type="http://schemas.openxmlformats.org/officeDocument/2006/relationships/image" Target="../media/image174.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78.wmf"/><Relationship Id="rId2" Type="http://schemas.openxmlformats.org/officeDocument/2006/relationships/image" Target="../media/image177.wmf"/><Relationship Id="rId1" Type="http://schemas.openxmlformats.org/officeDocument/2006/relationships/image" Target="../media/image176.wmf"/><Relationship Id="rId5" Type="http://schemas.openxmlformats.org/officeDocument/2006/relationships/image" Target="../media/image180.wmf"/><Relationship Id="rId4" Type="http://schemas.openxmlformats.org/officeDocument/2006/relationships/image" Target="../media/image179.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8570D6A-FB49-A14C-9B03-21B3417100CD}" type="datetimeFigureOut">
              <a:rPr lang="en-US" smtClean="0"/>
              <a:t>12/3/2019</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4CB6C83-B894-2740-9986-97D8BB6F6D98}" type="slidenum">
              <a:rPr lang="en-US" smtClean="0"/>
              <a:t>‹#›</a:t>
            </a:fld>
            <a:endParaRPr lang="en-US" dirty="0"/>
          </a:p>
        </p:txBody>
      </p:sp>
    </p:spTree>
    <p:extLst>
      <p:ext uri="{BB962C8B-B14F-4D97-AF65-F5344CB8AC3E}">
        <p14:creationId xmlns:p14="http://schemas.microsoft.com/office/powerpoint/2010/main" val="1801669850"/>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Animate line</a:t>
            </a:r>
            <a:r>
              <a:rPr lang="en-US" baseline="0" dirty="0"/>
              <a:t> by line. … Try and get the numbers bigger and change labels. </a:t>
            </a:r>
            <a:endParaRPr lang="en-US" dirty="0"/>
          </a:p>
        </p:txBody>
      </p:sp>
      <p:sp>
        <p:nvSpPr>
          <p:cNvPr id="4" name="Slide Number Placeholder 3"/>
          <p:cNvSpPr>
            <a:spLocks noGrp="1"/>
          </p:cNvSpPr>
          <p:nvPr>
            <p:ph type="sldNum" sz="quarter" idx="10"/>
          </p:nvPr>
        </p:nvSpPr>
        <p:spPr/>
        <p:txBody>
          <a:bodyPr/>
          <a:lstStyle/>
          <a:p>
            <a:fld id="{8490CBF3-D4D8-D64C-B76F-C3F7A7EA82ED}" type="slidenum">
              <a:rPr lang="en-US" smtClean="0"/>
              <a:t>2</a:t>
            </a:fld>
            <a:endParaRPr lang="en-US" dirty="0"/>
          </a:p>
        </p:txBody>
      </p:sp>
    </p:spTree>
    <p:extLst>
      <p:ext uri="{BB962C8B-B14F-4D97-AF65-F5344CB8AC3E}">
        <p14:creationId xmlns:p14="http://schemas.microsoft.com/office/powerpoint/2010/main" val="17577788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8" name="Rectangle 2"/>
          <p:cNvSpPr>
            <a:spLocks noGrp="1" noRot="1" noChangeAspect="1" noChangeArrowheads="1" noTextEdit="1"/>
          </p:cNvSpPr>
          <p:nvPr>
            <p:ph type="sldImg"/>
          </p:nvPr>
        </p:nvSpPr>
        <p:spPr>
          <a:ln/>
        </p:spPr>
      </p:sp>
      <p:sp>
        <p:nvSpPr>
          <p:cNvPr id="229379" name="Rectangle 3"/>
          <p:cNvSpPr>
            <a:spLocks noGrp="1" noChangeArrowheads="1"/>
          </p:cNvSpPr>
          <p:nvPr>
            <p:ph type="body" idx="1"/>
          </p:nvPr>
        </p:nvSpPr>
        <p:spPr>
          <a:noFill/>
          <a:ln/>
        </p:spPr>
        <p:txBody>
          <a:bodyPr/>
          <a:lstStyle/>
          <a:p>
            <a:endParaRPr lang="en-US" dirty="0"/>
          </a:p>
        </p:txBody>
      </p:sp>
    </p:spTree>
    <p:extLst>
      <p:ext uri="{BB962C8B-B14F-4D97-AF65-F5344CB8AC3E}">
        <p14:creationId xmlns:p14="http://schemas.microsoft.com/office/powerpoint/2010/main" val="37520652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Rectangle 2"/>
          <p:cNvSpPr>
            <a:spLocks noGrp="1" noRot="1" noChangeAspect="1" noChangeArrowheads="1" noTextEdit="1"/>
          </p:cNvSpPr>
          <p:nvPr>
            <p:ph type="sldImg"/>
          </p:nvPr>
        </p:nvSpPr>
        <p:spPr>
          <a:ln/>
        </p:spPr>
      </p:sp>
      <p:sp>
        <p:nvSpPr>
          <p:cNvPr id="230403" name="Rectangle 3"/>
          <p:cNvSpPr>
            <a:spLocks noGrp="1" noChangeArrowheads="1"/>
          </p:cNvSpPr>
          <p:nvPr>
            <p:ph type="body" idx="1"/>
          </p:nvPr>
        </p:nvSpPr>
        <p:spPr>
          <a:noFill/>
          <a:ln/>
        </p:spPr>
        <p:txBody>
          <a:bodyPr/>
          <a:lstStyle/>
          <a:p>
            <a:endParaRPr lang="en-US" dirty="0"/>
          </a:p>
        </p:txBody>
      </p:sp>
    </p:spTree>
    <p:extLst>
      <p:ext uri="{BB962C8B-B14F-4D97-AF65-F5344CB8AC3E}">
        <p14:creationId xmlns:p14="http://schemas.microsoft.com/office/powerpoint/2010/main" val="41916316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Slide Image Placeholder 1"/>
          <p:cNvSpPr>
            <a:spLocks noGrp="1" noRot="1" noChangeAspect="1" noTextEdit="1"/>
          </p:cNvSpPr>
          <p:nvPr>
            <p:ph type="sldImg"/>
          </p:nvPr>
        </p:nvSpPr>
        <p:spPr>
          <a:ln/>
        </p:spPr>
      </p:sp>
      <p:sp>
        <p:nvSpPr>
          <p:cNvPr id="231427" name="Notes Placeholder 2"/>
          <p:cNvSpPr>
            <a:spLocks noGrp="1"/>
          </p:cNvSpPr>
          <p:nvPr>
            <p:ph type="body" idx="1"/>
          </p:nvPr>
        </p:nvSpPr>
        <p:spPr>
          <a:noFill/>
          <a:ln/>
        </p:spPr>
        <p:txBody>
          <a:bodyPr/>
          <a:lstStyle/>
          <a:p>
            <a:endParaRPr lang="en-US" dirty="0"/>
          </a:p>
        </p:txBody>
      </p:sp>
    </p:spTree>
    <p:extLst>
      <p:ext uri="{BB962C8B-B14F-4D97-AF65-F5344CB8AC3E}">
        <p14:creationId xmlns:p14="http://schemas.microsoft.com/office/powerpoint/2010/main" val="8105322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Too many words… make</a:t>
            </a:r>
            <a:r>
              <a:rPr lang="en-US" baseline="0" dirty="0"/>
              <a:t> a bulleted list and describe the above in words.</a:t>
            </a:r>
            <a:endParaRPr lang="en-US" dirty="0"/>
          </a:p>
        </p:txBody>
      </p:sp>
      <p:sp>
        <p:nvSpPr>
          <p:cNvPr id="4" name="Slide Number Placeholder 3"/>
          <p:cNvSpPr>
            <a:spLocks noGrp="1"/>
          </p:cNvSpPr>
          <p:nvPr>
            <p:ph type="sldNum" sz="quarter" idx="10"/>
          </p:nvPr>
        </p:nvSpPr>
        <p:spPr/>
        <p:txBody>
          <a:bodyPr/>
          <a:lstStyle/>
          <a:p>
            <a:fld id="{8490CBF3-D4D8-D64C-B76F-C3F7A7EA82ED}" type="slidenum">
              <a:rPr lang="en-US" smtClean="0"/>
              <a:t>17</a:t>
            </a:fld>
            <a:endParaRPr lang="en-US" dirty="0"/>
          </a:p>
        </p:txBody>
      </p:sp>
    </p:spTree>
    <p:extLst>
      <p:ext uri="{BB962C8B-B14F-4D97-AF65-F5344CB8AC3E}">
        <p14:creationId xmlns:p14="http://schemas.microsoft.com/office/powerpoint/2010/main" val="5384232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Too many words… make</a:t>
            </a:r>
            <a:r>
              <a:rPr lang="en-US" baseline="0" dirty="0"/>
              <a:t> a bulleted list and describe the above in words.</a:t>
            </a:r>
            <a:endParaRPr lang="en-US" dirty="0"/>
          </a:p>
        </p:txBody>
      </p:sp>
      <p:sp>
        <p:nvSpPr>
          <p:cNvPr id="4" name="Slide Number Placeholder 3"/>
          <p:cNvSpPr>
            <a:spLocks noGrp="1"/>
          </p:cNvSpPr>
          <p:nvPr>
            <p:ph type="sldNum" sz="quarter" idx="10"/>
          </p:nvPr>
        </p:nvSpPr>
        <p:spPr/>
        <p:txBody>
          <a:bodyPr/>
          <a:lstStyle/>
          <a:p>
            <a:fld id="{8490CBF3-D4D8-D64C-B76F-C3F7A7EA82ED}" type="slidenum">
              <a:rPr lang="en-US" smtClean="0"/>
              <a:t>18</a:t>
            </a:fld>
            <a:endParaRPr lang="en-US" dirty="0"/>
          </a:p>
        </p:txBody>
      </p:sp>
    </p:spTree>
    <p:extLst>
      <p:ext uri="{BB962C8B-B14F-4D97-AF65-F5344CB8AC3E}">
        <p14:creationId xmlns:p14="http://schemas.microsoft.com/office/powerpoint/2010/main" val="27449935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Too many words… make</a:t>
            </a:r>
            <a:r>
              <a:rPr lang="en-US" baseline="0" dirty="0"/>
              <a:t> a bulleted list and describe the above in words.</a:t>
            </a:r>
            <a:endParaRPr lang="en-US" dirty="0"/>
          </a:p>
        </p:txBody>
      </p:sp>
      <p:sp>
        <p:nvSpPr>
          <p:cNvPr id="4" name="Slide Number Placeholder 3"/>
          <p:cNvSpPr>
            <a:spLocks noGrp="1"/>
          </p:cNvSpPr>
          <p:nvPr>
            <p:ph type="sldNum" sz="quarter" idx="10"/>
          </p:nvPr>
        </p:nvSpPr>
        <p:spPr/>
        <p:txBody>
          <a:bodyPr/>
          <a:lstStyle/>
          <a:p>
            <a:fld id="{8490CBF3-D4D8-D64C-B76F-C3F7A7EA82ED}" type="slidenum">
              <a:rPr lang="en-US" smtClean="0"/>
              <a:t>19</a:t>
            </a:fld>
            <a:endParaRPr lang="en-US" dirty="0"/>
          </a:p>
        </p:txBody>
      </p:sp>
    </p:spTree>
    <p:extLst>
      <p:ext uri="{BB962C8B-B14F-4D97-AF65-F5344CB8AC3E}">
        <p14:creationId xmlns:p14="http://schemas.microsoft.com/office/powerpoint/2010/main" val="20323323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Change Time to “Day” on horizontal</a:t>
            </a:r>
            <a:r>
              <a:rPr lang="en-US" baseline="0" dirty="0"/>
              <a:t> axis.</a:t>
            </a:r>
            <a:endParaRPr lang="en-US" dirty="0"/>
          </a:p>
        </p:txBody>
      </p:sp>
      <p:sp>
        <p:nvSpPr>
          <p:cNvPr id="4" name="Slide Number Placeholder 3"/>
          <p:cNvSpPr>
            <a:spLocks noGrp="1"/>
          </p:cNvSpPr>
          <p:nvPr>
            <p:ph type="sldNum" sz="quarter" idx="10"/>
          </p:nvPr>
        </p:nvSpPr>
        <p:spPr/>
        <p:txBody>
          <a:bodyPr/>
          <a:lstStyle/>
          <a:p>
            <a:fld id="{8490CBF3-D4D8-D64C-B76F-C3F7A7EA82ED}" type="slidenum">
              <a:rPr lang="en-US" smtClean="0"/>
              <a:t>21</a:t>
            </a:fld>
            <a:endParaRPr lang="en-US" dirty="0"/>
          </a:p>
        </p:txBody>
      </p:sp>
    </p:spTree>
    <p:extLst>
      <p:ext uri="{BB962C8B-B14F-4D97-AF65-F5344CB8AC3E}">
        <p14:creationId xmlns:p14="http://schemas.microsoft.com/office/powerpoint/2010/main" val="41692198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Find</a:t>
            </a:r>
            <a:r>
              <a:rPr lang="en-US" baseline="0" dirty="0"/>
              <a:t> a better realization that goes back and forth across the mean more times. </a:t>
            </a:r>
            <a:endParaRPr lang="en-US" dirty="0"/>
          </a:p>
        </p:txBody>
      </p:sp>
      <p:sp>
        <p:nvSpPr>
          <p:cNvPr id="4" name="Slide Number Placeholder 3"/>
          <p:cNvSpPr>
            <a:spLocks noGrp="1"/>
          </p:cNvSpPr>
          <p:nvPr>
            <p:ph type="sldNum" sz="quarter" idx="10"/>
          </p:nvPr>
        </p:nvSpPr>
        <p:spPr/>
        <p:txBody>
          <a:bodyPr/>
          <a:lstStyle/>
          <a:p>
            <a:fld id="{8490CBF3-D4D8-D64C-B76F-C3F7A7EA82ED}" type="slidenum">
              <a:rPr lang="en-US" smtClean="0"/>
              <a:t>23</a:t>
            </a:fld>
            <a:endParaRPr lang="en-US" dirty="0"/>
          </a:p>
        </p:txBody>
      </p:sp>
    </p:spTree>
    <p:extLst>
      <p:ext uri="{BB962C8B-B14F-4D97-AF65-F5344CB8AC3E}">
        <p14:creationId xmlns:p14="http://schemas.microsoft.com/office/powerpoint/2010/main" val="8141733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4CB6C83-B894-2740-9986-97D8BB6F6D98}" type="slidenum">
              <a:rPr lang="en-US" smtClean="0"/>
              <a:t>38</a:t>
            </a:fld>
            <a:endParaRPr lang="en-US" dirty="0"/>
          </a:p>
        </p:txBody>
      </p:sp>
    </p:spTree>
    <p:extLst>
      <p:ext uri="{BB962C8B-B14F-4D97-AF65-F5344CB8AC3E}">
        <p14:creationId xmlns:p14="http://schemas.microsoft.com/office/powerpoint/2010/main" val="21331088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may refer students to an optional discussion (video) of xbar being ergotic for mu here. </a:t>
            </a:r>
          </a:p>
          <a:p>
            <a:r>
              <a:rPr lang="en-US" dirty="0"/>
              <a:t>Need</a:t>
            </a:r>
            <a:r>
              <a:rPr lang="en-US" baseline="0" dirty="0"/>
              <a:t> smaller data set … maybe 40 – 60?</a:t>
            </a:r>
            <a:endParaRPr lang="en-US" dirty="0"/>
          </a:p>
        </p:txBody>
      </p:sp>
      <p:sp>
        <p:nvSpPr>
          <p:cNvPr id="4" name="Slide Number Placeholder 3"/>
          <p:cNvSpPr>
            <a:spLocks noGrp="1"/>
          </p:cNvSpPr>
          <p:nvPr>
            <p:ph type="sldNum" sz="quarter" idx="10"/>
          </p:nvPr>
        </p:nvSpPr>
        <p:spPr/>
        <p:txBody>
          <a:bodyPr/>
          <a:lstStyle/>
          <a:p>
            <a:fld id="{8490CBF3-D4D8-D64C-B76F-C3F7A7EA82ED}" type="slidenum">
              <a:rPr lang="en-US" smtClean="0"/>
              <a:t>41</a:t>
            </a:fld>
            <a:endParaRPr lang="en-US" dirty="0"/>
          </a:p>
        </p:txBody>
      </p:sp>
    </p:spTree>
    <p:extLst>
      <p:ext uri="{BB962C8B-B14F-4D97-AF65-F5344CB8AC3E}">
        <p14:creationId xmlns:p14="http://schemas.microsoft.com/office/powerpoint/2010/main" val="38461093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Rectangle 2"/>
          <p:cNvSpPr>
            <a:spLocks noGrp="1" noRot="1" noChangeAspect="1" noChangeArrowheads="1" noTextEdit="1"/>
          </p:cNvSpPr>
          <p:nvPr>
            <p:ph type="sldImg"/>
          </p:nvPr>
        </p:nvSpPr>
        <p:spPr>
          <a:ln/>
        </p:spPr>
      </p:sp>
      <p:sp>
        <p:nvSpPr>
          <p:cNvPr id="222211" name="Rectangle 3"/>
          <p:cNvSpPr>
            <a:spLocks noGrp="1" noChangeArrowheads="1"/>
          </p:cNvSpPr>
          <p:nvPr>
            <p:ph type="body" idx="1"/>
          </p:nvPr>
        </p:nvSpPr>
        <p:spPr>
          <a:noFill/>
          <a:ln/>
        </p:spPr>
        <p:txBody>
          <a:bodyPr/>
          <a:lstStyle/>
          <a:p>
            <a:endParaRPr lang="en-US" dirty="0"/>
          </a:p>
        </p:txBody>
      </p:sp>
    </p:spTree>
    <p:extLst>
      <p:ext uri="{BB962C8B-B14F-4D97-AF65-F5344CB8AC3E}">
        <p14:creationId xmlns:p14="http://schemas.microsoft.com/office/powerpoint/2010/main" val="28366353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may refer students to an optional discussion (video) of xbar being ergotic for mu here. </a:t>
            </a:r>
          </a:p>
          <a:p>
            <a:r>
              <a:rPr lang="en-US" dirty="0"/>
              <a:t>Need</a:t>
            </a:r>
            <a:r>
              <a:rPr lang="en-US" baseline="0" dirty="0"/>
              <a:t> smaller data set … maybe 40 – 60?</a:t>
            </a:r>
            <a:endParaRPr lang="en-US" dirty="0"/>
          </a:p>
        </p:txBody>
      </p:sp>
      <p:sp>
        <p:nvSpPr>
          <p:cNvPr id="4" name="Slide Number Placeholder 3"/>
          <p:cNvSpPr>
            <a:spLocks noGrp="1"/>
          </p:cNvSpPr>
          <p:nvPr>
            <p:ph type="sldNum" sz="quarter" idx="10"/>
          </p:nvPr>
        </p:nvSpPr>
        <p:spPr/>
        <p:txBody>
          <a:bodyPr/>
          <a:lstStyle/>
          <a:p>
            <a:fld id="{8490CBF3-D4D8-D64C-B76F-C3F7A7EA82ED}" type="slidenum">
              <a:rPr lang="en-US" smtClean="0"/>
              <a:t>43</a:t>
            </a:fld>
            <a:endParaRPr lang="en-US" dirty="0"/>
          </a:p>
        </p:txBody>
      </p:sp>
    </p:spTree>
    <p:extLst>
      <p:ext uri="{BB962C8B-B14F-4D97-AF65-F5344CB8AC3E}">
        <p14:creationId xmlns:p14="http://schemas.microsoft.com/office/powerpoint/2010/main" val="48997498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2E14C971-B9EC-446C-BCA0-65E203749BE7}" type="slidenum">
              <a:rPr lang="en-US" smtClean="0"/>
              <a:pPr>
                <a:defRPr/>
              </a:pPr>
              <a:t>46</a:t>
            </a:fld>
            <a:endParaRPr lang="en-US" dirty="0"/>
          </a:p>
        </p:txBody>
      </p:sp>
    </p:spTree>
    <p:extLst>
      <p:ext uri="{BB962C8B-B14F-4D97-AF65-F5344CB8AC3E}">
        <p14:creationId xmlns:p14="http://schemas.microsoft.com/office/powerpoint/2010/main" val="22260288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formula</a:t>
            </a:r>
            <a:r>
              <a:rPr lang="en-US" baseline="0" dirty="0"/>
              <a:t> for the sample variance with n in the denominator. </a:t>
            </a:r>
            <a:endParaRPr lang="en-US" dirty="0"/>
          </a:p>
        </p:txBody>
      </p:sp>
      <p:sp>
        <p:nvSpPr>
          <p:cNvPr id="4" name="Slide Number Placeholder 3"/>
          <p:cNvSpPr>
            <a:spLocks noGrp="1"/>
          </p:cNvSpPr>
          <p:nvPr>
            <p:ph type="sldNum" sz="quarter" idx="10"/>
          </p:nvPr>
        </p:nvSpPr>
        <p:spPr/>
        <p:txBody>
          <a:bodyPr/>
          <a:lstStyle/>
          <a:p>
            <a:fld id="{8490CBF3-D4D8-D64C-B76F-C3F7A7EA82ED}" type="slidenum">
              <a:rPr lang="en-US" smtClean="0"/>
              <a:t>49</a:t>
            </a:fld>
            <a:endParaRPr lang="en-US" dirty="0"/>
          </a:p>
        </p:txBody>
      </p:sp>
    </p:spTree>
    <p:extLst>
      <p:ext uri="{BB962C8B-B14F-4D97-AF65-F5344CB8AC3E}">
        <p14:creationId xmlns:p14="http://schemas.microsoft.com/office/powerpoint/2010/main" val="284530285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may refer students to an optional discussion (video) of xbar being ergotic for mu here. </a:t>
            </a:r>
          </a:p>
          <a:p>
            <a:r>
              <a:rPr lang="en-US" dirty="0"/>
              <a:t>Need</a:t>
            </a:r>
            <a:r>
              <a:rPr lang="en-US" baseline="0" dirty="0"/>
              <a:t> smaller data set … maybe 40 – 60?</a:t>
            </a:r>
            <a:endParaRPr lang="en-US" dirty="0"/>
          </a:p>
        </p:txBody>
      </p:sp>
      <p:sp>
        <p:nvSpPr>
          <p:cNvPr id="4" name="Slide Number Placeholder 3"/>
          <p:cNvSpPr>
            <a:spLocks noGrp="1"/>
          </p:cNvSpPr>
          <p:nvPr>
            <p:ph type="sldNum" sz="quarter" idx="10"/>
          </p:nvPr>
        </p:nvSpPr>
        <p:spPr/>
        <p:txBody>
          <a:bodyPr/>
          <a:lstStyle/>
          <a:p>
            <a:fld id="{8490CBF3-D4D8-D64C-B76F-C3F7A7EA82ED}" type="slidenum">
              <a:rPr lang="en-US" smtClean="0"/>
              <a:t>51</a:t>
            </a:fld>
            <a:endParaRPr lang="en-US" dirty="0"/>
          </a:p>
        </p:txBody>
      </p:sp>
    </p:spTree>
    <p:extLst>
      <p:ext uri="{BB962C8B-B14F-4D97-AF65-F5344CB8AC3E}">
        <p14:creationId xmlns:p14="http://schemas.microsoft.com/office/powerpoint/2010/main" val="416771245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Correlation</a:t>
            </a:r>
            <a:r>
              <a:rPr lang="en-US" baseline="0" dirty="0"/>
              <a:t> instead of covariance?</a:t>
            </a:r>
            <a:endParaRPr lang="en-US" dirty="0"/>
          </a:p>
        </p:txBody>
      </p:sp>
      <p:sp>
        <p:nvSpPr>
          <p:cNvPr id="4" name="Slide Number Placeholder 3"/>
          <p:cNvSpPr>
            <a:spLocks noGrp="1"/>
          </p:cNvSpPr>
          <p:nvPr>
            <p:ph type="sldNum" sz="quarter" idx="10"/>
          </p:nvPr>
        </p:nvSpPr>
        <p:spPr/>
        <p:txBody>
          <a:bodyPr/>
          <a:lstStyle/>
          <a:p>
            <a:fld id="{8490CBF3-D4D8-D64C-B76F-C3F7A7EA82ED}" type="slidenum">
              <a:rPr lang="en-US" smtClean="0"/>
              <a:t>54</a:t>
            </a:fld>
            <a:endParaRPr lang="en-US" dirty="0"/>
          </a:p>
        </p:txBody>
      </p:sp>
    </p:spTree>
    <p:extLst>
      <p:ext uri="{BB962C8B-B14F-4D97-AF65-F5344CB8AC3E}">
        <p14:creationId xmlns:p14="http://schemas.microsoft.com/office/powerpoint/2010/main" val="156422152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Fixes: With more time I will redo the excel plots in ggplot R and get rid of the blue observations in this plot. </a:t>
            </a:r>
          </a:p>
        </p:txBody>
      </p:sp>
      <p:sp>
        <p:nvSpPr>
          <p:cNvPr id="4" name="Slide Number Placeholder 3"/>
          <p:cNvSpPr>
            <a:spLocks noGrp="1"/>
          </p:cNvSpPr>
          <p:nvPr>
            <p:ph type="sldNum" sz="quarter" idx="10"/>
          </p:nvPr>
        </p:nvSpPr>
        <p:spPr/>
        <p:txBody>
          <a:bodyPr/>
          <a:lstStyle/>
          <a:p>
            <a:fld id="{8782127C-5278-4107-902F-5B55FB6F766A}" type="slidenum">
              <a:rPr lang="en-US" smtClean="0"/>
              <a:t>57</a:t>
            </a:fld>
            <a:endParaRPr lang="en-US" dirty="0"/>
          </a:p>
        </p:txBody>
      </p:sp>
    </p:spTree>
    <p:extLst>
      <p:ext uri="{BB962C8B-B14F-4D97-AF65-F5344CB8AC3E}">
        <p14:creationId xmlns:p14="http://schemas.microsoft.com/office/powerpoint/2010/main" val="417204868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Or Use tswge gen.arma.wge(n = 250) …….  Add a third using plotts.wge   check</a:t>
            </a:r>
          </a:p>
        </p:txBody>
      </p:sp>
      <p:sp>
        <p:nvSpPr>
          <p:cNvPr id="4" name="Slide Number Placeholder 3"/>
          <p:cNvSpPr>
            <a:spLocks noGrp="1"/>
          </p:cNvSpPr>
          <p:nvPr>
            <p:ph type="sldNum" sz="quarter" idx="10"/>
          </p:nvPr>
        </p:nvSpPr>
        <p:spPr/>
        <p:txBody>
          <a:bodyPr/>
          <a:lstStyle/>
          <a:p>
            <a:fld id="{8490CBF3-D4D8-D64C-B76F-C3F7A7EA82ED}" type="slidenum">
              <a:rPr lang="en-US" smtClean="0"/>
              <a:t>60</a:t>
            </a:fld>
            <a:endParaRPr lang="en-US" dirty="0"/>
          </a:p>
        </p:txBody>
      </p:sp>
    </p:spTree>
    <p:extLst>
      <p:ext uri="{BB962C8B-B14F-4D97-AF65-F5344CB8AC3E}">
        <p14:creationId xmlns:p14="http://schemas.microsoft.com/office/powerpoint/2010/main" val="17734625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Code:</a:t>
            </a:r>
          </a:p>
          <a:p>
            <a:r>
              <a:rPr lang="en-US" dirty="0"/>
              <a:t>plot(seq(1,30,length = 30),Y5,ylim = c(4,6), main = expression('Regression of X'[t] ~ " on Time"), ylab = expression('X'[t]), xlab = "Time")</a:t>
            </a:r>
          </a:p>
          <a:p>
            <a:r>
              <a:rPr lang="en-US" dirty="0"/>
              <a:t>abline(h = 5, col = “blue”, lwd = 5)</a:t>
            </a:r>
          </a:p>
          <a:p>
            <a:endParaRPr lang="en-US" dirty="0"/>
          </a:p>
        </p:txBody>
      </p:sp>
      <p:sp>
        <p:nvSpPr>
          <p:cNvPr id="4" name="Slide Number Placeholder 3"/>
          <p:cNvSpPr>
            <a:spLocks noGrp="1"/>
          </p:cNvSpPr>
          <p:nvPr>
            <p:ph type="sldNum" sz="quarter" idx="10"/>
          </p:nvPr>
        </p:nvSpPr>
        <p:spPr/>
        <p:txBody>
          <a:bodyPr/>
          <a:lstStyle/>
          <a:p>
            <a:fld id="{8490CBF3-D4D8-D64C-B76F-C3F7A7EA82ED}" type="slidenum">
              <a:rPr lang="en-US" smtClean="0"/>
              <a:t>63</a:t>
            </a:fld>
            <a:endParaRPr lang="en-US" dirty="0"/>
          </a:p>
        </p:txBody>
      </p:sp>
    </p:spTree>
    <p:extLst>
      <p:ext uri="{BB962C8B-B14F-4D97-AF65-F5344CB8AC3E}">
        <p14:creationId xmlns:p14="http://schemas.microsoft.com/office/powerpoint/2010/main" val="416834075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think I need to change the Time axis to integers (1 – 30) and change X_t where t is time instead of Y1 and Y2.</a:t>
            </a:r>
          </a:p>
        </p:txBody>
      </p:sp>
      <p:sp>
        <p:nvSpPr>
          <p:cNvPr id="4" name="Slide Number Placeholder 3"/>
          <p:cNvSpPr>
            <a:spLocks noGrp="1"/>
          </p:cNvSpPr>
          <p:nvPr>
            <p:ph type="sldNum" sz="quarter" idx="10"/>
          </p:nvPr>
        </p:nvSpPr>
        <p:spPr/>
        <p:txBody>
          <a:bodyPr/>
          <a:lstStyle/>
          <a:p>
            <a:fld id="{8490CBF3-D4D8-D64C-B76F-C3F7A7EA82ED}" type="slidenum">
              <a:rPr lang="en-US" smtClean="0"/>
              <a:t>65</a:t>
            </a:fld>
            <a:endParaRPr lang="en-US" dirty="0"/>
          </a:p>
        </p:txBody>
      </p:sp>
    </p:spTree>
    <p:extLst>
      <p:ext uri="{BB962C8B-B14F-4D97-AF65-F5344CB8AC3E}">
        <p14:creationId xmlns:p14="http://schemas.microsoft.com/office/powerpoint/2010/main" val="106691897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490CBF3-D4D8-D64C-B76F-C3F7A7EA82ED}" type="slidenum">
              <a:rPr lang="en-US" smtClean="0"/>
              <a:t>66</a:t>
            </a:fld>
            <a:endParaRPr lang="en-US" dirty="0"/>
          </a:p>
        </p:txBody>
      </p:sp>
    </p:spTree>
    <p:extLst>
      <p:ext uri="{BB962C8B-B14F-4D97-AF65-F5344CB8AC3E}">
        <p14:creationId xmlns:p14="http://schemas.microsoft.com/office/powerpoint/2010/main" val="23915591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Rectangle 2"/>
          <p:cNvSpPr>
            <a:spLocks noGrp="1" noRot="1" noChangeAspect="1" noChangeArrowheads="1" noTextEdit="1"/>
          </p:cNvSpPr>
          <p:nvPr>
            <p:ph type="sldImg"/>
          </p:nvPr>
        </p:nvSpPr>
        <p:spPr>
          <a:ln/>
        </p:spPr>
      </p:sp>
      <p:sp>
        <p:nvSpPr>
          <p:cNvPr id="223235" name="Rectangle 3"/>
          <p:cNvSpPr>
            <a:spLocks noGrp="1" noChangeArrowheads="1"/>
          </p:cNvSpPr>
          <p:nvPr>
            <p:ph type="body" idx="1"/>
          </p:nvPr>
        </p:nvSpPr>
        <p:spPr>
          <a:noFill/>
          <a:ln/>
        </p:spPr>
        <p:txBody>
          <a:bodyPr/>
          <a:lstStyle/>
          <a:p>
            <a:r>
              <a:rPr lang="en-US" dirty="0"/>
              <a:t>TIME / YEAR</a:t>
            </a:r>
          </a:p>
        </p:txBody>
      </p:sp>
    </p:spTree>
    <p:extLst>
      <p:ext uri="{BB962C8B-B14F-4D97-AF65-F5344CB8AC3E}">
        <p14:creationId xmlns:p14="http://schemas.microsoft.com/office/powerpoint/2010/main" val="273418150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490CBF3-D4D8-D64C-B76F-C3F7A7EA82ED}" type="slidenum">
              <a:rPr lang="en-US" smtClean="0"/>
              <a:t>67</a:t>
            </a:fld>
            <a:endParaRPr lang="en-US" dirty="0"/>
          </a:p>
        </p:txBody>
      </p:sp>
    </p:spTree>
    <p:extLst>
      <p:ext uri="{BB962C8B-B14F-4D97-AF65-F5344CB8AC3E}">
        <p14:creationId xmlns:p14="http://schemas.microsoft.com/office/powerpoint/2010/main" val="182723605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Need to standardize notation with the book… variable and event.   Make itialics</a:t>
            </a:r>
            <a:r>
              <a:rPr lang="en-US" baseline="0" dirty="0"/>
              <a:t> / Roman</a:t>
            </a:r>
            <a:endParaRPr lang="en-US" dirty="0"/>
          </a:p>
        </p:txBody>
      </p:sp>
      <p:sp>
        <p:nvSpPr>
          <p:cNvPr id="4" name="Slide Number Placeholder 3"/>
          <p:cNvSpPr>
            <a:spLocks noGrp="1"/>
          </p:cNvSpPr>
          <p:nvPr>
            <p:ph type="sldNum" sz="quarter" idx="10"/>
          </p:nvPr>
        </p:nvSpPr>
        <p:spPr/>
        <p:txBody>
          <a:bodyPr/>
          <a:lstStyle/>
          <a:p>
            <a:fld id="{8490CBF3-D4D8-D64C-B76F-C3F7A7EA82ED}" type="slidenum">
              <a:rPr lang="en-US" smtClean="0"/>
              <a:t>69</a:t>
            </a:fld>
            <a:endParaRPr lang="en-US" dirty="0"/>
          </a:p>
        </p:txBody>
      </p:sp>
    </p:spTree>
    <p:extLst>
      <p:ext uri="{BB962C8B-B14F-4D97-AF65-F5344CB8AC3E}">
        <p14:creationId xmlns:p14="http://schemas.microsoft.com/office/powerpoint/2010/main" val="177917934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490CBF3-D4D8-D64C-B76F-C3F7A7EA82ED}" type="slidenum">
              <a:rPr lang="en-US" smtClean="0"/>
              <a:t>71</a:t>
            </a:fld>
            <a:endParaRPr lang="en-US" dirty="0"/>
          </a:p>
        </p:txBody>
      </p:sp>
    </p:spTree>
    <p:extLst>
      <p:ext uri="{BB962C8B-B14F-4D97-AF65-F5344CB8AC3E}">
        <p14:creationId xmlns:p14="http://schemas.microsoft.com/office/powerpoint/2010/main" val="190309827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Need to standardize notation with the book… variable and event.</a:t>
            </a:r>
            <a:r>
              <a:rPr lang="en-US" baseline="0" dirty="0"/>
              <a:t> </a:t>
            </a:r>
            <a:r>
              <a:rPr lang="en-US" dirty="0"/>
              <a:t>Make itialics</a:t>
            </a:r>
            <a:r>
              <a:rPr lang="en-US" baseline="0" dirty="0"/>
              <a:t>/Roman</a:t>
            </a:r>
            <a:endParaRPr lang="en-US" dirty="0"/>
          </a:p>
        </p:txBody>
      </p:sp>
      <p:sp>
        <p:nvSpPr>
          <p:cNvPr id="4" name="Slide Number Placeholder 3"/>
          <p:cNvSpPr>
            <a:spLocks noGrp="1"/>
          </p:cNvSpPr>
          <p:nvPr>
            <p:ph type="sldNum" sz="quarter" idx="10"/>
          </p:nvPr>
        </p:nvSpPr>
        <p:spPr/>
        <p:txBody>
          <a:bodyPr/>
          <a:lstStyle/>
          <a:p>
            <a:fld id="{8490CBF3-D4D8-D64C-B76F-C3F7A7EA82ED}" type="slidenum">
              <a:rPr lang="en-US" smtClean="0"/>
              <a:t>74</a:t>
            </a:fld>
            <a:endParaRPr lang="en-US" dirty="0"/>
          </a:p>
        </p:txBody>
      </p:sp>
    </p:spTree>
    <p:extLst>
      <p:ext uri="{BB962C8B-B14F-4D97-AF65-F5344CB8AC3E}">
        <p14:creationId xmlns:p14="http://schemas.microsoft.com/office/powerpoint/2010/main" val="349740582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“looks like correlation</a:t>
            </a:r>
            <a:r>
              <a:rPr lang="en-US" baseline="0" dirty="0"/>
              <a:t> of .8 …. Possibly have a video slide asking students to guess the correlation… we will give it on the the next slide.  Maybe just ask the student to pause and answer that question.. .or see if 2U allows for leture slide to lighboard or standing talking in the same presentation. </a:t>
            </a:r>
          </a:p>
          <a:p>
            <a:r>
              <a:rPr lang="en-US" baseline="0" dirty="0"/>
              <a:t>Xt and Xt+1 need to be italics and subscript (MathType) times new Roman.</a:t>
            </a:r>
            <a:endParaRPr lang="en-US" dirty="0"/>
          </a:p>
        </p:txBody>
      </p:sp>
      <p:sp>
        <p:nvSpPr>
          <p:cNvPr id="4" name="Slide Number Placeholder 3"/>
          <p:cNvSpPr>
            <a:spLocks noGrp="1"/>
          </p:cNvSpPr>
          <p:nvPr>
            <p:ph type="sldNum" sz="quarter" idx="10"/>
          </p:nvPr>
        </p:nvSpPr>
        <p:spPr/>
        <p:txBody>
          <a:bodyPr/>
          <a:lstStyle/>
          <a:p>
            <a:fld id="{8490CBF3-D4D8-D64C-B76F-C3F7A7EA82ED}" type="slidenum">
              <a:rPr lang="en-US" smtClean="0"/>
              <a:t>84</a:t>
            </a:fld>
            <a:endParaRPr lang="en-US" dirty="0"/>
          </a:p>
        </p:txBody>
      </p:sp>
    </p:spTree>
    <p:extLst>
      <p:ext uri="{BB962C8B-B14F-4D97-AF65-F5344CB8AC3E}">
        <p14:creationId xmlns:p14="http://schemas.microsoft.com/office/powerpoint/2010/main" val="168257361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Double</a:t>
            </a:r>
            <a:r>
              <a:rPr lang="en-US" baseline="0" dirty="0"/>
              <a:t> check </a:t>
            </a:r>
            <a:endParaRPr lang="en-US" dirty="0"/>
          </a:p>
        </p:txBody>
      </p:sp>
      <p:sp>
        <p:nvSpPr>
          <p:cNvPr id="4" name="Slide Number Placeholder 3"/>
          <p:cNvSpPr>
            <a:spLocks noGrp="1"/>
          </p:cNvSpPr>
          <p:nvPr>
            <p:ph type="sldNum" sz="quarter" idx="10"/>
          </p:nvPr>
        </p:nvSpPr>
        <p:spPr/>
        <p:txBody>
          <a:bodyPr/>
          <a:lstStyle/>
          <a:p>
            <a:fld id="{8490CBF3-D4D8-D64C-B76F-C3F7A7EA82ED}" type="slidenum">
              <a:rPr lang="en-US" smtClean="0"/>
              <a:t>85</a:t>
            </a:fld>
            <a:endParaRPr lang="en-US" dirty="0"/>
          </a:p>
        </p:txBody>
      </p:sp>
    </p:spTree>
    <p:extLst>
      <p:ext uri="{BB962C8B-B14F-4D97-AF65-F5344CB8AC3E}">
        <p14:creationId xmlns:p14="http://schemas.microsoft.com/office/powerpoint/2010/main" val="313154678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Lag(5)</a:t>
            </a:r>
            <a:r>
              <a:rPr lang="en-US" baseline="0" dirty="0"/>
              <a:t> Autocorrelation on title of right plot.  ERROR ……………… video Check</a:t>
            </a:r>
            <a:endParaRPr lang="en-US" dirty="0"/>
          </a:p>
        </p:txBody>
      </p:sp>
      <p:sp>
        <p:nvSpPr>
          <p:cNvPr id="4" name="Slide Number Placeholder 3"/>
          <p:cNvSpPr>
            <a:spLocks noGrp="1"/>
          </p:cNvSpPr>
          <p:nvPr>
            <p:ph type="sldNum" sz="quarter" idx="10"/>
          </p:nvPr>
        </p:nvSpPr>
        <p:spPr/>
        <p:txBody>
          <a:bodyPr/>
          <a:lstStyle/>
          <a:p>
            <a:fld id="{8490CBF3-D4D8-D64C-B76F-C3F7A7EA82ED}" type="slidenum">
              <a:rPr lang="en-US" smtClean="0"/>
              <a:t>92</a:t>
            </a:fld>
            <a:endParaRPr lang="en-US" dirty="0"/>
          </a:p>
        </p:txBody>
      </p:sp>
    </p:spTree>
    <p:extLst>
      <p:ext uri="{BB962C8B-B14F-4D97-AF65-F5344CB8AC3E}">
        <p14:creationId xmlns:p14="http://schemas.microsoft.com/office/powerpoint/2010/main" val="277563590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Need to standardize notation with the book… variable and event. </a:t>
            </a:r>
          </a:p>
        </p:txBody>
      </p:sp>
      <p:sp>
        <p:nvSpPr>
          <p:cNvPr id="4" name="Slide Number Placeholder 3"/>
          <p:cNvSpPr>
            <a:spLocks noGrp="1"/>
          </p:cNvSpPr>
          <p:nvPr>
            <p:ph type="sldNum" sz="quarter" idx="10"/>
          </p:nvPr>
        </p:nvSpPr>
        <p:spPr/>
        <p:txBody>
          <a:bodyPr/>
          <a:lstStyle/>
          <a:p>
            <a:fld id="{8490CBF3-D4D8-D64C-B76F-C3F7A7EA82ED}" type="slidenum">
              <a:rPr lang="en-US" smtClean="0"/>
              <a:t>94</a:t>
            </a:fld>
            <a:endParaRPr lang="en-US" dirty="0"/>
          </a:p>
        </p:txBody>
      </p:sp>
    </p:spTree>
    <p:extLst>
      <p:ext uri="{BB962C8B-B14F-4D97-AF65-F5344CB8AC3E}">
        <p14:creationId xmlns:p14="http://schemas.microsoft.com/office/powerpoint/2010/main" val="387622360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Take</a:t>
            </a:r>
            <a:r>
              <a:rPr lang="en-US" baseline="0" dirty="0"/>
              <a:t> out the true autocorrelations and mention that we will show how to estimate the autocorrelations ….???? How to handle this?</a:t>
            </a:r>
            <a:endParaRPr lang="en-US" dirty="0"/>
          </a:p>
        </p:txBody>
      </p:sp>
    </p:spTree>
    <p:extLst>
      <p:ext uri="{BB962C8B-B14F-4D97-AF65-F5344CB8AC3E}">
        <p14:creationId xmlns:p14="http://schemas.microsoft.com/office/powerpoint/2010/main" val="388919496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Tree>
    <p:extLst>
      <p:ext uri="{BB962C8B-B14F-4D97-AF65-F5344CB8AC3E}">
        <p14:creationId xmlns:p14="http://schemas.microsoft.com/office/powerpoint/2010/main" val="1205342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Rectangle 2"/>
          <p:cNvSpPr>
            <a:spLocks noGrp="1" noRot="1" noChangeAspect="1" noChangeArrowheads="1" noTextEdit="1"/>
          </p:cNvSpPr>
          <p:nvPr>
            <p:ph type="sldImg"/>
          </p:nvPr>
        </p:nvSpPr>
        <p:spPr>
          <a:ln/>
        </p:spPr>
      </p:sp>
      <p:sp>
        <p:nvSpPr>
          <p:cNvPr id="224259" name="Rectangle 3"/>
          <p:cNvSpPr>
            <a:spLocks noGrp="1" noChangeArrowheads="1"/>
          </p:cNvSpPr>
          <p:nvPr>
            <p:ph type="body" idx="1"/>
          </p:nvPr>
        </p:nvSpPr>
        <p:spPr>
          <a:noFill/>
          <a:ln/>
        </p:spPr>
        <p:txBody>
          <a:bodyPr/>
          <a:lstStyle/>
          <a:p>
            <a:endParaRPr lang="en-US" dirty="0"/>
          </a:p>
        </p:txBody>
      </p:sp>
    </p:spTree>
    <p:extLst>
      <p:ext uri="{BB962C8B-B14F-4D97-AF65-F5344CB8AC3E}">
        <p14:creationId xmlns:p14="http://schemas.microsoft.com/office/powerpoint/2010/main" val="376045018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Tree>
    <p:extLst>
      <p:ext uri="{BB962C8B-B14F-4D97-AF65-F5344CB8AC3E}">
        <p14:creationId xmlns:p14="http://schemas.microsoft.com/office/powerpoint/2010/main" val="163974709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Tree>
    <p:extLst>
      <p:ext uri="{BB962C8B-B14F-4D97-AF65-F5344CB8AC3E}">
        <p14:creationId xmlns:p14="http://schemas.microsoft.com/office/powerpoint/2010/main" val="228346488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Tree>
    <p:extLst>
      <p:ext uri="{BB962C8B-B14F-4D97-AF65-F5344CB8AC3E}">
        <p14:creationId xmlns:p14="http://schemas.microsoft.com/office/powerpoint/2010/main" val="263929709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Tree>
    <p:extLst>
      <p:ext uri="{BB962C8B-B14F-4D97-AF65-F5344CB8AC3E}">
        <p14:creationId xmlns:p14="http://schemas.microsoft.com/office/powerpoint/2010/main" val="419882113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CHANGE</a:t>
            </a:r>
            <a:r>
              <a:rPr lang="en-US" baseline="0" dirty="0"/>
              <a:t> LAG.MAX = 500 AND ALWAYS DO FIRST HALF V. SECOND HALF.</a:t>
            </a:r>
            <a:endParaRPr lang="en-US" dirty="0"/>
          </a:p>
        </p:txBody>
      </p:sp>
      <p:sp>
        <p:nvSpPr>
          <p:cNvPr id="4" name="Slide Number Placeholder 3"/>
          <p:cNvSpPr>
            <a:spLocks noGrp="1"/>
          </p:cNvSpPr>
          <p:nvPr>
            <p:ph type="sldNum" sz="quarter" idx="10"/>
          </p:nvPr>
        </p:nvSpPr>
        <p:spPr/>
        <p:txBody>
          <a:bodyPr/>
          <a:lstStyle/>
          <a:p>
            <a:fld id="{8490CBF3-D4D8-D64C-B76F-C3F7A7EA82ED}" type="slidenum">
              <a:rPr lang="en-US" smtClean="0"/>
              <a:t>108</a:t>
            </a:fld>
            <a:endParaRPr lang="en-US" dirty="0"/>
          </a:p>
        </p:txBody>
      </p:sp>
    </p:spTree>
    <p:extLst>
      <p:ext uri="{BB962C8B-B14F-4D97-AF65-F5344CB8AC3E}">
        <p14:creationId xmlns:p14="http://schemas.microsoft.com/office/powerpoint/2010/main" val="339223899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2" name="Rectangle 2"/>
          <p:cNvSpPr>
            <a:spLocks noGrp="1" noRot="1" noChangeAspect="1" noChangeArrowheads="1" noTextEdit="1"/>
          </p:cNvSpPr>
          <p:nvPr>
            <p:ph type="sldImg"/>
          </p:nvPr>
        </p:nvSpPr>
        <p:spPr>
          <a:ln/>
        </p:spPr>
      </p:sp>
      <p:sp>
        <p:nvSpPr>
          <p:cNvPr id="256003" name="Rectangle 3"/>
          <p:cNvSpPr>
            <a:spLocks noGrp="1" noChangeArrowheads="1"/>
          </p:cNvSpPr>
          <p:nvPr>
            <p:ph type="body" idx="1"/>
          </p:nvPr>
        </p:nvSpPr>
        <p:spPr>
          <a:noFill/>
          <a:ln/>
        </p:spPr>
        <p:txBody>
          <a:bodyPr/>
          <a:lstStyle/>
          <a:p>
            <a:endParaRPr lang="en-US" dirty="0"/>
          </a:p>
        </p:txBody>
      </p:sp>
    </p:spTree>
    <p:extLst>
      <p:ext uri="{BB962C8B-B14F-4D97-AF65-F5344CB8AC3E}">
        <p14:creationId xmlns:p14="http://schemas.microsoft.com/office/powerpoint/2010/main" val="178357774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Rectangle 2"/>
          <p:cNvSpPr>
            <a:spLocks noGrp="1" noRot="1" noChangeAspect="1" noChangeArrowheads="1" noTextEdit="1"/>
          </p:cNvSpPr>
          <p:nvPr>
            <p:ph type="sldImg"/>
          </p:nvPr>
        </p:nvSpPr>
        <p:spPr>
          <a:ln/>
        </p:spPr>
      </p:sp>
      <p:sp>
        <p:nvSpPr>
          <p:cNvPr id="242691" name="Rectangle 3"/>
          <p:cNvSpPr>
            <a:spLocks noGrp="1" noChangeArrowheads="1"/>
          </p:cNvSpPr>
          <p:nvPr>
            <p:ph type="body" idx="1"/>
          </p:nvPr>
        </p:nvSpPr>
        <p:spPr>
          <a:noFill/>
          <a:ln/>
        </p:spPr>
        <p:txBody>
          <a:bodyPr/>
          <a:lstStyle/>
          <a:p>
            <a:r>
              <a:rPr lang="en-US" dirty="0"/>
              <a:t>As k increases the observations become more independent</a:t>
            </a:r>
            <a:r>
              <a:rPr lang="en-US" baseline="0" dirty="0"/>
              <a:t>. Add standard error of sample mean</a:t>
            </a:r>
            <a:endParaRPr lang="en-US" dirty="0"/>
          </a:p>
        </p:txBody>
      </p:sp>
    </p:spTree>
    <p:extLst>
      <p:ext uri="{BB962C8B-B14F-4D97-AF65-F5344CB8AC3E}">
        <p14:creationId xmlns:p14="http://schemas.microsoft.com/office/powerpoint/2010/main" val="250916523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ICC</a:t>
            </a:r>
          </a:p>
        </p:txBody>
      </p:sp>
      <p:sp>
        <p:nvSpPr>
          <p:cNvPr id="4" name="Slide Number Placeholder 3"/>
          <p:cNvSpPr>
            <a:spLocks noGrp="1"/>
          </p:cNvSpPr>
          <p:nvPr>
            <p:ph type="sldNum" sz="quarter" idx="5"/>
          </p:nvPr>
        </p:nvSpPr>
        <p:spPr/>
        <p:txBody>
          <a:bodyPr/>
          <a:lstStyle/>
          <a:p>
            <a:fld id="{8490CBF3-D4D8-D64C-B76F-C3F7A7EA82ED}" type="slidenum">
              <a:rPr lang="en-US" smtClean="0"/>
              <a:t>122</a:t>
            </a:fld>
            <a:endParaRPr lang="en-US"/>
          </a:p>
        </p:txBody>
      </p:sp>
    </p:spTree>
    <p:extLst>
      <p:ext uri="{BB962C8B-B14F-4D97-AF65-F5344CB8AC3E}">
        <p14:creationId xmlns:p14="http://schemas.microsoft.com/office/powerpoint/2010/main" val="376197305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ICC</a:t>
            </a:r>
          </a:p>
        </p:txBody>
      </p:sp>
      <p:sp>
        <p:nvSpPr>
          <p:cNvPr id="4" name="Slide Number Placeholder 3"/>
          <p:cNvSpPr>
            <a:spLocks noGrp="1"/>
          </p:cNvSpPr>
          <p:nvPr>
            <p:ph type="sldNum" sz="quarter" idx="5"/>
          </p:nvPr>
        </p:nvSpPr>
        <p:spPr/>
        <p:txBody>
          <a:bodyPr/>
          <a:lstStyle/>
          <a:p>
            <a:fld id="{8490CBF3-D4D8-D64C-B76F-C3F7A7EA82ED}" type="slidenum">
              <a:rPr lang="en-US" smtClean="0"/>
              <a:t>123</a:t>
            </a:fld>
            <a:endParaRPr lang="en-US"/>
          </a:p>
        </p:txBody>
      </p:sp>
    </p:spTree>
    <p:extLst>
      <p:ext uri="{BB962C8B-B14F-4D97-AF65-F5344CB8AC3E}">
        <p14:creationId xmlns:p14="http://schemas.microsoft.com/office/powerpoint/2010/main" val="37328100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was an error from the video…. I had the </a:t>
            </a:r>
            <a:r>
              <a:rPr lang="en-US" dirty="0" err="1"/>
              <a:t>nlag</a:t>
            </a:r>
            <a:r>
              <a:rPr lang="en-US" dirty="0"/>
              <a:t> as 1508 and it should have been 2013 (n-1)</a:t>
            </a:r>
          </a:p>
        </p:txBody>
      </p:sp>
      <p:sp>
        <p:nvSpPr>
          <p:cNvPr id="4" name="Slide Number Placeholder 3"/>
          <p:cNvSpPr>
            <a:spLocks noGrp="1"/>
          </p:cNvSpPr>
          <p:nvPr>
            <p:ph type="sldNum" sz="quarter" idx="5"/>
          </p:nvPr>
        </p:nvSpPr>
        <p:spPr/>
        <p:txBody>
          <a:bodyPr/>
          <a:lstStyle/>
          <a:p>
            <a:fld id="{8490CBF3-D4D8-D64C-B76F-C3F7A7EA82ED}" type="slidenum">
              <a:rPr lang="en-US" smtClean="0"/>
              <a:t>127</a:t>
            </a:fld>
            <a:endParaRPr lang="en-US"/>
          </a:p>
        </p:txBody>
      </p:sp>
    </p:spTree>
    <p:extLst>
      <p:ext uri="{BB962C8B-B14F-4D97-AF65-F5344CB8AC3E}">
        <p14:creationId xmlns:p14="http://schemas.microsoft.com/office/powerpoint/2010/main" val="14651748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Slide Image Placeholder 1"/>
          <p:cNvSpPr>
            <a:spLocks noGrp="1" noRot="1" noChangeAspect="1" noTextEdit="1"/>
          </p:cNvSpPr>
          <p:nvPr>
            <p:ph type="sldImg"/>
          </p:nvPr>
        </p:nvSpPr>
        <p:spPr>
          <a:ln/>
        </p:spPr>
      </p:sp>
      <p:sp>
        <p:nvSpPr>
          <p:cNvPr id="225283" name="Notes Placeholder 2"/>
          <p:cNvSpPr>
            <a:spLocks noGrp="1"/>
          </p:cNvSpPr>
          <p:nvPr>
            <p:ph type="body" idx="1"/>
          </p:nvPr>
        </p:nvSpPr>
        <p:spPr>
          <a:noFill/>
          <a:ln/>
        </p:spPr>
        <p:txBody>
          <a:bodyPr/>
          <a:lstStyle/>
          <a:p>
            <a:endParaRPr lang="en-US" dirty="0"/>
          </a:p>
        </p:txBody>
      </p:sp>
    </p:spTree>
    <p:extLst>
      <p:ext uri="{BB962C8B-B14F-4D97-AF65-F5344CB8AC3E}">
        <p14:creationId xmlns:p14="http://schemas.microsoft.com/office/powerpoint/2010/main" val="153502713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ICC</a:t>
            </a:r>
          </a:p>
        </p:txBody>
      </p:sp>
      <p:sp>
        <p:nvSpPr>
          <p:cNvPr id="4" name="Slide Number Placeholder 3"/>
          <p:cNvSpPr>
            <a:spLocks noGrp="1"/>
          </p:cNvSpPr>
          <p:nvPr>
            <p:ph type="sldNum" sz="quarter" idx="5"/>
          </p:nvPr>
        </p:nvSpPr>
        <p:spPr/>
        <p:txBody>
          <a:bodyPr/>
          <a:lstStyle/>
          <a:p>
            <a:fld id="{8490CBF3-D4D8-D64C-B76F-C3F7A7EA82ED}" type="slidenum">
              <a:rPr lang="en-US" smtClean="0"/>
              <a:t>131</a:t>
            </a:fld>
            <a:endParaRPr lang="en-US"/>
          </a:p>
        </p:txBody>
      </p:sp>
    </p:spTree>
    <p:extLst>
      <p:ext uri="{BB962C8B-B14F-4D97-AF65-F5344CB8AC3E}">
        <p14:creationId xmlns:p14="http://schemas.microsoft.com/office/powerpoint/2010/main" val="91549149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10" name="Rectangle 2"/>
          <p:cNvSpPr>
            <a:spLocks noGrp="1" noRot="1" noChangeAspect="1" noChangeArrowheads="1" noTextEdit="1"/>
          </p:cNvSpPr>
          <p:nvPr>
            <p:ph type="sldImg"/>
          </p:nvPr>
        </p:nvSpPr>
        <p:spPr>
          <a:ln/>
        </p:spPr>
      </p:sp>
      <p:sp>
        <p:nvSpPr>
          <p:cNvPr id="247811" name="Rectangle 3"/>
          <p:cNvSpPr>
            <a:spLocks noGrp="1" noChangeArrowheads="1"/>
          </p:cNvSpPr>
          <p:nvPr>
            <p:ph type="body" idx="1"/>
          </p:nvPr>
        </p:nvSpPr>
        <p:spPr>
          <a:noFill/>
          <a:ln/>
        </p:spPr>
        <p:txBody>
          <a:bodyPr/>
          <a:lstStyle/>
          <a:p>
            <a:endParaRPr lang="en-US" dirty="0"/>
          </a:p>
        </p:txBody>
      </p:sp>
    </p:spTree>
    <p:extLst>
      <p:ext uri="{BB962C8B-B14F-4D97-AF65-F5344CB8AC3E}">
        <p14:creationId xmlns:p14="http://schemas.microsoft.com/office/powerpoint/2010/main" val="389737471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10" name="Rectangle 2"/>
          <p:cNvSpPr>
            <a:spLocks noGrp="1" noRot="1" noChangeAspect="1" noChangeArrowheads="1" noTextEdit="1"/>
          </p:cNvSpPr>
          <p:nvPr>
            <p:ph type="sldImg"/>
          </p:nvPr>
        </p:nvSpPr>
        <p:spPr>
          <a:ln/>
        </p:spPr>
      </p:sp>
      <p:sp>
        <p:nvSpPr>
          <p:cNvPr id="247811" name="Rectangle 3"/>
          <p:cNvSpPr>
            <a:spLocks noGrp="1" noChangeArrowheads="1"/>
          </p:cNvSpPr>
          <p:nvPr>
            <p:ph type="body" idx="1"/>
          </p:nvPr>
        </p:nvSpPr>
        <p:spPr>
          <a:noFill/>
          <a:ln/>
        </p:spPr>
        <p:txBody>
          <a:bodyPr/>
          <a:lstStyle/>
          <a:p>
            <a:r>
              <a:rPr lang="en-US" dirty="0"/>
              <a:t>Is the standard deviation of Xt and Xt+1 estimated as I indicated above? Is it simply the estimated variance of Xt? </a:t>
            </a:r>
          </a:p>
        </p:txBody>
      </p:sp>
    </p:spTree>
    <p:extLst>
      <p:ext uri="{BB962C8B-B14F-4D97-AF65-F5344CB8AC3E}">
        <p14:creationId xmlns:p14="http://schemas.microsoft.com/office/powerpoint/2010/main" val="19356416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10" name="Rectangle 2"/>
          <p:cNvSpPr>
            <a:spLocks noGrp="1" noRot="1" noChangeAspect="1" noChangeArrowheads="1" noTextEdit="1"/>
          </p:cNvSpPr>
          <p:nvPr>
            <p:ph type="sldImg"/>
          </p:nvPr>
        </p:nvSpPr>
        <p:spPr>
          <a:ln/>
        </p:spPr>
      </p:sp>
      <p:sp>
        <p:nvSpPr>
          <p:cNvPr id="247811" name="Rectangle 3"/>
          <p:cNvSpPr>
            <a:spLocks noGrp="1" noChangeArrowheads="1"/>
          </p:cNvSpPr>
          <p:nvPr>
            <p:ph type="body" idx="1"/>
          </p:nvPr>
        </p:nvSpPr>
        <p:spPr>
          <a:noFill/>
          <a:ln/>
        </p:spPr>
        <p:txBody>
          <a:bodyPr/>
          <a:lstStyle/>
          <a:p>
            <a:r>
              <a:rPr lang="en-US" dirty="0"/>
              <a:t>Is the standard deviation of Xt and Xt+1 estimated as I indicated above? Is it simply the estimated variance of Xt? </a:t>
            </a:r>
          </a:p>
        </p:txBody>
      </p:sp>
    </p:spTree>
    <p:extLst>
      <p:ext uri="{BB962C8B-B14F-4D97-AF65-F5344CB8AC3E}">
        <p14:creationId xmlns:p14="http://schemas.microsoft.com/office/powerpoint/2010/main" val="279976428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10" name="Rectangle 2"/>
          <p:cNvSpPr>
            <a:spLocks noGrp="1" noRot="1" noChangeAspect="1" noChangeArrowheads="1" noTextEdit="1"/>
          </p:cNvSpPr>
          <p:nvPr>
            <p:ph type="sldImg"/>
          </p:nvPr>
        </p:nvSpPr>
        <p:spPr>
          <a:ln/>
        </p:spPr>
      </p:sp>
      <p:sp>
        <p:nvSpPr>
          <p:cNvPr id="247811" name="Rectangle 3"/>
          <p:cNvSpPr>
            <a:spLocks noGrp="1" noChangeArrowheads="1"/>
          </p:cNvSpPr>
          <p:nvPr>
            <p:ph type="body" idx="1"/>
          </p:nvPr>
        </p:nvSpPr>
        <p:spPr>
          <a:noFill/>
          <a:ln/>
        </p:spPr>
        <p:txBody>
          <a:bodyPr/>
          <a:lstStyle/>
          <a:p>
            <a:r>
              <a:rPr lang="en-US" dirty="0"/>
              <a:t>Is the standard deviation of Xt and Xt+1 estimated as I indicated above? Is it simply the estimated variance of Xt? </a:t>
            </a:r>
          </a:p>
        </p:txBody>
      </p:sp>
    </p:spTree>
    <p:extLst>
      <p:ext uri="{BB962C8B-B14F-4D97-AF65-F5344CB8AC3E}">
        <p14:creationId xmlns:p14="http://schemas.microsoft.com/office/powerpoint/2010/main" val="107354713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6" name="Rectangle 2"/>
          <p:cNvSpPr>
            <a:spLocks noGrp="1" noRot="1" noChangeAspect="1" noChangeArrowheads="1" noTextEdit="1"/>
          </p:cNvSpPr>
          <p:nvPr>
            <p:ph type="sldImg"/>
          </p:nvPr>
        </p:nvSpPr>
        <p:spPr>
          <a:ln/>
        </p:spPr>
      </p:sp>
      <p:sp>
        <p:nvSpPr>
          <p:cNvPr id="251907" name="Rectangle 3"/>
          <p:cNvSpPr>
            <a:spLocks noGrp="1" noChangeArrowheads="1"/>
          </p:cNvSpPr>
          <p:nvPr>
            <p:ph type="body" idx="1"/>
          </p:nvPr>
        </p:nvSpPr>
        <p:spPr>
          <a:noFill/>
          <a:ln/>
        </p:spPr>
        <p:txBody>
          <a:bodyPr/>
          <a:lstStyle/>
          <a:p>
            <a:endParaRPr lang="en-US" dirty="0"/>
          </a:p>
        </p:txBody>
      </p:sp>
    </p:spTree>
    <p:extLst>
      <p:ext uri="{BB962C8B-B14F-4D97-AF65-F5344CB8AC3E}">
        <p14:creationId xmlns:p14="http://schemas.microsoft.com/office/powerpoint/2010/main" val="151166652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2" name="Rectangle 2"/>
          <p:cNvSpPr>
            <a:spLocks noGrp="1" noRot="1" noChangeAspect="1" noChangeArrowheads="1" noTextEdit="1"/>
          </p:cNvSpPr>
          <p:nvPr>
            <p:ph type="sldImg"/>
          </p:nvPr>
        </p:nvSpPr>
        <p:spPr>
          <a:ln/>
        </p:spPr>
      </p:sp>
      <p:sp>
        <p:nvSpPr>
          <p:cNvPr id="256003" name="Rectangle 3"/>
          <p:cNvSpPr>
            <a:spLocks noGrp="1" noChangeArrowheads="1"/>
          </p:cNvSpPr>
          <p:nvPr>
            <p:ph type="body" idx="1"/>
          </p:nvPr>
        </p:nvSpPr>
        <p:spPr>
          <a:noFill/>
          <a:ln/>
        </p:spPr>
        <p:txBody>
          <a:bodyPr/>
          <a:lstStyle/>
          <a:p>
            <a:endParaRPr lang="en-US" dirty="0"/>
          </a:p>
        </p:txBody>
      </p:sp>
    </p:spTree>
    <p:extLst>
      <p:ext uri="{BB962C8B-B14F-4D97-AF65-F5344CB8AC3E}">
        <p14:creationId xmlns:p14="http://schemas.microsoft.com/office/powerpoint/2010/main" val="41317174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Rectangle 2"/>
          <p:cNvSpPr>
            <a:spLocks noGrp="1" noRot="1" noChangeAspect="1" noChangeArrowheads="1" noTextEdit="1"/>
          </p:cNvSpPr>
          <p:nvPr>
            <p:ph type="sldImg"/>
          </p:nvPr>
        </p:nvSpPr>
        <p:spPr>
          <a:ln/>
        </p:spPr>
      </p:sp>
      <p:sp>
        <p:nvSpPr>
          <p:cNvPr id="226307" name="Rectangle 3"/>
          <p:cNvSpPr>
            <a:spLocks noGrp="1" noChangeArrowheads="1"/>
          </p:cNvSpPr>
          <p:nvPr>
            <p:ph type="body" idx="1"/>
          </p:nvPr>
        </p:nvSpPr>
        <p:spPr>
          <a:noFill/>
          <a:ln/>
        </p:spPr>
        <p:txBody>
          <a:bodyPr/>
          <a:lstStyle/>
          <a:p>
            <a:endParaRPr lang="en-US" dirty="0"/>
          </a:p>
        </p:txBody>
      </p:sp>
    </p:spTree>
    <p:extLst>
      <p:ext uri="{BB962C8B-B14F-4D97-AF65-F5344CB8AC3E}">
        <p14:creationId xmlns:p14="http://schemas.microsoft.com/office/powerpoint/2010/main" val="29096211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2"/>
          <p:cNvSpPr>
            <a:spLocks noGrp="1" noRot="1" noChangeAspect="1" noChangeArrowheads="1" noTextEdit="1"/>
          </p:cNvSpPr>
          <p:nvPr>
            <p:ph type="sldImg"/>
          </p:nvPr>
        </p:nvSpPr>
        <p:spPr>
          <a:ln/>
        </p:spPr>
      </p:sp>
      <p:sp>
        <p:nvSpPr>
          <p:cNvPr id="227331" name="Rectangle 3"/>
          <p:cNvSpPr>
            <a:spLocks noGrp="1" noChangeArrowheads="1"/>
          </p:cNvSpPr>
          <p:nvPr>
            <p:ph type="body" idx="1"/>
          </p:nvPr>
        </p:nvSpPr>
        <p:spPr>
          <a:noFill/>
          <a:ln/>
        </p:spPr>
        <p:txBody>
          <a:bodyPr/>
          <a:lstStyle/>
          <a:p>
            <a:endParaRPr lang="en-US" dirty="0"/>
          </a:p>
        </p:txBody>
      </p:sp>
    </p:spTree>
    <p:extLst>
      <p:ext uri="{BB962C8B-B14F-4D97-AF65-F5344CB8AC3E}">
        <p14:creationId xmlns:p14="http://schemas.microsoft.com/office/powerpoint/2010/main" val="7533598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Rectangle 2"/>
          <p:cNvSpPr>
            <a:spLocks noGrp="1" noRot="1" noChangeAspect="1" noChangeArrowheads="1" noTextEdit="1"/>
          </p:cNvSpPr>
          <p:nvPr>
            <p:ph type="sldImg"/>
          </p:nvPr>
        </p:nvSpPr>
        <p:spPr>
          <a:ln/>
        </p:spPr>
      </p:sp>
      <p:sp>
        <p:nvSpPr>
          <p:cNvPr id="228355" name="Rectangle 3"/>
          <p:cNvSpPr>
            <a:spLocks noGrp="1" noChangeArrowheads="1"/>
          </p:cNvSpPr>
          <p:nvPr>
            <p:ph type="body" idx="1"/>
          </p:nvPr>
        </p:nvSpPr>
        <p:spPr>
          <a:noFill/>
          <a:ln/>
        </p:spPr>
        <p:txBody>
          <a:bodyPr/>
          <a:lstStyle/>
          <a:p>
            <a:endParaRPr lang="en-US" dirty="0"/>
          </a:p>
        </p:txBody>
      </p:sp>
    </p:spTree>
    <p:extLst>
      <p:ext uri="{BB962C8B-B14F-4D97-AF65-F5344CB8AC3E}">
        <p14:creationId xmlns:p14="http://schemas.microsoft.com/office/powerpoint/2010/main" val="36214085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Rectangle 2"/>
          <p:cNvSpPr>
            <a:spLocks noGrp="1" noRot="1" noChangeAspect="1" noChangeArrowheads="1" noTextEdit="1"/>
          </p:cNvSpPr>
          <p:nvPr>
            <p:ph type="sldImg"/>
          </p:nvPr>
        </p:nvSpPr>
        <p:spPr>
          <a:ln/>
        </p:spPr>
      </p:sp>
      <p:sp>
        <p:nvSpPr>
          <p:cNvPr id="228355" name="Rectangle 3"/>
          <p:cNvSpPr>
            <a:spLocks noGrp="1" noChangeArrowheads="1"/>
          </p:cNvSpPr>
          <p:nvPr>
            <p:ph type="body" idx="1"/>
          </p:nvPr>
        </p:nvSpPr>
        <p:spPr>
          <a:noFill/>
          <a:ln/>
        </p:spPr>
        <p:txBody>
          <a:bodyPr/>
          <a:lstStyle/>
          <a:p>
            <a:endParaRPr lang="en-US" dirty="0"/>
          </a:p>
        </p:txBody>
      </p:sp>
    </p:spTree>
    <p:extLst>
      <p:ext uri="{BB962C8B-B14F-4D97-AF65-F5344CB8AC3E}">
        <p14:creationId xmlns:p14="http://schemas.microsoft.com/office/powerpoint/2010/main" val="237957602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800" y="1828800"/>
            <a:ext cx="7772400" cy="900546"/>
          </a:xfrm>
        </p:spPr>
        <p:txBody>
          <a:bodyPr anchor="b"/>
          <a:lstStyle>
            <a:lvl1pPr algn="l">
              <a:defRPr/>
            </a:lvl1pPr>
          </a:lstStyle>
          <a:p>
            <a:r>
              <a:rPr lang="en-US" dirty="0"/>
              <a:t>Click To Edit Master Title Style</a:t>
            </a:r>
          </a:p>
        </p:txBody>
      </p:sp>
      <p:cxnSp>
        <p:nvCxnSpPr>
          <p:cNvPr id="8" name="Straight Connector 7"/>
          <p:cNvCxnSpPr/>
          <p:nvPr userDrawn="1"/>
        </p:nvCxnSpPr>
        <p:spPr>
          <a:xfrm>
            <a:off x="685800" y="2819400"/>
            <a:ext cx="77724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3" name="Subtitle 2"/>
          <p:cNvSpPr>
            <a:spLocks noGrp="1"/>
          </p:cNvSpPr>
          <p:nvPr>
            <p:ph type="subTitle" idx="1" hasCustomPrompt="1"/>
          </p:nvPr>
        </p:nvSpPr>
        <p:spPr>
          <a:xfrm>
            <a:off x="685800" y="2895600"/>
            <a:ext cx="6400800" cy="1752600"/>
          </a:xfrm>
        </p:spPr>
        <p:txBody>
          <a:bodyPr/>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pic>
        <p:nvPicPr>
          <p:cNvPr id="9" name="Picture 2" descr="C:\Users\njones\Dropbox (2U)\Work\Designing Slides\SMU\Design Brief\logo\logo_datasci_SMU.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304801" y="6400800"/>
            <a:ext cx="1761005" cy="1554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51382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End Slide">
    <p:spTree>
      <p:nvGrpSpPr>
        <p:cNvPr id="1" name=""/>
        <p:cNvGrpSpPr/>
        <p:nvPr/>
      </p:nvGrpSpPr>
      <p:grpSpPr>
        <a:xfrm>
          <a:off x="0" y="0"/>
          <a:ext cx="0" cy="0"/>
          <a:chOff x="0" y="0"/>
          <a:chExt cx="0" cy="0"/>
        </a:xfrm>
      </p:grpSpPr>
      <p:pic>
        <p:nvPicPr>
          <p:cNvPr id="5" name="Picture 4" descr="C:\Users\njones\Dropbox (2U)\Work\Designing Slides\SMU\Design Brief\logo\logo_datasci_SMU.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371600" y="2778677"/>
            <a:ext cx="6503987" cy="5741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5738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dirty="0">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dirty="0">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1ABAC098-B10F-48F4-B6AB-08CC7DD84F80}" type="slidenum">
              <a:rPr lang="en-US" altLang="en-US">
                <a:solidFill>
                  <a:srgbClr val="000000"/>
                </a:solidFill>
              </a:rPr>
              <a:pPr>
                <a:defRPr/>
              </a:pPr>
              <a:t>‹#›</a:t>
            </a:fld>
            <a:endParaRPr lang="en-US" altLang="en-US" dirty="0">
              <a:solidFill>
                <a:srgbClr val="000000"/>
              </a:solidFill>
            </a:endParaRPr>
          </a:p>
        </p:txBody>
      </p:sp>
    </p:spTree>
    <p:extLst>
      <p:ext uri="{BB962C8B-B14F-4D97-AF65-F5344CB8AC3E}">
        <p14:creationId xmlns:p14="http://schemas.microsoft.com/office/powerpoint/2010/main" val="31010198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cxnSp>
        <p:nvCxnSpPr>
          <p:cNvPr id="8" name="Straight Connector 7"/>
          <p:cNvCxnSpPr/>
          <p:nvPr userDrawn="1"/>
        </p:nvCxnSpPr>
        <p:spPr>
          <a:xfrm>
            <a:off x="457200" y="1293970"/>
            <a:ext cx="82296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82391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22313" y="4406900"/>
            <a:ext cx="7772400" cy="1362075"/>
          </a:xfrm>
        </p:spPr>
        <p:txBody>
          <a:bodyPr anchor="t"/>
          <a:lstStyle>
            <a:lvl1pPr algn="l">
              <a:defRPr sz="4000" b="0" cap="none"/>
            </a:lvl1pPr>
          </a:lstStyle>
          <a:p>
            <a:r>
              <a:rPr lang="en-US" dirty="0"/>
              <a:t>Click To Edit Master Title Style</a:t>
            </a:r>
          </a:p>
        </p:txBody>
      </p:sp>
      <p:sp>
        <p:nvSpPr>
          <p:cNvPr id="3" name="Text Placeholder 2"/>
          <p:cNvSpPr>
            <a:spLocks noGrp="1"/>
          </p:cNvSpPr>
          <p:nvPr>
            <p:ph type="body" idx="1" hasCustomPrompt="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cxnSp>
        <p:nvCxnSpPr>
          <p:cNvPr id="7" name="Straight Connector 6"/>
          <p:cNvCxnSpPr/>
          <p:nvPr userDrawn="1"/>
        </p:nvCxnSpPr>
        <p:spPr>
          <a:xfrm>
            <a:off x="722313" y="4406900"/>
            <a:ext cx="77724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344414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3200"/>
            </a:lvl1pPr>
            <a:lvl2pPr>
              <a:defRPr sz="2800"/>
            </a:lvl2pPr>
            <a:lvl3pPr>
              <a:defRPr sz="2400"/>
            </a:lvl3pPr>
            <a:lvl4pPr>
              <a:defRPr sz="20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600200"/>
            <a:ext cx="4038600" cy="4525963"/>
          </a:xfrm>
        </p:spPr>
        <p:txBody>
          <a:bodyPr/>
          <a:lstStyle>
            <a:lvl1pPr>
              <a:defRPr sz="3200"/>
            </a:lvl1pPr>
            <a:lvl2pPr>
              <a:defRPr sz="2800"/>
            </a:lvl2pPr>
            <a:lvl3pPr>
              <a:defRPr sz="2400"/>
            </a:lvl3pPr>
            <a:lvl4pPr>
              <a:defRPr sz="20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8" name="Straight Connector 7"/>
          <p:cNvCxnSpPr/>
          <p:nvPr userDrawn="1"/>
        </p:nvCxnSpPr>
        <p:spPr>
          <a:xfrm>
            <a:off x="457200" y="1293970"/>
            <a:ext cx="82296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94400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Text Placeholder 2"/>
          <p:cNvSpPr>
            <a:spLocks noGrp="1"/>
          </p:cNvSpPr>
          <p:nvPr>
            <p:ph type="body" idx="1"/>
          </p:nvPr>
        </p:nvSpPr>
        <p:spPr>
          <a:xfrm>
            <a:off x="457200" y="1417638"/>
            <a:ext cx="4040188" cy="906462"/>
          </a:xfrm>
        </p:spPr>
        <p:txBody>
          <a:bodyPr anchor="b">
            <a:no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590800"/>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5" y="1417638"/>
            <a:ext cx="4041775" cy="906462"/>
          </a:xfrm>
        </p:spPr>
        <p:txBody>
          <a:bodyPr anchor="b">
            <a:no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666981" y="2590800"/>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0" name="Straight Connector 9"/>
          <p:cNvCxnSpPr/>
          <p:nvPr userDrawn="1"/>
        </p:nvCxnSpPr>
        <p:spPr>
          <a:xfrm>
            <a:off x="457200" y="1293970"/>
            <a:ext cx="82296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90703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15618349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with Horizontal Rul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cxnSp>
        <p:nvCxnSpPr>
          <p:cNvPr id="3" name="Straight Connector 2"/>
          <p:cNvCxnSpPr/>
          <p:nvPr userDrawn="1"/>
        </p:nvCxnSpPr>
        <p:spPr>
          <a:xfrm>
            <a:off x="457200" y="1293970"/>
            <a:ext cx="82296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575669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6" name="Picture 2" descr="C:\Users\njones\Dropbox (2U)\Work\Designing Slides\SMU\Design Brief\logo\logo_datasci_SMU.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304801" y="6400800"/>
            <a:ext cx="1761005" cy="1554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74179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pic>
        <p:nvPicPr>
          <p:cNvPr id="2" name="Picture 2" descr="C:\Users\njones\Dropbox (2U)\Work\Designing Slides\SMU\Design Brief\logo\logo_datasci_SMU.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304801" y="6400800"/>
            <a:ext cx="1761005" cy="155448"/>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p:cNvSpPr>
            <a:spLocks noGrp="1"/>
          </p:cNvSpPr>
          <p:nvPr>
            <p:ph type="title" hasCustomPrompt="1"/>
          </p:nvPr>
        </p:nvSpPr>
        <p:spPr>
          <a:xfrm>
            <a:off x="457200" y="228600"/>
            <a:ext cx="8229600" cy="1143000"/>
          </a:xfrm>
        </p:spPr>
        <p:txBody>
          <a:bodyPr/>
          <a:lstStyle/>
          <a:p>
            <a:r>
              <a:rPr lang="en-US" dirty="0"/>
              <a:t>Click To Edit Master Title Style</a:t>
            </a:r>
          </a:p>
        </p:txBody>
      </p:sp>
    </p:spTree>
    <p:extLst>
      <p:ext uri="{BB962C8B-B14F-4D97-AF65-F5344CB8AC3E}">
        <p14:creationId xmlns:p14="http://schemas.microsoft.com/office/powerpoint/2010/main" val="27214503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28600"/>
            <a:ext cx="8229600" cy="1143000"/>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Rectangle 11"/>
          <p:cNvSpPr/>
          <p:nvPr userDrawn="1"/>
        </p:nvSpPr>
        <p:spPr>
          <a:xfrm>
            <a:off x="0" y="6779932"/>
            <a:ext cx="9144000" cy="91440"/>
          </a:xfrm>
          <a:prstGeom prst="rect">
            <a:avLst/>
          </a:prstGeom>
          <a:solidFill>
            <a:srgbClr val="354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4" name="Rectangle 13"/>
          <p:cNvSpPr/>
          <p:nvPr userDrawn="1"/>
        </p:nvSpPr>
        <p:spPr>
          <a:xfrm>
            <a:off x="0" y="0"/>
            <a:ext cx="9144000" cy="304800"/>
          </a:xfrm>
          <a:prstGeom prst="rect">
            <a:avLst/>
          </a:prstGeom>
          <a:solidFill>
            <a:srgbClr val="354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Tree>
    <p:extLst>
      <p:ext uri="{BB962C8B-B14F-4D97-AF65-F5344CB8AC3E}">
        <p14:creationId xmlns:p14="http://schemas.microsoft.com/office/powerpoint/2010/main" val="122329842"/>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09" r:id="rId9"/>
    <p:sldLayoutId id="2147483706" r:id="rId10"/>
    <p:sldLayoutId id="2147483707" r:id="rId11"/>
  </p:sldLayoutIdLst>
  <p:txStyles>
    <p:titleStyle>
      <a:lvl1pPr algn="ctr" defTabSz="914400" rtl="0" eaLnBrk="1" latinLnBrk="0" hangingPunct="1">
        <a:spcBef>
          <a:spcPct val="0"/>
        </a:spcBef>
        <a:buNone/>
        <a:defRPr sz="4400" b="0" i="0" u="none" kern="1200">
          <a:solidFill>
            <a:schemeClr val="tx1"/>
          </a:solidFill>
          <a:latin typeface="+mj-lt"/>
          <a:ea typeface="+mj-ea"/>
          <a:cs typeface="+mj-cs"/>
        </a:defRPr>
      </a:lvl1pPr>
    </p:titleStyle>
    <p:bodyStyle>
      <a:lvl1pPr marL="342900" indent="-342900" algn="l" defTabSz="914400" rtl="0" eaLnBrk="1" latinLnBrk="0" hangingPunct="1">
        <a:spcBef>
          <a:spcPts val="600"/>
        </a:spcBef>
        <a:buFont typeface="Arial" charset="0"/>
        <a:buChar char="•"/>
        <a:defRPr sz="3200" kern="1200">
          <a:solidFill>
            <a:schemeClr val="tx1"/>
          </a:solidFill>
          <a:latin typeface="+mn-lt"/>
          <a:ea typeface="+mn-ea"/>
          <a:cs typeface="+mn-cs"/>
        </a:defRPr>
      </a:lvl1pPr>
      <a:lvl2pPr marL="742950" indent="-285750" algn="l" defTabSz="914400" rtl="0" eaLnBrk="1" latinLnBrk="0" hangingPunct="1">
        <a:spcBef>
          <a:spcPts val="600"/>
        </a:spcBef>
        <a:buFont typeface="Arial" charset="0"/>
        <a:buChar char="•"/>
        <a:defRPr sz="2800" b="0" i="0" u="none" kern="1200">
          <a:solidFill>
            <a:schemeClr val="tx1"/>
          </a:solidFill>
          <a:latin typeface="+mn-lt"/>
          <a:ea typeface="+mn-ea"/>
          <a:cs typeface="+mn-cs"/>
        </a:defRPr>
      </a:lvl2pPr>
      <a:lvl3pPr marL="1143000" indent="-228600" algn="l" defTabSz="914400" rtl="0" eaLnBrk="1" latinLnBrk="0" hangingPunct="1">
        <a:spcBef>
          <a:spcPts val="600"/>
        </a:spcBef>
        <a:buFont typeface="Arial" charset="0"/>
        <a:buChar char="•"/>
        <a:defRPr sz="2400" kern="1200">
          <a:solidFill>
            <a:schemeClr val="tx1"/>
          </a:solidFill>
          <a:latin typeface="+mn-lt"/>
          <a:ea typeface="+mn-ea"/>
          <a:cs typeface="+mn-cs"/>
        </a:defRPr>
      </a:lvl3pPr>
      <a:lvl4pPr marL="1600200" indent="-228600" algn="l" defTabSz="914400" rtl="0" eaLnBrk="1" latinLnBrk="0" hangingPunct="1">
        <a:spcBef>
          <a:spcPts val="600"/>
        </a:spcBef>
        <a:buFont typeface="Arial" charset="0"/>
        <a:buChar char="•"/>
        <a:defRPr sz="2000" kern="1200">
          <a:solidFill>
            <a:schemeClr val="tx1"/>
          </a:solidFill>
          <a:latin typeface="+mn-lt"/>
          <a:ea typeface="+mn-ea"/>
          <a:cs typeface="+mn-cs"/>
        </a:defRPr>
      </a:lvl4pPr>
      <a:lvl5pPr marL="2057400" indent="-228600" algn="l" defTabSz="914400" rtl="0" eaLnBrk="1" latinLnBrk="0" hangingPunct="1">
        <a:spcBef>
          <a:spcPts val="600"/>
        </a:spcBef>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100.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40.xml"/><Relationship Id="rId1" Type="http://schemas.openxmlformats.org/officeDocument/2006/relationships/slideLayout" Target="../slideLayouts/slideLayout8.xml"/><Relationship Id="rId4" Type="http://schemas.openxmlformats.org/officeDocument/2006/relationships/image" Target="../media/image133.png"/></Relationships>
</file>

<file path=ppt/slides/_rels/slide101.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41.xml"/><Relationship Id="rId1" Type="http://schemas.openxmlformats.org/officeDocument/2006/relationships/slideLayout" Target="../slideLayouts/slideLayout8.xml"/><Relationship Id="rId4" Type="http://schemas.openxmlformats.org/officeDocument/2006/relationships/image" Target="../media/image137.png"/></Relationships>
</file>

<file path=ppt/slides/_rels/slide102.xml.rels><?xml version="1.0" encoding="UTF-8" standalone="yes"?>
<Relationships xmlns="http://schemas.openxmlformats.org/package/2006/relationships"><Relationship Id="rId3" Type="http://schemas.openxmlformats.org/officeDocument/2006/relationships/image" Target="../media/image138.tiff"/><Relationship Id="rId2" Type="http://schemas.openxmlformats.org/officeDocument/2006/relationships/notesSlide" Target="../notesSlides/notesSlide42.xml"/><Relationship Id="rId1" Type="http://schemas.openxmlformats.org/officeDocument/2006/relationships/slideLayout" Target="../slideLayouts/slideLayout8.xml"/><Relationship Id="rId4" Type="http://schemas.openxmlformats.org/officeDocument/2006/relationships/image" Target="../media/image139.tiff"/></Relationships>
</file>

<file path=ppt/slides/_rels/slide103.xml.rels><?xml version="1.0" encoding="UTF-8" standalone="yes"?>
<Relationships xmlns="http://schemas.openxmlformats.org/package/2006/relationships"><Relationship Id="rId3" Type="http://schemas.openxmlformats.org/officeDocument/2006/relationships/image" Target="../media/image140.tiff"/><Relationship Id="rId2" Type="http://schemas.openxmlformats.org/officeDocument/2006/relationships/notesSlide" Target="../notesSlides/notesSlide43.xml"/><Relationship Id="rId1" Type="http://schemas.openxmlformats.org/officeDocument/2006/relationships/slideLayout" Target="../slideLayouts/slideLayout8.xml"/><Relationship Id="rId4" Type="http://schemas.openxmlformats.org/officeDocument/2006/relationships/image" Target="../media/image141.tiff"/></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42.tiff"/><Relationship Id="rId1" Type="http://schemas.openxmlformats.org/officeDocument/2006/relationships/slideLayout" Target="../slideLayouts/slideLayout9.xml"/><Relationship Id="rId6" Type="http://schemas.openxmlformats.org/officeDocument/2006/relationships/image" Target="../media/image146.png"/><Relationship Id="rId5" Type="http://schemas.openxmlformats.org/officeDocument/2006/relationships/image" Target="../media/image143.tiff"/><Relationship Id="rId4" Type="http://schemas.openxmlformats.org/officeDocument/2006/relationships/image" Target="../media/image161.png"/></Relationships>
</file>

<file path=ppt/slides/_rels/slide107.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slideLayout" Target="../slideLayouts/slideLayout9.xml"/><Relationship Id="rId6" Type="http://schemas.openxmlformats.org/officeDocument/2006/relationships/image" Target="../media/image149.tiff"/><Relationship Id="rId5" Type="http://schemas.openxmlformats.org/officeDocument/2006/relationships/image" Target="../media/image148.tiff"/><Relationship Id="rId4" Type="http://schemas.openxmlformats.org/officeDocument/2006/relationships/image" Target="../media/image147.tiff"/></Relationships>
</file>

<file path=ppt/slides/_rels/slide108.xml.rels><?xml version="1.0" encoding="UTF-8" standalone="yes"?>
<Relationships xmlns="http://schemas.openxmlformats.org/package/2006/relationships"><Relationship Id="rId3" Type="http://schemas.openxmlformats.org/officeDocument/2006/relationships/image" Target="../media/image150.tiff"/><Relationship Id="rId7" Type="http://schemas.openxmlformats.org/officeDocument/2006/relationships/image" Target="../media/image152.tiff"/><Relationship Id="rId2" Type="http://schemas.openxmlformats.org/officeDocument/2006/relationships/notesSlide" Target="../notesSlides/notesSlide44.xml"/><Relationship Id="rId1" Type="http://schemas.openxmlformats.org/officeDocument/2006/relationships/slideLayout" Target="../slideLayouts/slideLayout9.xml"/><Relationship Id="rId6" Type="http://schemas.openxmlformats.org/officeDocument/2006/relationships/image" Target="../media/image151.tiff"/><Relationship Id="rId5" Type="http://schemas.openxmlformats.org/officeDocument/2006/relationships/image" Target="../media/image170.png"/><Relationship Id="rId4" Type="http://schemas.openxmlformats.org/officeDocument/2006/relationships/image" Target="../media/image164.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image" Target="../media/image155.png"/><Relationship Id="rId1" Type="http://schemas.openxmlformats.org/officeDocument/2006/relationships/slideLayout" Target="../slideLayouts/slideLayout9.xml"/></Relationships>
</file>

<file path=ppt/slides/_rels/slide112.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42.tiff"/><Relationship Id="rId1" Type="http://schemas.openxmlformats.org/officeDocument/2006/relationships/slideLayout" Target="../slideLayouts/slideLayout9.xml"/><Relationship Id="rId6" Type="http://schemas.openxmlformats.org/officeDocument/2006/relationships/image" Target="../media/image153.tiff"/><Relationship Id="rId5" Type="http://schemas.openxmlformats.org/officeDocument/2006/relationships/image" Target="../media/image146.png"/><Relationship Id="rId4" Type="http://schemas.openxmlformats.org/officeDocument/2006/relationships/image" Target="../media/image143.tiff"/></Relationships>
</file>

<file path=ppt/slides/_rels/slide113.xml.rels><?xml version="1.0" encoding="UTF-8" standalone="yes"?>
<Relationships xmlns="http://schemas.openxmlformats.org/package/2006/relationships"><Relationship Id="rId3" Type="http://schemas.openxmlformats.org/officeDocument/2006/relationships/image" Target="../media/image147.tiff"/><Relationship Id="rId2" Type="http://schemas.openxmlformats.org/officeDocument/2006/relationships/image" Target="../media/image156.png"/><Relationship Id="rId1" Type="http://schemas.openxmlformats.org/officeDocument/2006/relationships/slideLayout" Target="../slideLayouts/slideLayout9.xml"/><Relationship Id="rId6" Type="http://schemas.openxmlformats.org/officeDocument/2006/relationships/image" Target="../media/image153.tiff"/><Relationship Id="rId5" Type="http://schemas.openxmlformats.org/officeDocument/2006/relationships/image" Target="../media/image149.tiff"/><Relationship Id="rId4" Type="http://schemas.openxmlformats.org/officeDocument/2006/relationships/image" Target="../media/image148.tiff"/></Relationships>
</file>

<file path=ppt/slides/_rels/slide114.xml.rels><?xml version="1.0" encoding="UTF-8" standalone="yes"?>
<Relationships xmlns="http://schemas.openxmlformats.org/package/2006/relationships"><Relationship Id="rId3" Type="http://schemas.openxmlformats.org/officeDocument/2006/relationships/image" Target="../media/image150.tiff"/><Relationship Id="rId7" Type="http://schemas.openxmlformats.org/officeDocument/2006/relationships/image" Target="../media/image153.tiff"/><Relationship Id="rId2" Type="http://schemas.openxmlformats.org/officeDocument/2006/relationships/image" Target="../media/image156.png"/><Relationship Id="rId1" Type="http://schemas.openxmlformats.org/officeDocument/2006/relationships/slideLayout" Target="../slideLayouts/slideLayout9.xml"/><Relationship Id="rId6" Type="http://schemas.openxmlformats.org/officeDocument/2006/relationships/image" Target="../media/image154.tiff"/><Relationship Id="rId5" Type="http://schemas.openxmlformats.org/officeDocument/2006/relationships/image" Target="../media/image152.tiff"/><Relationship Id="rId4" Type="http://schemas.openxmlformats.org/officeDocument/2006/relationships/image" Target="../media/image151.tiff"/></Relationships>
</file>

<file path=ppt/slides/_rels/slide115.xml.rels><?xml version="1.0" encoding="UTF-8" standalone="yes"?>
<Relationships xmlns="http://schemas.openxmlformats.org/package/2006/relationships"><Relationship Id="rId3" Type="http://schemas.openxmlformats.org/officeDocument/2006/relationships/image" Target="../media/image155.tiff"/><Relationship Id="rId2" Type="http://schemas.openxmlformats.org/officeDocument/2006/relationships/image" Target="../media/image156.png"/><Relationship Id="rId1" Type="http://schemas.openxmlformats.org/officeDocument/2006/relationships/slideLayout" Target="../slideLayouts/slideLayout9.xml"/><Relationship Id="rId6" Type="http://schemas.openxmlformats.org/officeDocument/2006/relationships/image" Target="../media/image153.tiff"/><Relationship Id="rId5" Type="http://schemas.openxmlformats.org/officeDocument/2006/relationships/image" Target="../media/image157.tiff"/><Relationship Id="rId4" Type="http://schemas.openxmlformats.org/officeDocument/2006/relationships/image" Target="../media/image156.tiff"/></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8.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45.xml"/><Relationship Id="rId1" Type="http://schemas.openxmlformats.org/officeDocument/2006/relationships/slideLayout" Target="../slideLayouts/slideLayout9.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9.xml"/><Relationship Id="rId1" Type="http://schemas.openxmlformats.org/officeDocument/2006/relationships/vmlDrawing" Target="../drawings/vmlDrawing1.vml"/><Relationship Id="rId5" Type="http://schemas.openxmlformats.org/officeDocument/2006/relationships/image" Target="../media/image11.wmf"/><Relationship Id="rId4" Type="http://schemas.openxmlformats.org/officeDocument/2006/relationships/oleObject" Target="../embeddings/oleObject1.bin"/></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1.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46.xml"/><Relationship Id="rId1" Type="http://schemas.openxmlformats.org/officeDocument/2006/relationships/slideLayout" Target="../slideLayouts/slideLayout8.xml"/><Relationship Id="rId4" Type="http://schemas.openxmlformats.org/officeDocument/2006/relationships/image" Target="../media/image183.png"/></Relationships>
</file>

<file path=ppt/slides/_rels/slide122.xml.rels><?xml version="1.0" encoding="UTF-8" standalone="yes"?>
<Relationships xmlns="http://schemas.openxmlformats.org/package/2006/relationships"><Relationship Id="rId3" Type="http://schemas.openxmlformats.org/officeDocument/2006/relationships/image" Target="../media/image158.tiff"/><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158.tiff"/><Relationship Id="rId2" Type="http://schemas.openxmlformats.org/officeDocument/2006/relationships/notesSlide" Target="../notesSlides/notesSlide48.xml"/><Relationship Id="rId1" Type="http://schemas.openxmlformats.org/officeDocument/2006/relationships/slideLayout" Target="../slideLayouts/slideLayout2.xml"/><Relationship Id="rId5" Type="http://schemas.openxmlformats.org/officeDocument/2006/relationships/image" Target="../media/image160.png"/><Relationship Id="rId4" Type="http://schemas.openxmlformats.org/officeDocument/2006/relationships/image" Target="../media/image159.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6.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66.png"/><Relationship Id="rId1" Type="http://schemas.openxmlformats.org/officeDocument/2006/relationships/slideLayout" Target="../slideLayouts/slideLayout9.xml"/><Relationship Id="rId4" Type="http://schemas.openxmlformats.org/officeDocument/2006/relationships/image" Target="../media/image167.png"/></Relationships>
</file>

<file path=ppt/slides/_rels/slide127.xml.rels><?xml version="1.0" encoding="UTF-8" standalone="yes"?>
<Relationships xmlns="http://schemas.openxmlformats.org/package/2006/relationships"><Relationship Id="rId3" Type="http://schemas.openxmlformats.org/officeDocument/2006/relationships/image" Target="../media/image158.tiff"/><Relationship Id="rId7" Type="http://schemas.openxmlformats.org/officeDocument/2006/relationships/image" Target="../media/image168.png"/><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image" Target="../media/image169.png"/><Relationship Id="rId4" Type="http://schemas.openxmlformats.org/officeDocument/2006/relationships/image" Target="../media/image1662.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30.xml.rels><?xml version="1.0" encoding="UTF-8" standalone="yes"?>
<Relationships xmlns="http://schemas.openxmlformats.org/package/2006/relationships"><Relationship Id="rId3" Type="http://schemas.openxmlformats.org/officeDocument/2006/relationships/image" Target="../media/image1691.png"/><Relationship Id="rId2" Type="http://schemas.openxmlformats.org/officeDocument/2006/relationships/image" Target="../media/image1681.png"/><Relationship Id="rId1" Type="http://schemas.openxmlformats.org/officeDocument/2006/relationships/slideLayout" Target="../slideLayouts/slideLayout9.xml"/><Relationship Id="rId4" Type="http://schemas.openxmlformats.org/officeDocument/2006/relationships/image" Target="../media/image171.png"/></Relationships>
</file>

<file path=ppt/slides/_rels/slide131.xml.rels><?xml version="1.0" encoding="UTF-8" standalone="yes"?>
<Relationships xmlns="http://schemas.openxmlformats.org/package/2006/relationships"><Relationship Id="rId3" Type="http://schemas.openxmlformats.org/officeDocument/2006/relationships/image" Target="../media/image158.tiff"/><Relationship Id="rId2" Type="http://schemas.openxmlformats.org/officeDocument/2006/relationships/notesSlide" Target="../notesSlides/notesSlide50.xml"/><Relationship Id="rId1" Type="http://schemas.openxmlformats.org/officeDocument/2006/relationships/slideLayout" Target="../slideLayouts/slideLayout2.xml"/><Relationship Id="rId5" Type="http://schemas.openxmlformats.org/officeDocument/2006/relationships/image" Target="../media/image173.png"/><Relationship Id="rId4" Type="http://schemas.openxmlformats.org/officeDocument/2006/relationships/image" Target="../media/image172.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4.xml.rels><?xml version="1.0" encoding="UTF-8" standalone="yes"?>
<Relationships xmlns="http://schemas.openxmlformats.org/package/2006/relationships"><Relationship Id="rId3" Type="http://schemas.openxmlformats.org/officeDocument/2006/relationships/notesSlide" Target="../notesSlides/notesSlide51.xml"/><Relationship Id="rId7" Type="http://schemas.openxmlformats.org/officeDocument/2006/relationships/image" Target="../media/image175.wmf"/><Relationship Id="rId2" Type="http://schemas.openxmlformats.org/officeDocument/2006/relationships/slideLayout" Target="../slideLayouts/slideLayout9.xml"/><Relationship Id="rId1" Type="http://schemas.openxmlformats.org/officeDocument/2006/relationships/vmlDrawing" Target="../drawings/vmlDrawing2.vml"/><Relationship Id="rId6" Type="http://schemas.openxmlformats.org/officeDocument/2006/relationships/oleObject" Target="../embeddings/oleObject3.bin"/><Relationship Id="rId5" Type="http://schemas.openxmlformats.org/officeDocument/2006/relationships/image" Target="../media/image174.wmf"/><Relationship Id="rId4" Type="http://schemas.openxmlformats.org/officeDocument/2006/relationships/oleObject" Target="../embeddings/oleObject2.bin"/></Relationships>
</file>

<file path=ppt/slides/_rels/slide135.xml.rels><?xml version="1.0" encoding="UTF-8" standalone="yes"?>
<Relationships xmlns="http://schemas.openxmlformats.org/package/2006/relationships"><Relationship Id="rId3" Type="http://schemas.openxmlformats.org/officeDocument/2006/relationships/image" Target="../media/image1661.png"/><Relationship Id="rId2" Type="http://schemas.openxmlformats.org/officeDocument/2006/relationships/notesSlide" Target="../notesSlides/notesSlide52.xml"/><Relationship Id="rId1" Type="http://schemas.openxmlformats.org/officeDocument/2006/relationships/slideLayout" Target="../slideLayouts/slideLayout9.xml"/><Relationship Id="rId5" Type="http://schemas.openxmlformats.org/officeDocument/2006/relationships/image" Target="../media/image1670.png"/><Relationship Id="rId4" Type="http://schemas.openxmlformats.org/officeDocument/2006/relationships/image" Target="../media/image1660.png"/></Relationships>
</file>

<file path=ppt/slides/_rels/slide136.xml.rels><?xml version="1.0" encoding="UTF-8" standalone="yes"?>
<Relationships xmlns="http://schemas.openxmlformats.org/package/2006/relationships"><Relationship Id="rId3" Type="http://schemas.openxmlformats.org/officeDocument/2006/relationships/image" Target="../media/image1680.png"/><Relationship Id="rId2" Type="http://schemas.openxmlformats.org/officeDocument/2006/relationships/notesSlide" Target="../notesSlides/notesSlide53.xml"/><Relationship Id="rId1" Type="http://schemas.openxmlformats.org/officeDocument/2006/relationships/slideLayout" Target="../slideLayouts/slideLayout9.xml"/><Relationship Id="rId4" Type="http://schemas.openxmlformats.org/officeDocument/2006/relationships/image" Target="../media/image1690.png"/></Relationships>
</file>

<file path=ppt/slides/_rels/slide137.xml.rels><?xml version="1.0" encoding="UTF-8" standalone="yes"?>
<Relationships xmlns="http://schemas.openxmlformats.org/package/2006/relationships"><Relationship Id="rId3" Type="http://schemas.openxmlformats.org/officeDocument/2006/relationships/image" Target="../media/image1710.png"/><Relationship Id="rId2" Type="http://schemas.openxmlformats.org/officeDocument/2006/relationships/notesSlide" Target="../notesSlides/notesSlide54.xml"/><Relationship Id="rId1" Type="http://schemas.openxmlformats.org/officeDocument/2006/relationships/slideLayout" Target="../slideLayouts/slideLayout9.xml"/><Relationship Id="rId4" Type="http://schemas.openxmlformats.org/officeDocument/2006/relationships/image" Target="../media/image1720.pn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1.xml.rels><?xml version="1.0" encoding="UTF-8" standalone="yes"?>
<Relationships xmlns="http://schemas.openxmlformats.org/package/2006/relationships"><Relationship Id="rId8" Type="http://schemas.openxmlformats.org/officeDocument/2006/relationships/image" Target="../media/image181.jpg"/><Relationship Id="rId13" Type="http://schemas.openxmlformats.org/officeDocument/2006/relationships/oleObject" Target="../embeddings/oleObject8.bin"/><Relationship Id="rId3" Type="http://schemas.openxmlformats.org/officeDocument/2006/relationships/notesSlide" Target="../notesSlides/notesSlide55.xml"/><Relationship Id="rId7" Type="http://schemas.openxmlformats.org/officeDocument/2006/relationships/image" Target="../media/image177.wmf"/><Relationship Id="rId12" Type="http://schemas.openxmlformats.org/officeDocument/2006/relationships/image" Target="../media/image179.wmf"/><Relationship Id="rId2" Type="http://schemas.openxmlformats.org/officeDocument/2006/relationships/slideLayout" Target="../slideLayouts/slideLayout9.xml"/><Relationship Id="rId1" Type="http://schemas.openxmlformats.org/officeDocument/2006/relationships/vmlDrawing" Target="../drawings/vmlDrawing3.vml"/><Relationship Id="rId6" Type="http://schemas.openxmlformats.org/officeDocument/2006/relationships/oleObject" Target="../embeddings/oleObject5.bin"/><Relationship Id="rId11" Type="http://schemas.openxmlformats.org/officeDocument/2006/relationships/oleObject" Target="../embeddings/oleObject7.bin"/><Relationship Id="rId5" Type="http://schemas.openxmlformats.org/officeDocument/2006/relationships/image" Target="../media/image176.wmf"/><Relationship Id="rId10" Type="http://schemas.openxmlformats.org/officeDocument/2006/relationships/image" Target="../media/image178.wmf"/><Relationship Id="rId4" Type="http://schemas.openxmlformats.org/officeDocument/2006/relationships/oleObject" Target="../embeddings/oleObject4.bin"/><Relationship Id="rId9" Type="http://schemas.openxmlformats.org/officeDocument/2006/relationships/oleObject" Target="../embeddings/oleObject6.bin"/><Relationship Id="rId14" Type="http://schemas.openxmlformats.org/officeDocument/2006/relationships/image" Target="../media/image180.wmf"/></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4.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56.xml"/><Relationship Id="rId1" Type="http://schemas.openxmlformats.org/officeDocument/2006/relationships/slideLayout" Target="../slideLayouts/slideLayout9.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7.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84.png"/><Relationship Id="rId1" Type="http://schemas.openxmlformats.org/officeDocument/2006/relationships/slideLayout" Target="../slideLayouts/slideLayout2.xml"/><Relationship Id="rId5" Type="http://schemas.openxmlformats.org/officeDocument/2006/relationships/hyperlink" Target="https://www.eia.gov/dnav/pet/hist/LeafHandler.ashx?n=PET&amp;s=EER_EPLLPA_PF4_Y44MB_DPG&amp;f=W" TargetMode="External"/><Relationship Id="rId4" Type="http://schemas.openxmlformats.org/officeDocument/2006/relationships/image" Target="../media/image18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50.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84.png"/><Relationship Id="rId1" Type="http://schemas.openxmlformats.org/officeDocument/2006/relationships/slideLayout" Target="../slideLayouts/slideLayout2.xml"/><Relationship Id="rId5" Type="http://schemas.openxmlformats.org/officeDocument/2006/relationships/hyperlink" Target="https://www.eia.gov/dnav/pet/hist/LeafHandler.ashx?n=PET&amp;s=EER_EPLLPA_PF4_Y44MB_DPG&amp;f=W" TargetMode="External"/><Relationship Id="rId4" Type="http://schemas.openxmlformats.org/officeDocument/2006/relationships/image" Target="../media/image187.png"/></Relationships>
</file>

<file path=ppt/slides/_rels/slide151.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2.xml"/><Relationship Id="rId5" Type="http://schemas.openxmlformats.org/officeDocument/2006/relationships/hyperlink" Target="https://fred.stlouisfed.org/series/UMCSENT" TargetMode="External"/><Relationship Id="rId4" Type="http://schemas.openxmlformats.org/officeDocument/2006/relationships/image" Target="../media/image190.png"/></Relationships>
</file>

<file path=ppt/slides/_rels/slide152.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2.xml"/><Relationship Id="rId5" Type="http://schemas.openxmlformats.org/officeDocument/2006/relationships/hyperlink" Target="https://fred.stlouisfed.org/series/UMCSENT" TargetMode="External"/><Relationship Id="rId4" Type="http://schemas.openxmlformats.org/officeDocument/2006/relationships/image" Target="../media/image190.png"/></Relationships>
</file>

<file path=ppt/slides/_rels/slide153.xml.rels><?xml version="1.0" encoding="UTF-8" standalone="yes"?>
<Relationships xmlns="http://schemas.openxmlformats.org/package/2006/relationships"><Relationship Id="rId3" Type="http://schemas.openxmlformats.org/officeDocument/2006/relationships/image" Target="../media/image192.png"/><Relationship Id="rId7" Type="http://schemas.openxmlformats.org/officeDocument/2006/relationships/hyperlink" Target="https://www.kaggle.com/shenba/time-series-datasets#monthly-beer-production-in-austr.csv" TargetMode="External"/><Relationship Id="rId2" Type="http://schemas.openxmlformats.org/officeDocument/2006/relationships/image" Target="../media/image191.png"/><Relationship Id="rId1" Type="http://schemas.openxmlformats.org/officeDocument/2006/relationships/slideLayout" Target="../slideLayouts/slideLayout2.xml"/><Relationship Id="rId6" Type="http://schemas.openxmlformats.org/officeDocument/2006/relationships/hyperlink" Target="http://www.forecastingprinciples.com/" TargetMode="External"/><Relationship Id="rId5" Type="http://schemas.openxmlformats.org/officeDocument/2006/relationships/image" Target="../media/image194.png"/><Relationship Id="rId4" Type="http://schemas.openxmlformats.org/officeDocument/2006/relationships/image" Target="../media/image193.png"/></Relationships>
</file>

<file path=ppt/slides/_rels/slide154.xml.rels><?xml version="1.0" encoding="UTF-8" standalone="yes"?>
<Relationships xmlns="http://schemas.openxmlformats.org/package/2006/relationships"><Relationship Id="rId3" Type="http://schemas.openxmlformats.org/officeDocument/2006/relationships/image" Target="../media/image192.png"/><Relationship Id="rId7" Type="http://schemas.openxmlformats.org/officeDocument/2006/relationships/hyperlink" Target="https://www.kaggle.com/shenba/time-series-datasets#monthly-beer-production-in-austr.csv" TargetMode="External"/><Relationship Id="rId2" Type="http://schemas.openxmlformats.org/officeDocument/2006/relationships/image" Target="../media/image191.png"/><Relationship Id="rId1" Type="http://schemas.openxmlformats.org/officeDocument/2006/relationships/slideLayout" Target="../slideLayouts/slideLayout2.xml"/><Relationship Id="rId6" Type="http://schemas.openxmlformats.org/officeDocument/2006/relationships/hyperlink" Target="http://www.forecastingprinciples.com/" TargetMode="External"/><Relationship Id="rId5" Type="http://schemas.openxmlformats.org/officeDocument/2006/relationships/image" Target="../media/image194.png"/><Relationship Id="rId4" Type="http://schemas.openxmlformats.org/officeDocument/2006/relationships/image" Target="../media/image193.png"/></Relationships>
</file>

<file path=ppt/slides/_rels/slide155.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image" Target="../media/image195.png"/><Relationship Id="rId1" Type="http://schemas.openxmlformats.org/officeDocument/2006/relationships/slideLayout" Target="../slideLayouts/slideLayout2.xml"/><Relationship Id="rId5" Type="http://schemas.openxmlformats.org/officeDocument/2006/relationships/hyperlink" Target="https://archive.ics.uci.edu/ml/datasets/Individual+household+electric+power+consumption" TargetMode="External"/><Relationship Id="rId4" Type="http://schemas.openxmlformats.org/officeDocument/2006/relationships/image" Target="../media/image197.png"/></Relationships>
</file>

<file path=ppt/slides/_rels/slide156.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image" Target="../media/image195.png"/><Relationship Id="rId1" Type="http://schemas.openxmlformats.org/officeDocument/2006/relationships/slideLayout" Target="../slideLayouts/slideLayout2.xml"/><Relationship Id="rId5" Type="http://schemas.openxmlformats.org/officeDocument/2006/relationships/hyperlink" Target="https://archive.ics.uci.edu/ml/datasets/Individual+household+electric+power+consumption" TargetMode="External"/><Relationship Id="rId4" Type="http://schemas.openxmlformats.org/officeDocument/2006/relationships/image" Target="../media/image197.png"/></Relationships>
</file>

<file path=ppt/slides/_rels/slide157.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image" Target="../media/image198.pn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image" Target="../media/image198.pn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image" Target="../media/image201.pn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image" Target="../media/image203.pn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image" Target="../media/image204.pn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3" Type="http://schemas.openxmlformats.org/officeDocument/2006/relationships/image" Target="../media/image205.png"/><Relationship Id="rId2" Type="http://schemas.openxmlformats.org/officeDocument/2006/relationships/image" Target="NULL"/><Relationship Id="rId1" Type="http://schemas.openxmlformats.org/officeDocument/2006/relationships/slideLayout" Target="../slideLayouts/slideLayout2.xml"/><Relationship Id="rId5" Type="http://schemas.openxmlformats.org/officeDocument/2006/relationships/image" Target="../media/image207.png"/><Relationship Id="rId4" Type="http://schemas.openxmlformats.org/officeDocument/2006/relationships/image" Target="../media/image206.png"/></Relationships>
</file>

<file path=ppt/slides/_rels/slide166.xml.rels><?xml version="1.0" encoding="UTF-8" standalone="yes"?>
<Relationships xmlns="http://schemas.openxmlformats.org/package/2006/relationships"><Relationship Id="rId3" Type="http://schemas.openxmlformats.org/officeDocument/2006/relationships/image" Target="../media/image209.png"/><Relationship Id="rId2" Type="http://schemas.openxmlformats.org/officeDocument/2006/relationships/image" Target="../media/image208.png"/><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image" Target="../media/image20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19.tiff"/><Relationship Id="rId3" Type="http://schemas.openxmlformats.org/officeDocument/2006/relationships/image" Target="../media/image14.tiff"/><Relationship Id="rId7" Type="http://schemas.openxmlformats.org/officeDocument/2006/relationships/image" Target="../media/image18.tiff"/><Relationship Id="rId2" Type="http://schemas.openxmlformats.org/officeDocument/2006/relationships/notesSlide" Target="../notesSlides/notesSlide13.xml"/><Relationship Id="rId1" Type="http://schemas.openxmlformats.org/officeDocument/2006/relationships/slideLayout" Target="../slideLayouts/slideLayout9.xml"/><Relationship Id="rId6" Type="http://schemas.openxmlformats.org/officeDocument/2006/relationships/image" Target="../media/image17.tiff"/><Relationship Id="rId5" Type="http://schemas.openxmlformats.org/officeDocument/2006/relationships/image" Target="../media/image16.tiff"/><Relationship Id="rId4" Type="http://schemas.openxmlformats.org/officeDocument/2006/relationships/image" Target="../media/image15.tiff"/></Relationships>
</file>

<file path=ppt/slides/_rels/slide18.xml.rels><?xml version="1.0" encoding="UTF-8" standalone="yes"?>
<Relationships xmlns="http://schemas.openxmlformats.org/package/2006/relationships"><Relationship Id="rId8" Type="http://schemas.openxmlformats.org/officeDocument/2006/relationships/image" Target="../media/image18.tiff"/><Relationship Id="rId3" Type="http://schemas.openxmlformats.org/officeDocument/2006/relationships/image" Target="../media/image6.png"/><Relationship Id="rId7" Type="http://schemas.openxmlformats.org/officeDocument/2006/relationships/image" Target="../media/image17.tiff"/><Relationship Id="rId2" Type="http://schemas.openxmlformats.org/officeDocument/2006/relationships/notesSlide" Target="../notesSlides/notesSlide14.xml"/><Relationship Id="rId1" Type="http://schemas.openxmlformats.org/officeDocument/2006/relationships/slideLayout" Target="../slideLayouts/slideLayout9.xml"/><Relationship Id="rId6" Type="http://schemas.openxmlformats.org/officeDocument/2006/relationships/image" Target="../media/image16.tiff"/><Relationship Id="rId5" Type="http://schemas.openxmlformats.org/officeDocument/2006/relationships/image" Target="../media/image15.tiff"/><Relationship Id="rId4" Type="http://schemas.openxmlformats.org/officeDocument/2006/relationships/image" Target="../media/image14.tiff"/><Relationship Id="rId9" Type="http://schemas.openxmlformats.org/officeDocument/2006/relationships/image" Target="../media/image19.tiff"/></Relationships>
</file>

<file path=ppt/slides/_rels/slide19.xml.rels><?xml version="1.0" encoding="UTF-8" standalone="yes"?>
<Relationships xmlns="http://schemas.openxmlformats.org/package/2006/relationships"><Relationship Id="rId8" Type="http://schemas.openxmlformats.org/officeDocument/2006/relationships/image" Target="../media/image14.tiff"/><Relationship Id="rId3" Type="http://schemas.openxmlformats.org/officeDocument/2006/relationships/image" Target="../media/image15.tiff"/><Relationship Id="rId7" Type="http://schemas.openxmlformats.org/officeDocument/2006/relationships/image" Target="../media/image19.tiff"/><Relationship Id="rId2" Type="http://schemas.openxmlformats.org/officeDocument/2006/relationships/notesSlide" Target="../notesSlides/notesSlide15.xml"/><Relationship Id="rId1" Type="http://schemas.openxmlformats.org/officeDocument/2006/relationships/slideLayout" Target="../slideLayouts/slideLayout9.xml"/><Relationship Id="rId6" Type="http://schemas.openxmlformats.org/officeDocument/2006/relationships/image" Target="../media/image18.tiff"/><Relationship Id="rId5" Type="http://schemas.openxmlformats.org/officeDocument/2006/relationships/image" Target="../media/image17.tiff"/><Relationship Id="rId4" Type="http://schemas.openxmlformats.org/officeDocument/2006/relationships/image" Target="../media/image16.tiff"/><Relationship Id="rId9" Type="http://schemas.openxmlformats.org/officeDocument/2006/relationships/image" Target="../media/image6.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9.xml"/><Relationship Id="rId4" Type="http://schemas.openxmlformats.org/officeDocument/2006/relationships/image" Target="../media/image3.tiff"/></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0.tiff"/><Relationship Id="rId7"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9.xml"/><Relationship Id="rId6" Type="http://schemas.openxmlformats.org/officeDocument/2006/relationships/image" Target="../media/image23.png"/><Relationship Id="rId5" Type="http://schemas.openxmlformats.org/officeDocument/2006/relationships/image" Target="../media/image24.png"/><Relationship Id="rId10" Type="http://schemas.openxmlformats.org/officeDocument/2006/relationships/image" Target="../media/image29.png"/><Relationship Id="rId4" Type="http://schemas.openxmlformats.org/officeDocument/2006/relationships/image" Target="../media/image22.png"/><Relationship Id="rId9" Type="http://schemas.openxmlformats.org/officeDocument/2006/relationships/image" Target="../media/image28.png"/></Relationships>
</file>

<file path=ppt/slides/_rels/slide22.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30.png"/><Relationship Id="rId7" Type="http://schemas.openxmlformats.org/officeDocument/2006/relationships/image" Target="../media/image25.png"/><Relationship Id="rId2" Type="http://schemas.openxmlformats.org/officeDocument/2006/relationships/image" Target="../media/image20.tiff"/><Relationship Id="rId1" Type="http://schemas.openxmlformats.org/officeDocument/2006/relationships/slideLayout" Target="../slideLayouts/slideLayout9.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 Id="rId9" Type="http://schemas.openxmlformats.org/officeDocument/2006/relationships/image" Target="../media/image35.png"/></Relationships>
</file>

<file path=ppt/slides/_rels/slide23.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5.tiff"/><Relationship Id="rId7" Type="http://schemas.openxmlformats.org/officeDocument/2006/relationships/image" Target="../media/image40.png"/><Relationship Id="rId2" Type="http://schemas.openxmlformats.org/officeDocument/2006/relationships/notesSlide" Target="../notesSlides/notesSlide17.xml"/><Relationship Id="rId1" Type="http://schemas.openxmlformats.org/officeDocument/2006/relationships/slideLayout" Target="../slideLayouts/slideLayout9.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 Id="rId9" Type="http://schemas.openxmlformats.org/officeDocument/2006/relationships/image" Target="../media/image4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43.tiff"/><Relationship Id="rId2" Type="http://schemas.openxmlformats.org/officeDocument/2006/relationships/image" Target="../media/image42.tiff"/><Relationship Id="rId1" Type="http://schemas.openxmlformats.org/officeDocument/2006/relationships/slideLayout" Target="../slideLayouts/slideLayout9.xml"/><Relationship Id="rId4" Type="http://schemas.openxmlformats.org/officeDocument/2006/relationships/image" Target="../media/image45.png"/></Relationships>
</file>

<file path=ppt/slides/_rels/slide27.xml.rels><?xml version="1.0" encoding="UTF-8" standalone="yes"?>
<Relationships xmlns="http://schemas.openxmlformats.org/package/2006/relationships"><Relationship Id="rId3" Type="http://schemas.openxmlformats.org/officeDocument/2006/relationships/image" Target="../media/image460.png"/><Relationship Id="rId2" Type="http://schemas.openxmlformats.org/officeDocument/2006/relationships/image" Target="../media/image46.png"/><Relationship Id="rId1" Type="http://schemas.openxmlformats.org/officeDocument/2006/relationships/slideLayout" Target="../slideLayouts/slideLayout9.xml"/><Relationship Id="rId4" Type="http://schemas.openxmlformats.org/officeDocument/2006/relationships/image" Target="../media/image47.png"/></Relationships>
</file>

<file path=ppt/slides/_rels/slide28.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48.png"/><Relationship Id="rId7" Type="http://schemas.openxmlformats.org/officeDocument/2006/relationships/image" Target="../media/image53.png"/><Relationship Id="rId2" Type="http://schemas.openxmlformats.org/officeDocument/2006/relationships/image" Target="../media/image44.png"/><Relationship Id="rId1" Type="http://schemas.openxmlformats.org/officeDocument/2006/relationships/slideLayout" Target="../slideLayouts/slideLayout9.xml"/><Relationship Id="rId6" Type="http://schemas.openxmlformats.org/officeDocument/2006/relationships/image" Target="../media/image52.png"/><Relationship Id="rId11" Type="http://schemas.openxmlformats.org/officeDocument/2006/relationships/image" Target="../media/image57.png"/><Relationship Id="rId5" Type="http://schemas.openxmlformats.org/officeDocument/2006/relationships/image" Target="../media/image51.png"/><Relationship Id="rId10" Type="http://schemas.openxmlformats.org/officeDocument/2006/relationships/image" Target="../media/image56.png"/><Relationship Id="rId4" Type="http://schemas.openxmlformats.org/officeDocument/2006/relationships/image" Target="../media/image50.png"/><Relationship Id="rId9" Type="http://schemas.openxmlformats.org/officeDocument/2006/relationships/image" Target="../media/image55.png"/></Relationships>
</file>

<file path=ppt/slides/_rels/slide2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9.xml"/><Relationship Id="rId6" Type="http://schemas.openxmlformats.org/officeDocument/2006/relationships/image" Target="../media/image49.png"/><Relationship Id="rId5" Type="http://schemas.openxmlformats.org/officeDocument/2006/relationships/image" Target="../media/image61.png"/><Relationship Id="rId4" Type="http://schemas.openxmlformats.org/officeDocument/2006/relationships/image" Target="../media/image6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65.png"/><Relationship Id="rId2" Type="http://schemas.openxmlformats.org/officeDocument/2006/relationships/image" Target="../media/image44.png"/><Relationship Id="rId1" Type="http://schemas.openxmlformats.org/officeDocument/2006/relationships/slideLayout" Target="../slideLayouts/slideLayout9.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49.tiff"/><Relationship Id="rId7" Type="http://schemas.openxmlformats.org/officeDocument/2006/relationships/image" Target="../media/image71.png"/><Relationship Id="rId2" Type="http://schemas.openxmlformats.org/officeDocument/2006/relationships/image" Target="../media/image66.png"/><Relationship Id="rId1" Type="http://schemas.openxmlformats.org/officeDocument/2006/relationships/slideLayout" Target="../slideLayouts/slideLayout9.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72.png"/><Relationship Id="rId7" Type="http://schemas.openxmlformats.org/officeDocument/2006/relationships/image" Target="../media/image75.png"/><Relationship Id="rId2" Type="http://schemas.openxmlformats.org/officeDocument/2006/relationships/notesSlide" Target="../notesSlides/notesSlide18.xml"/><Relationship Id="rId1" Type="http://schemas.openxmlformats.org/officeDocument/2006/relationships/slideLayout" Target="../slideLayouts/slideLayout9.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49.tif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8" Type="http://schemas.openxmlformats.org/officeDocument/2006/relationships/image" Target="../media/image80.png"/><Relationship Id="rId13" Type="http://schemas.openxmlformats.org/officeDocument/2006/relationships/image" Target="../media/image85.png"/><Relationship Id="rId3" Type="http://schemas.openxmlformats.org/officeDocument/2006/relationships/image" Target="../media/image35.tiff"/><Relationship Id="rId7" Type="http://schemas.openxmlformats.org/officeDocument/2006/relationships/image" Target="../media/image79.png"/><Relationship Id="rId12" Type="http://schemas.openxmlformats.org/officeDocument/2006/relationships/image" Target="../media/image84.png"/><Relationship Id="rId2" Type="http://schemas.openxmlformats.org/officeDocument/2006/relationships/notesSlide" Target="../notesSlides/notesSlide19.xml"/><Relationship Id="rId1" Type="http://schemas.openxmlformats.org/officeDocument/2006/relationships/slideLayout" Target="../slideLayouts/slideLayout9.xml"/><Relationship Id="rId6" Type="http://schemas.openxmlformats.org/officeDocument/2006/relationships/image" Target="../media/image78.png"/><Relationship Id="rId11" Type="http://schemas.openxmlformats.org/officeDocument/2006/relationships/image" Target="../media/image83.png"/><Relationship Id="rId5" Type="http://schemas.openxmlformats.org/officeDocument/2006/relationships/image" Target="../media/image76.png"/><Relationship Id="rId10" Type="http://schemas.openxmlformats.org/officeDocument/2006/relationships/image" Target="../media/image82.png"/><Relationship Id="rId4" Type="http://schemas.openxmlformats.org/officeDocument/2006/relationships/image" Target="../media/image68.png"/><Relationship Id="rId9" Type="http://schemas.openxmlformats.org/officeDocument/2006/relationships/image" Target="../media/image81.png"/><Relationship Id="rId14" Type="http://schemas.openxmlformats.org/officeDocument/2006/relationships/image" Target="../media/image77.png"/></Relationships>
</file>

<file path=ppt/slides/_rels/slide4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7.tiff"/><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image" Target="../media/image35.tiff"/><Relationship Id="rId7" Type="http://schemas.openxmlformats.org/officeDocument/2006/relationships/image" Target="../media/image91.png"/><Relationship Id="rId12" Type="http://schemas.openxmlformats.org/officeDocument/2006/relationships/image" Target="../media/image96.png"/><Relationship Id="rId2" Type="http://schemas.openxmlformats.org/officeDocument/2006/relationships/notesSlide" Target="../notesSlides/notesSlide22.xml"/><Relationship Id="rId1" Type="http://schemas.openxmlformats.org/officeDocument/2006/relationships/slideLayout" Target="../slideLayouts/slideLayout9.xml"/><Relationship Id="rId6" Type="http://schemas.openxmlformats.org/officeDocument/2006/relationships/image" Target="../media/image90.png"/><Relationship Id="rId11" Type="http://schemas.openxmlformats.org/officeDocument/2006/relationships/image" Target="../media/image95.png"/><Relationship Id="rId5" Type="http://schemas.openxmlformats.org/officeDocument/2006/relationships/image" Target="../media/image76.png"/><Relationship Id="rId10" Type="http://schemas.openxmlformats.org/officeDocument/2006/relationships/image" Target="../media/image94.png"/><Relationship Id="rId4" Type="http://schemas.openxmlformats.org/officeDocument/2006/relationships/image" Target="../media/image87.png"/><Relationship Id="rId9" Type="http://schemas.openxmlformats.org/officeDocument/2006/relationships/image" Target="../media/image93.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5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12.jpg"/><Relationship Id="rId1" Type="http://schemas.openxmlformats.org/officeDocument/2006/relationships/slideLayout" Target="../slideLayouts/slideLayout9.xml"/></Relationships>
</file>

<file path=ppt/slides/_rels/slide51.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image" Target="../media/image89.png"/><Relationship Id="rId7" Type="http://schemas.openxmlformats.org/officeDocument/2006/relationships/image" Target="../media/image102.png"/><Relationship Id="rId2" Type="http://schemas.openxmlformats.org/officeDocument/2006/relationships/notesSlide" Target="../notesSlides/notesSlide24.xml"/><Relationship Id="rId1" Type="http://schemas.openxmlformats.org/officeDocument/2006/relationships/slideLayout" Target="../slideLayouts/slideLayout9.xml"/><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image" Target="../media/image99.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76.png"/><Relationship Id="rId7" Type="http://schemas.openxmlformats.org/officeDocument/2006/relationships/image" Target="../media/image107.png"/><Relationship Id="rId2" Type="http://schemas.openxmlformats.org/officeDocument/2006/relationships/notesSlide" Target="../notesSlides/notesSlide25.xml"/><Relationship Id="rId1" Type="http://schemas.openxmlformats.org/officeDocument/2006/relationships/slideLayout" Target="../slideLayouts/slideLayout9.xml"/><Relationship Id="rId6" Type="http://schemas.openxmlformats.org/officeDocument/2006/relationships/image" Target="../media/image78.tiff"/><Relationship Id="rId5" Type="http://schemas.openxmlformats.org/officeDocument/2006/relationships/image" Target="../media/image105.png"/><Relationship Id="rId4" Type="http://schemas.openxmlformats.org/officeDocument/2006/relationships/image" Target="../media/image104.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60.xml.rels><?xml version="1.0" encoding="UTF-8" standalone="yes"?>
<Relationships xmlns="http://schemas.openxmlformats.org/package/2006/relationships"><Relationship Id="rId3" Type="http://schemas.openxmlformats.org/officeDocument/2006/relationships/image" Target="../media/image79.tiff"/><Relationship Id="rId2" Type="http://schemas.openxmlformats.org/officeDocument/2006/relationships/notesSlide" Target="../notesSlides/notesSlide26.xml"/><Relationship Id="rId1" Type="http://schemas.openxmlformats.org/officeDocument/2006/relationships/slideLayout" Target="../slideLayouts/slideLayout9.xml"/><Relationship Id="rId6" Type="http://schemas.openxmlformats.org/officeDocument/2006/relationships/image" Target="../media/image97.png"/><Relationship Id="rId5" Type="http://schemas.openxmlformats.org/officeDocument/2006/relationships/image" Target="../media/image81.tiff"/><Relationship Id="rId4" Type="http://schemas.openxmlformats.org/officeDocument/2006/relationships/image" Target="../media/image80.tiff"/></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82.tiff"/><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64.xml.rels><?xml version="1.0" encoding="UTF-8" standalone="yes"?>
<Relationships xmlns="http://schemas.openxmlformats.org/package/2006/relationships"><Relationship Id="rId2" Type="http://schemas.openxmlformats.org/officeDocument/2006/relationships/image" Target="../media/image82.tiff"/><Relationship Id="rId1" Type="http://schemas.openxmlformats.org/officeDocument/2006/relationships/slideLayout" Target="../slideLayouts/slideLayout9.xml"/></Relationships>
</file>

<file path=ppt/slides/_rels/slide65.xml.rels><?xml version="1.0" encoding="UTF-8" standalone="yes"?>
<Relationships xmlns="http://schemas.openxmlformats.org/package/2006/relationships"><Relationship Id="rId3" Type="http://schemas.openxmlformats.org/officeDocument/2006/relationships/image" Target="../media/image83.tiff"/><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66.xml.rels><?xml version="1.0" encoding="UTF-8" standalone="yes"?>
<Relationships xmlns="http://schemas.openxmlformats.org/package/2006/relationships"><Relationship Id="rId3" Type="http://schemas.openxmlformats.org/officeDocument/2006/relationships/image" Target="../media/image84.tiff"/><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67.xml.rels><?xml version="1.0" encoding="UTF-8" standalone="yes"?>
<Relationships xmlns="http://schemas.openxmlformats.org/package/2006/relationships"><Relationship Id="rId3" Type="http://schemas.openxmlformats.org/officeDocument/2006/relationships/image" Target="../media/image35.tiff"/><Relationship Id="rId2" Type="http://schemas.openxmlformats.org/officeDocument/2006/relationships/notesSlide" Target="../notesSlides/notesSlide30.xml"/><Relationship Id="rId1" Type="http://schemas.openxmlformats.org/officeDocument/2006/relationships/slideLayout" Target="../slideLayouts/slideLayout9.xml"/><Relationship Id="rId4" Type="http://schemas.openxmlformats.org/officeDocument/2006/relationships/image" Target="../media/image85.tiff"/></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9.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31.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1.xml.rels><?xml version="1.0" encoding="UTF-8" standalone="yes"?>
<Relationships xmlns="http://schemas.openxmlformats.org/package/2006/relationships"><Relationship Id="rId3" Type="http://schemas.openxmlformats.org/officeDocument/2006/relationships/image" Target="../media/image35.tiff"/><Relationship Id="rId7" Type="http://schemas.openxmlformats.org/officeDocument/2006/relationships/image" Target="../media/image109.png"/><Relationship Id="rId2" Type="http://schemas.openxmlformats.org/officeDocument/2006/relationships/notesSlide" Target="../notesSlides/notesSlide32.xml"/><Relationship Id="rId1" Type="http://schemas.openxmlformats.org/officeDocument/2006/relationships/slideLayout" Target="../slideLayouts/slideLayout6.xml"/><Relationship Id="rId6" Type="http://schemas.openxmlformats.org/officeDocument/2006/relationships/image" Target="../media/image108.png"/><Relationship Id="rId5" Type="http://schemas.openxmlformats.org/officeDocument/2006/relationships/image" Target="../media/image1060.png"/><Relationship Id="rId4" Type="http://schemas.openxmlformats.org/officeDocument/2006/relationships/image" Target="../media/image85.tiff"/></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33.xml"/><Relationship Id="rId1" Type="http://schemas.openxmlformats.org/officeDocument/2006/relationships/slideLayout" Target="../slideLayouts/slideLayout9.xml"/></Relationships>
</file>

<file path=ppt/slides/_rels/slide75.xml.rels><?xml version="1.0" encoding="UTF-8" standalone="yes"?>
<Relationships xmlns="http://schemas.openxmlformats.org/package/2006/relationships"><Relationship Id="rId3" Type="http://schemas.openxmlformats.org/officeDocument/2006/relationships/image" Target="../media/image87.tiff"/><Relationship Id="rId7" Type="http://schemas.openxmlformats.org/officeDocument/2006/relationships/image" Target="../media/image125.png"/><Relationship Id="rId2" Type="http://schemas.openxmlformats.org/officeDocument/2006/relationships/image" Target="../media/image86.tiff"/><Relationship Id="rId1" Type="http://schemas.openxmlformats.org/officeDocument/2006/relationships/slideLayout" Target="../slideLayouts/slideLayout9.xml"/><Relationship Id="rId6" Type="http://schemas.openxmlformats.org/officeDocument/2006/relationships/image" Target="../media/image124.png"/><Relationship Id="rId5" Type="http://schemas.openxmlformats.org/officeDocument/2006/relationships/image" Target="../media/image123.png"/><Relationship Id="rId4" Type="http://schemas.openxmlformats.org/officeDocument/2006/relationships/image" Target="../media/image122.png"/></Relationships>
</file>

<file path=ppt/slides/_rels/slide76.xml.rels><?xml version="1.0" encoding="UTF-8" standalone="yes"?>
<Relationships xmlns="http://schemas.openxmlformats.org/package/2006/relationships"><Relationship Id="rId3" Type="http://schemas.openxmlformats.org/officeDocument/2006/relationships/image" Target="../media/image88.tiff"/><Relationship Id="rId2" Type="http://schemas.openxmlformats.org/officeDocument/2006/relationships/image" Target="../media/image84.tiff"/><Relationship Id="rId1" Type="http://schemas.openxmlformats.org/officeDocument/2006/relationships/slideLayout" Target="../slideLayouts/slideLayout9.xml"/></Relationships>
</file>

<file path=ppt/slides/_rels/slide77.xml.rels><?xml version="1.0" encoding="UTF-8" standalone="yes"?>
<Relationships xmlns="http://schemas.openxmlformats.org/package/2006/relationships"><Relationship Id="rId3" Type="http://schemas.openxmlformats.org/officeDocument/2006/relationships/image" Target="../media/image88.tiff"/><Relationship Id="rId2" Type="http://schemas.openxmlformats.org/officeDocument/2006/relationships/image" Target="../media/image84.tiff"/><Relationship Id="rId1" Type="http://schemas.openxmlformats.org/officeDocument/2006/relationships/slideLayout" Target="../slideLayouts/slideLayout9.xml"/></Relationships>
</file>

<file path=ppt/slides/_rels/slide78.xml.rels><?xml version="1.0" encoding="UTF-8" standalone="yes"?>
<Relationships xmlns="http://schemas.openxmlformats.org/package/2006/relationships"><Relationship Id="rId3" Type="http://schemas.openxmlformats.org/officeDocument/2006/relationships/image" Target="../media/image88.tiff"/><Relationship Id="rId2" Type="http://schemas.openxmlformats.org/officeDocument/2006/relationships/image" Target="../media/image84.tiff"/><Relationship Id="rId1" Type="http://schemas.openxmlformats.org/officeDocument/2006/relationships/slideLayout" Target="../slideLayouts/slideLayout9.xml"/></Relationships>
</file>

<file path=ppt/slides/_rels/slide79.xml.rels><?xml version="1.0" encoding="UTF-8" standalone="yes"?>
<Relationships xmlns="http://schemas.openxmlformats.org/package/2006/relationships"><Relationship Id="rId3" Type="http://schemas.openxmlformats.org/officeDocument/2006/relationships/image" Target="../media/image88.tiff"/><Relationship Id="rId2" Type="http://schemas.openxmlformats.org/officeDocument/2006/relationships/image" Target="../media/image84.tiff"/><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80.xml.rels><?xml version="1.0" encoding="UTF-8" standalone="yes"?>
<Relationships xmlns="http://schemas.openxmlformats.org/package/2006/relationships"><Relationship Id="rId3" Type="http://schemas.openxmlformats.org/officeDocument/2006/relationships/image" Target="../media/image88.tiff"/><Relationship Id="rId2" Type="http://schemas.openxmlformats.org/officeDocument/2006/relationships/image" Target="../media/image84.tiff"/><Relationship Id="rId1" Type="http://schemas.openxmlformats.org/officeDocument/2006/relationships/slideLayout" Target="../slideLayouts/slideLayout9.xml"/></Relationships>
</file>

<file path=ppt/slides/_rels/slide81.xml.rels><?xml version="1.0" encoding="UTF-8" standalone="yes"?>
<Relationships xmlns="http://schemas.openxmlformats.org/package/2006/relationships"><Relationship Id="rId3" Type="http://schemas.openxmlformats.org/officeDocument/2006/relationships/image" Target="../media/image88.tiff"/><Relationship Id="rId2" Type="http://schemas.openxmlformats.org/officeDocument/2006/relationships/image" Target="../media/image84.tiff"/><Relationship Id="rId1" Type="http://schemas.openxmlformats.org/officeDocument/2006/relationships/slideLayout" Target="../slideLayouts/slideLayout9.xml"/></Relationships>
</file>

<file path=ppt/slides/_rels/slide82.xml.rels><?xml version="1.0" encoding="UTF-8" standalone="yes"?>
<Relationships xmlns="http://schemas.openxmlformats.org/package/2006/relationships"><Relationship Id="rId3" Type="http://schemas.openxmlformats.org/officeDocument/2006/relationships/image" Target="../media/image88.tiff"/><Relationship Id="rId2" Type="http://schemas.openxmlformats.org/officeDocument/2006/relationships/image" Target="../media/image84.tiff"/><Relationship Id="rId1" Type="http://schemas.openxmlformats.org/officeDocument/2006/relationships/slideLayout" Target="../slideLayouts/slideLayout9.xml"/></Relationships>
</file>

<file path=ppt/slides/_rels/slide83.xml.rels><?xml version="1.0" encoding="UTF-8" standalone="yes"?>
<Relationships xmlns="http://schemas.openxmlformats.org/package/2006/relationships"><Relationship Id="rId3" Type="http://schemas.openxmlformats.org/officeDocument/2006/relationships/image" Target="../media/image88.tiff"/><Relationship Id="rId2" Type="http://schemas.openxmlformats.org/officeDocument/2006/relationships/image" Target="../media/image84.tiff"/><Relationship Id="rId1" Type="http://schemas.openxmlformats.org/officeDocument/2006/relationships/slideLayout" Target="../slideLayouts/slideLayout9.xml"/></Relationships>
</file>

<file path=ppt/slides/_rels/slide84.xml.rels><?xml version="1.0" encoding="UTF-8" standalone="yes"?>
<Relationships xmlns="http://schemas.openxmlformats.org/package/2006/relationships"><Relationship Id="rId3" Type="http://schemas.openxmlformats.org/officeDocument/2006/relationships/image" Target="../media/image84.tiff"/><Relationship Id="rId2" Type="http://schemas.openxmlformats.org/officeDocument/2006/relationships/notesSlide" Target="../notesSlides/notesSlide34.xml"/><Relationship Id="rId1" Type="http://schemas.openxmlformats.org/officeDocument/2006/relationships/slideLayout" Target="../slideLayouts/slideLayout9.xml"/><Relationship Id="rId4" Type="http://schemas.openxmlformats.org/officeDocument/2006/relationships/image" Target="../media/image88.tiff"/></Relationships>
</file>

<file path=ppt/slides/_rels/slide85.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35.xml"/><Relationship Id="rId1" Type="http://schemas.openxmlformats.org/officeDocument/2006/relationships/slideLayout" Target="../slideLayouts/slideLayout9.xml"/><Relationship Id="rId5" Type="http://schemas.openxmlformats.org/officeDocument/2006/relationships/image" Target="../media/image111.tiff"/><Relationship Id="rId4" Type="http://schemas.openxmlformats.org/officeDocument/2006/relationships/image" Target="../media/image129.png"/></Relationships>
</file>

<file path=ppt/slides/_rels/slide86.xml.rels><?xml version="1.0" encoding="UTF-8" standalone="yes"?>
<Relationships xmlns="http://schemas.openxmlformats.org/package/2006/relationships"><Relationship Id="rId3" Type="http://schemas.openxmlformats.org/officeDocument/2006/relationships/image" Target="../media/image88.tiff"/><Relationship Id="rId2" Type="http://schemas.openxmlformats.org/officeDocument/2006/relationships/image" Target="../media/image84.tiff"/><Relationship Id="rId1" Type="http://schemas.openxmlformats.org/officeDocument/2006/relationships/slideLayout" Target="../slideLayouts/slideLayout9.xml"/><Relationship Id="rId4" Type="http://schemas.openxmlformats.org/officeDocument/2006/relationships/image" Target="../media/image131.png"/></Relationships>
</file>

<file path=ppt/slides/_rels/slide87.xml.rels><?xml version="1.0" encoding="UTF-8" standalone="yes"?>
<Relationships xmlns="http://schemas.openxmlformats.org/package/2006/relationships"><Relationship Id="rId3" Type="http://schemas.openxmlformats.org/officeDocument/2006/relationships/image" Target="../media/image88.tiff"/><Relationship Id="rId2" Type="http://schemas.openxmlformats.org/officeDocument/2006/relationships/image" Target="../media/image84.tiff"/><Relationship Id="rId1" Type="http://schemas.openxmlformats.org/officeDocument/2006/relationships/slideLayout" Target="../slideLayouts/slideLayout9.xml"/><Relationship Id="rId4" Type="http://schemas.openxmlformats.org/officeDocument/2006/relationships/image" Target="../media/image131.png"/></Relationships>
</file>

<file path=ppt/slides/_rels/slide88.xml.rels><?xml version="1.0" encoding="UTF-8" standalone="yes"?>
<Relationships xmlns="http://schemas.openxmlformats.org/package/2006/relationships"><Relationship Id="rId3" Type="http://schemas.openxmlformats.org/officeDocument/2006/relationships/image" Target="../media/image88.tiff"/><Relationship Id="rId2" Type="http://schemas.openxmlformats.org/officeDocument/2006/relationships/image" Target="../media/image84.tiff"/><Relationship Id="rId1" Type="http://schemas.openxmlformats.org/officeDocument/2006/relationships/slideLayout" Target="../slideLayouts/slideLayout9.xml"/><Relationship Id="rId4" Type="http://schemas.openxmlformats.org/officeDocument/2006/relationships/image" Target="../media/image131.png"/></Relationships>
</file>

<file path=ppt/slides/_rels/slide89.xml.rels><?xml version="1.0" encoding="UTF-8" standalone="yes"?>
<Relationships xmlns="http://schemas.openxmlformats.org/package/2006/relationships"><Relationship Id="rId3" Type="http://schemas.openxmlformats.org/officeDocument/2006/relationships/image" Target="../media/image88.tiff"/><Relationship Id="rId2" Type="http://schemas.openxmlformats.org/officeDocument/2006/relationships/image" Target="../media/image84.tiff"/><Relationship Id="rId1" Type="http://schemas.openxmlformats.org/officeDocument/2006/relationships/slideLayout" Target="../slideLayouts/slideLayout9.xml"/><Relationship Id="rId4" Type="http://schemas.openxmlformats.org/officeDocument/2006/relationships/image" Target="../media/image131.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90.xml.rels><?xml version="1.0" encoding="UTF-8" standalone="yes"?>
<Relationships xmlns="http://schemas.openxmlformats.org/package/2006/relationships"><Relationship Id="rId3" Type="http://schemas.openxmlformats.org/officeDocument/2006/relationships/image" Target="../media/image88.tiff"/><Relationship Id="rId2" Type="http://schemas.openxmlformats.org/officeDocument/2006/relationships/image" Target="../media/image84.tiff"/><Relationship Id="rId1" Type="http://schemas.openxmlformats.org/officeDocument/2006/relationships/slideLayout" Target="../slideLayouts/slideLayout9.xml"/><Relationship Id="rId4" Type="http://schemas.openxmlformats.org/officeDocument/2006/relationships/image" Target="../media/image131.png"/></Relationships>
</file>

<file path=ppt/slides/_rels/slide91.xml.rels><?xml version="1.0" encoding="UTF-8" standalone="yes"?>
<Relationships xmlns="http://schemas.openxmlformats.org/package/2006/relationships"><Relationship Id="rId3" Type="http://schemas.openxmlformats.org/officeDocument/2006/relationships/image" Target="../media/image88.tiff"/><Relationship Id="rId2" Type="http://schemas.openxmlformats.org/officeDocument/2006/relationships/image" Target="../media/image84.tiff"/><Relationship Id="rId1" Type="http://schemas.openxmlformats.org/officeDocument/2006/relationships/slideLayout" Target="../slideLayouts/slideLayout9.xml"/><Relationship Id="rId4" Type="http://schemas.openxmlformats.org/officeDocument/2006/relationships/image" Target="../media/image131.png"/></Relationships>
</file>

<file path=ppt/slides/_rels/slide92.xml.rels><?xml version="1.0" encoding="UTF-8" standalone="yes"?>
<Relationships xmlns="http://schemas.openxmlformats.org/package/2006/relationships"><Relationship Id="rId3" Type="http://schemas.openxmlformats.org/officeDocument/2006/relationships/image" Target="../media/image84.tiff"/><Relationship Id="rId2" Type="http://schemas.openxmlformats.org/officeDocument/2006/relationships/notesSlide" Target="../notesSlides/notesSlide36.xml"/><Relationship Id="rId1" Type="http://schemas.openxmlformats.org/officeDocument/2006/relationships/slideLayout" Target="../slideLayouts/slideLayout9.xml"/><Relationship Id="rId6" Type="http://schemas.openxmlformats.org/officeDocument/2006/relationships/image" Target="../media/image131.png"/><Relationship Id="rId5" Type="http://schemas.openxmlformats.org/officeDocument/2006/relationships/image" Target="../media/image132.png"/><Relationship Id="rId4" Type="http://schemas.openxmlformats.org/officeDocument/2006/relationships/image" Target="../media/image88.tiff"/></Relationships>
</file>

<file path=ppt/slides/_rels/slide93.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tiff"/><Relationship Id="rId1" Type="http://schemas.openxmlformats.org/officeDocument/2006/relationships/slideLayout" Target="../slideLayouts/slideLayout9.xml"/><Relationship Id="rId6" Type="http://schemas.openxmlformats.org/officeDocument/2006/relationships/image" Target="../media/image114.tiff"/><Relationship Id="rId5" Type="http://schemas.openxmlformats.org/officeDocument/2006/relationships/image" Target="../media/image136.png"/><Relationship Id="rId4" Type="http://schemas.openxmlformats.org/officeDocument/2006/relationships/image" Target="../media/image135.png"/></Relationships>
</file>

<file path=ppt/slides/_rels/slide94.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37.xml"/><Relationship Id="rId1" Type="http://schemas.openxmlformats.org/officeDocument/2006/relationships/slideLayout" Target="../slideLayouts/slideLayout9.xml"/></Relationships>
</file>

<file path=ppt/slides/_rels/slide95.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15.png"/><Relationship Id="rId1" Type="http://schemas.openxmlformats.org/officeDocument/2006/relationships/slideLayout" Target="../slideLayouts/slideLayout9.xml"/><Relationship Id="rId5" Type="http://schemas.openxmlformats.org/officeDocument/2006/relationships/image" Target="../media/image117.tiff"/><Relationship Id="rId4" Type="http://schemas.openxmlformats.org/officeDocument/2006/relationships/image" Target="../media/image116.tiff"/></Relationships>
</file>

<file path=ppt/slides/_rels/slide96.xml.rels><?xml version="1.0" encoding="UTF-8" standalone="yes"?>
<Relationships xmlns="http://schemas.openxmlformats.org/package/2006/relationships"><Relationship Id="rId8" Type="http://schemas.openxmlformats.org/officeDocument/2006/relationships/image" Target="../media/image119.tiff"/><Relationship Id="rId3" Type="http://schemas.openxmlformats.org/officeDocument/2006/relationships/image" Target="../media/image116.tiff"/><Relationship Id="rId7" Type="http://schemas.openxmlformats.org/officeDocument/2006/relationships/image" Target="../media/image145.png"/><Relationship Id="rId2" Type="http://schemas.openxmlformats.org/officeDocument/2006/relationships/image" Target="../media/image118.png"/><Relationship Id="rId1" Type="http://schemas.openxmlformats.org/officeDocument/2006/relationships/slideLayout" Target="../slideLayouts/slideLayout9.xml"/><Relationship Id="rId6" Type="http://schemas.openxmlformats.org/officeDocument/2006/relationships/image" Target="../media/image144.png"/><Relationship Id="rId5" Type="http://schemas.openxmlformats.org/officeDocument/2006/relationships/image" Target="../media/image115.png"/><Relationship Id="rId4" Type="http://schemas.openxmlformats.org/officeDocument/2006/relationships/image" Target="../media/image117.tiff"/></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8.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38.xml"/><Relationship Id="rId1" Type="http://schemas.openxmlformats.org/officeDocument/2006/relationships/slideLayout" Target="../slideLayouts/slideLayout8.xml"/><Relationship Id="rId4" Type="http://schemas.openxmlformats.org/officeDocument/2006/relationships/image" Target="../media/image126.png"/></Relationships>
</file>

<file path=ppt/slides/_rels/slide99.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39.xml"/><Relationship Id="rId1" Type="http://schemas.openxmlformats.org/officeDocument/2006/relationships/slideLayout" Target="../slideLayouts/slideLayout8.xml"/><Relationship Id="rId4" Type="http://schemas.openxmlformats.org/officeDocument/2006/relationships/image" Target="../media/image12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EDB4D6-71C5-5141-8F40-37AAE6E6C1B5}"/>
              </a:ext>
            </a:extLst>
          </p:cNvPr>
          <p:cNvSpPr>
            <a:spLocks noGrp="1"/>
          </p:cNvSpPr>
          <p:nvPr>
            <p:ph type="ctrTitle"/>
          </p:nvPr>
        </p:nvSpPr>
        <p:spPr/>
        <p:txBody>
          <a:bodyPr/>
          <a:lstStyle/>
          <a:p>
            <a:r>
              <a:rPr lang="en-US" dirty="0"/>
              <a:t>Notation and Examples</a:t>
            </a:r>
          </a:p>
        </p:txBody>
      </p:sp>
    </p:spTree>
    <p:extLst>
      <p:ext uri="{BB962C8B-B14F-4D97-AF65-F5344CB8AC3E}">
        <p14:creationId xmlns:p14="http://schemas.microsoft.com/office/powerpoint/2010/main" val="14381910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9508" name="Picture 5" descr="fig1.22.tif"/>
          <p:cNvPicPr>
            <a:picLocks noChangeAspect="1"/>
          </p:cNvPicPr>
          <p:nvPr/>
        </p:nvPicPr>
        <p:blipFill>
          <a:blip r:embed="rId3"/>
          <a:srcRect l="27274" t="1894" r="25758" b="57407"/>
          <a:stretch>
            <a:fillRect/>
          </a:stretch>
        </p:blipFill>
        <p:spPr bwMode="auto">
          <a:xfrm>
            <a:off x="1524000" y="1752600"/>
            <a:ext cx="5997054" cy="3711992"/>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a:t>Simulated Data</a:t>
            </a:r>
          </a:p>
        </p:txBody>
      </p:sp>
    </p:spTree>
    <p:extLst>
      <p:ext uri="{BB962C8B-B14F-4D97-AF65-F5344CB8AC3E}">
        <p14:creationId xmlns:p14="http://schemas.microsoft.com/office/powerpoint/2010/main" val="177865150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294967295"/>
          </p:nvPr>
        </p:nvSpPr>
        <p:spPr/>
        <p:txBody>
          <a:bodyPr/>
          <a:lstStyle/>
          <a:p>
            <a:pPr>
              <a:spcBef>
                <a:spcPts val="600"/>
              </a:spcBef>
              <a:defRPr/>
            </a:pPr>
            <a:fld id="{A015DB05-014F-494C-90E2-041E18819399}" type="slidenum">
              <a:rPr lang="en-US" smtClean="0"/>
              <a:pPr>
                <a:spcBef>
                  <a:spcPts val="600"/>
                </a:spcBef>
                <a:defRPr/>
              </a:pPr>
              <a:t>100</a:t>
            </a:fld>
            <a:endParaRPr lang="en-US" dirty="0"/>
          </a:p>
        </p:txBody>
      </p:sp>
      <p:sp>
        <p:nvSpPr>
          <p:cNvPr id="12" name="TextBox 11">
            <a:extLst>
              <a:ext uri="{FF2B5EF4-FFF2-40B4-BE49-F238E27FC236}">
                <a16:creationId xmlns:a16="http://schemas.microsoft.com/office/drawing/2014/main" id="{EF98DBAC-DBAF-7340-99F1-8526DC4D7F5C}"/>
              </a:ext>
            </a:extLst>
          </p:cNvPr>
          <p:cNvSpPr txBox="1"/>
          <p:nvPr/>
        </p:nvSpPr>
        <p:spPr>
          <a:xfrm>
            <a:off x="457200" y="4876800"/>
            <a:ext cx="8229600" cy="369332"/>
          </a:xfrm>
          <a:prstGeom prst="rect">
            <a:avLst/>
          </a:prstGeom>
          <a:noFill/>
        </p:spPr>
        <p:txBody>
          <a:bodyPr wrap="square" rtlCol="0">
            <a:noAutofit/>
          </a:bodyPr>
          <a:lstStyle/>
          <a:p>
            <a:pPr algn="ctr">
              <a:spcBef>
                <a:spcPts val="600"/>
              </a:spcBef>
            </a:pPr>
            <a:r>
              <a:rPr lang="en-US" dirty="0"/>
              <a:t>*We will show how to estimate the autocorrelations in the next section. </a:t>
            </a:r>
          </a:p>
        </p:txBody>
      </p:sp>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5235" y="1066800"/>
            <a:ext cx="4228060" cy="2971800"/>
          </a:xfrm>
          <a:prstGeom prst="rect">
            <a:avLst/>
          </a:prstGeom>
        </p:spPr>
      </p:pic>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00705" y="1066800"/>
            <a:ext cx="4228060" cy="2971800"/>
          </a:xfrm>
          <a:prstGeom prst="rect">
            <a:avLst/>
          </a:prstGeom>
        </p:spPr>
      </p:pic>
      <p:sp>
        <p:nvSpPr>
          <p:cNvPr id="19" name="TextBox 18">
            <a:extLst>
              <a:ext uri="{FF2B5EF4-FFF2-40B4-BE49-F238E27FC236}">
                <a16:creationId xmlns:a16="http://schemas.microsoft.com/office/drawing/2014/main" id="{CE767959-1B38-AD43-9A74-3A2968EF6315}"/>
              </a:ext>
            </a:extLst>
          </p:cNvPr>
          <p:cNvSpPr txBox="1"/>
          <p:nvPr/>
        </p:nvSpPr>
        <p:spPr>
          <a:xfrm>
            <a:off x="5122818" y="4023360"/>
            <a:ext cx="3183835" cy="338554"/>
          </a:xfrm>
          <a:prstGeom prst="rect">
            <a:avLst/>
          </a:prstGeom>
          <a:solidFill>
            <a:schemeClr val="bg1"/>
          </a:solidFill>
        </p:spPr>
        <p:txBody>
          <a:bodyPr wrap="square" rtlCol="0">
            <a:noAutofit/>
          </a:bodyPr>
          <a:lstStyle/>
          <a:p>
            <a:pPr algn="ctr">
              <a:spcBef>
                <a:spcPts val="600"/>
              </a:spcBef>
            </a:pPr>
            <a:r>
              <a:rPr lang="en-US" dirty="0"/>
              <a:t>Sample autocorrelations*</a:t>
            </a:r>
          </a:p>
        </p:txBody>
      </p:sp>
      <p:sp>
        <p:nvSpPr>
          <p:cNvPr id="20" name="TextBox 19">
            <a:extLst>
              <a:ext uri="{FF2B5EF4-FFF2-40B4-BE49-F238E27FC236}">
                <a16:creationId xmlns:a16="http://schemas.microsoft.com/office/drawing/2014/main" id="{71B5DC34-592C-B645-8904-E991BAC83D62}"/>
              </a:ext>
            </a:extLst>
          </p:cNvPr>
          <p:cNvSpPr txBox="1"/>
          <p:nvPr/>
        </p:nvSpPr>
        <p:spPr>
          <a:xfrm>
            <a:off x="1124754" y="4023360"/>
            <a:ext cx="2609022" cy="338554"/>
          </a:xfrm>
          <a:prstGeom prst="rect">
            <a:avLst/>
          </a:prstGeom>
          <a:solidFill>
            <a:schemeClr val="bg1"/>
          </a:solidFill>
        </p:spPr>
        <p:txBody>
          <a:bodyPr wrap="square" rtlCol="0">
            <a:noAutofit/>
          </a:bodyPr>
          <a:lstStyle/>
          <a:p>
            <a:pPr algn="ctr">
              <a:spcBef>
                <a:spcPts val="600"/>
              </a:spcBef>
            </a:pPr>
            <a:r>
              <a:rPr lang="en-US" dirty="0"/>
              <a:t>Realization</a:t>
            </a:r>
          </a:p>
        </p:txBody>
      </p:sp>
    </p:spTree>
    <p:extLst>
      <p:ext uri="{BB962C8B-B14F-4D97-AF65-F5344CB8AC3E}">
        <p14:creationId xmlns:p14="http://schemas.microsoft.com/office/powerpoint/2010/main" val="2350705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9" grpId="0" animBg="1"/>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294967295"/>
          </p:nvPr>
        </p:nvSpPr>
        <p:spPr/>
        <p:txBody>
          <a:bodyPr/>
          <a:lstStyle/>
          <a:p>
            <a:pPr>
              <a:spcBef>
                <a:spcPts val="600"/>
              </a:spcBef>
              <a:defRPr/>
            </a:pPr>
            <a:fld id="{A015DB05-014F-494C-90E2-041E18819399}" type="slidenum">
              <a:rPr lang="en-US" smtClean="0"/>
              <a:pPr>
                <a:spcBef>
                  <a:spcPts val="600"/>
                </a:spcBef>
                <a:defRPr/>
              </a:pPr>
              <a:t>101</a:t>
            </a:fld>
            <a:endParaRPr lang="en-US" dirty="0"/>
          </a:p>
        </p:txBody>
      </p:sp>
      <p:sp>
        <p:nvSpPr>
          <p:cNvPr id="11" name="TextBox 10">
            <a:extLst>
              <a:ext uri="{FF2B5EF4-FFF2-40B4-BE49-F238E27FC236}">
                <a16:creationId xmlns:a16="http://schemas.microsoft.com/office/drawing/2014/main" id="{EF98DBAC-DBAF-7340-99F1-8526DC4D7F5C}"/>
              </a:ext>
            </a:extLst>
          </p:cNvPr>
          <p:cNvSpPr txBox="1"/>
          <p:nvPr/>
        </p:nvSpPr>
        <p:spPr>
          <a:xfrm>
            <a:off x="457200" y="4876800"/>
            <a:ext cx="8229600" cy="369332"/>
          </a:xfrm>
          <a:prstGeom prst="rect">
            <a:avLst/>
          </a:prstGeom>
          <a:noFill/>
        </p:spPr>
        <p:txBody>
          <a:bodyPr wrap="square" rtlCol="0">
            <a:noAutofit/>
          </a:bodyPr>
          <a:lstStyle/>
          <a:p>
            <a:pPr algn="ctr">
              <a:spcBef>
                <a:spcPts val="600"/>
              </a:spcBef>
            </a:pPr>
            <a:r>
              <a:rPr lang="en-US" dirty="0"/>
              <a:t>*We will show how to estimate the autocorrelations in the next section. </a:t>
            </a:r>
          </a:p>
        </p:txBody>
      </p:sp>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5235" y="1066800"/>
            <a:ext cx="4228060" cy="2971800"/>
          </a:xfrm>
          <a:prstGeom prst="rect">
            <a:avLst/>
          </a:prstGeom>
        </p:spPr>
      </p:pic>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00705" y="1066800"/>
            <a:ext cx="4228060" cy="2971800"/>
          </a:xfrm>
          <a:prstGeom prst="rect">
            <a:avLst/>
          </a:prstGeom>
        </p:spPr>
      </p:pic>
      <p:sp>
        <p:nvSpPr>
          <p:cNvPr id="16" name="TextBox 15">
            <a:extLst>
              <a:ext uri="{FF2B5EF4-FFF2-40B4-BE49-F238E27FC236}">
                <a16:creationId xmlns:a16="http://schemas.microsoft.com/office/drawing/2014/main" id="{CE767959-1B38-AD43-9A74-3A2968EF6315}"/>
              </a:ext>
            </a:extLst>
          </p:cNvPr>
          <p:cNvSpPr txBox="1"/>
          <p:nvPr/>
        </p:nvSpPr>
        <p:spPr>
          <a:xfrm>
            <a:off x="5122818" y="4023360"/>
            <a:ext cx="3183835" cy="338554"/>
          </a:xfrm>
          <a:prstGeom prst="rect">
            <a:avLst/>
          </a:prstGeom>
          <a:solidFill>
            <a:schemeClr val="bg1"/>
          </a:solidFill>
        </p:spPr>
        <p:txBody>
          <a:bodyPr wrap="square" rtlCol="0">
            <a:noAutofit/>
          </a:bodyPr>
          <a:lstStyle/>
          <a:p>
            <a:pPr algn="ctr">
              <a:spcBef>
                <a:spcPts val="600"/>
              </a:spcBef>
            </a:pPr>
            <a:r>
              <a:rPr lang="en-US" dirty="0"/>
              <a:t>Sample autocorrelations*</a:t>
            </a:r>
          </a:p>
        </p:txBody>
      </p:sp>
      <p:sp>
        <p:nvSpPr>
          <p:cNvPr id="17" name="TextBox 16">
            <a:extLst>
              <a:ext uri="{FF2B5EF4-FFF2-40B4-BE49-F238E27FC236}">
                <a16:creationId xmlns:a16="http://schemas.microsoft.com/office/drawing/2014/main" id="{71B5DC34-592C-B645-8904-E991BAC83D62}"/>
              </a:ext>
            </a:extLst>
          </p:cNvPr>
          <p:cNvSpPr txBox="1"/>
          <p:nvPr/>
        </p:nvSpPr>
        <p:spPr>
          <a:xfrm>
            <a:off x="1124754" y="4023360"/>
            <a:ext cx="2609022" cy="338554"/>
          </a:xfrm>
          <a:prstGeom prst="rect">
            <a:avLst/>
          </a:prstGeom>
          <a:solidFill>
            <a:schemeClr val="bg1"/>
          </a:solidFill>
        </p:spPr>
        <p:txBody>
          <a:bodyPr wrap="square" rtlCol="0">
            <a:noAutofit/>
          </a:bodyPr>
          <a:lstStyle/>
          <a:p>
            <a:pPr algn="ctr">
              <a:spcBef>
                <a:spcPts val="600"/>
              </a:spcBef>
            </a:pPr>
            <a:r>
              <a:rPr lang="en-US" dirty="0"/>
              <a:t>Realization</a:t>
            </a:r>
          </a:p>
        </p:txBody>
      </p:sp>
    </p:spTree>
    <p:extLst>
      <p:ext uri="{BB962C8B-B14F-4D97-AF65-F5344CB8AC3E}">
        <p14:creationId xmlns:p14="http://schemas.microsoft.com/office/powerpoint/2010/main" val="3884817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6" grpId="0" animBg="1"/>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294967295"/>
          </p:nvPr>
        </p:nvSpPr>
        <p:spPr/>
        <p:txBody>
          <a:bodyPr>
            <a:noAutofit/>
          </a:bodyPr>
          <a:lstStyle/>
          <a:p>
            <a:pPr>
              <a:spcBef>
                <a:spcPts val="600"/>
              </a:spcBef>
              <a:defRPr/>
            </a:pPr>
            <a:fld id="{1B9D72E5-31DD-43E6-9C50-66F3540499B2}" type="slidenum">
              <a:rPr lang="en-US" smtClean="0"/>
              <a:pPr>
                <a:spcBef>
                  <a:spcPts val="600"/>
                </a:spcBef>
                <a:defRPr/>
              </a:pPr>
              <a:t>102</a:t>
            </a:fld>
            <a:endParaRPr lang="en-US" dirty="0"/>
          </a:p>
        </p:txBody>
      </p:sp>
      <p:pic>
        <p:nvPicPr>
          <p:cNvPr id="10" name="Picture 9">
            <a:extLst>
              <a:ext uri="{FF2B5EF4-FFF2-40B4-BE49-F238E27FC236}">
                <a16:creationId xmlns:a16="http://schemas.microsoft.com/office/drawing/2014/main" id="{FFAF8CDF-A24C-B240-9958-7C2ABA6B0C87}"/>
              </a:ext>
            </a:extLst>
          </p:cNvPr>
          <p:cNvPicPr>
            <a:picLocks noChangeAspect="1"/>
          </p:cNvPicPr>
          <p:nvPr/>
        </p:nvPicPr>
        <p:blipFill>
          <a:blip r:embed="rId3"/>
          <a:stretch>
            <a:fillRect/>
          </a:stretch>
        </p:blipFill>
        <p:spPr>
          <a:xfrm>
            <a:off x="118546" y="943052"/>
            <a:ext cx="4895851" cy="2544873"/>
          </a:xfrm>
          <a:prstGeom prst="rect">
            <a:avLst/>
          </a:prstGeom>
        </p:spPr>
      </p:pic>
      <p:pic>
        <p:nvPicPr>
          <p:cNvPr id="11" name="Picture 10">
            <a:extLst>
              <a:ext uri="{FF2B5EF4-FFF2-40B4-BE49-F238E27FC236}">
                <a16:creationId xmlns:a16="http://schemas.microsoft.com/office/drawing/2014/main" id="{C6E8FD26-E5AE-8D45-B028-650FEC75AD43}"/>
              </a:ext>
            </a:extLst>
          </p:cNvPr>
          <p:cNvPicPr>
            <a:picLocks noChangeAspect="1"/>
          </p:cNvPicPr>
          <p:nvPr/>
        </p:nvPicPr>
        <p:blipFill>
          <a:blip r:embed="rId4"/>
          <a:stretch>
            <a:fillRect/>
          </a:stretch>
        </p:blipFill>
        <p:spPr>
          <a:xfrm>
            <a:off x="4362448" y="3315639"/>
            <a:ext cx="4574383" cy="2377773"/>
          </a:xfrm>
          <a:prstGeom prst="rect">
            <a:avLst/>
          </a:prstGeom>
        </p:spPr>
      </p:pic>
      <p:sp>
        <p:nvSpPr>
          <p:cNvPr id="12" name="Rectangle 11">
            <a:extLst>
              <a:ext uri="{FF2B5EF4-FFF2-40B4-BE49-F238E27FC236}">
                <a16:creationId xmlns:a16="http://schemas.microsoft.com/office/drawing/2014/main" id="{D4682B88-9DEB-9442-BC07-A57BBD7B465A}"/>
              </a:ext>
            </a:extLst>
          </p:cNvPr>
          <p:cNvSpPr/>
          <p:nvPr/>
        </p:nvSpPr>
        <p:spPr>
          <a:xfrm>
            <a:off x="762000" y="3487924"/>
            <a:ext cx="3393878" cy="338554"/>
          </a:xfrm>
          <a:prstGeom prst="rect">
            <a:avLst/>
          </a:prstGeom>
        </p:spPr>
        <p:txBody>
          <a:bodyPr wrap="none">
            <a:noAutofit/>
          </a:bodyPr>
          <a:lstStyle/>
          <a:p>
            <a:pPr>
              <a:spcBef>
                <a:spcPts val="600"/>
              </a:spcBef>
            </a:pPr>
            <a:r>
              <a:rPr lang="en-US" sz="1600" dirty="0"/>
              <a:t>bb = gen.arma.wge(500,.96,sn = 5)</a:t>
            </a:r>
          </a:p>
        </p:txBody>
      </p:sp>
      <p:sp>
        <p:nvSpPr>
          <p:cNvPr id="13" name="Rectangle 12">
            <a:extLst>
              <a:ext uri="{FF2B5EF4-FFF2-40B4-BE49-F238E27FC236}">
                <a16:creationId xmlns:a16="http://schemas.microsoft.com/office/drawing/2014/main" id="{96BEBD62-9865-654A-B148-610B9DCF018C}"/>
              </a:ext>
            </a:extLst>
          </p:cNvPr>
          <p:cNvSpPr/>
          <p:nvPr/>
        </p:nvSpPr>
        <p:spPr>
          <a:xfrm>
            <a:off x="6657498" y="3038640"/>
            <a:ext cx="824265" cy="338554"/>
          </a:xfrm>
          <a:prstGeom prst="rect">
            <a:avLst/>
          </a:prstGeom>
        </p:spPr>
        <p:txBody>
          <a:bodyPr wrap="none">
            <a:noAutofit/>
          </a:bodyPr>
          <a:lstStyle/>
          <a:p>
            <a:pPr>
              <a:spcBef>
                <a:spcPts val="600"/>
              </a:spcBef>
            </a:pPr>
            <a:r>
              <a:rPr lang="en-US" sz="1600" dirty="0"/>
              <a:t>acf(bb)</a:t>
            </a:r>
          </a:p>
        </p:txBody>
      </p:sp>
    </p:spTree>
    <p:extLst>
      <p:ext uri="{BB962C8B-B14F-4D97-AF65-F5344CB8AC3E}">
        <p14:creationId xmlns:p14="http://schemas.microsoft.com/office/powerpoint/2010/main" val="3657498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294967295"/>
          </p:nvPr>
        </p:nvSpPr>
        <p:spPr/>
        <p:txBody>
          <a:bodyPr>
            <a:noAutofit/>
          </a:bodyPr>
          <a:lstStyle/>
          <a:p>
            <a:pPr>
              <a:spcBef>
                <a:spcPts val="600"/>
              </a:spcBef>
              <a:defRPr/>
            </a:pPr>
            <a:fld id="{A015DB05-014F-494C-90E2-041E18819399}" type="slidenum">
              <a:rPr lang="en-US" smtClean="0"/>
              <a:pPr>
                <a:spcBef>
                  <a:spcPts val="600"/>
                </a:spcBef>
                <a:defRPr/>
              </a:pPr>
              <a:t>103</a:t>
            </a:fld>
            <a:endParaRPr lang="en-US" dirty="0"/>
          </a:p>
        </p:txBody>
      </p:sp>
      <p:pic>
        <p:nvPicPr>
          <p:cNvPr id="6" name="Picture 5">
            <a:extLst>
              <a:ext uri="{FF2B5EF4-FFF2-40B4-BE49-F238E27FC236}">
                <a16:creationId xmlns:a16="http://schemas.microsoft.com/office/drawing/2014/main" id="{8CD1076D-1375-BD46-B3E0-A2D8408CFD66}"/>
              </a:ext>
            </a:extLst>
          </p:cNvPr>
          <p:cNvPicPr>
            <a:picLocks noChangeAspect="1"/>
          </p:cNvPicPr>
          <p:nvPr/>
        </p:nvPicPr>
        <p:blipFill>
          <a:blip r:embed="rId3"/>
          <a:stretch>
            <a:fillRect/>
          </a:stretch>
        </p:blipFill>
        <p:spPr>
          <a:xfrm>
            <a:off x="161925" y="982266"/>
            <a:ext cx="4768895" cy="2478881"/>
          </a:xfrm>
          <a:prstGeom prst="rect">
            <a:avLst/>
          </a:prstGeom>
        </p:spPr>
      </p:pic>
      <p:pic>
        <p:nvPicPr>
          <p:cNvPr id="9" name="Picture 8">
            <a:extLst>
              <a:ext uri="{FF2B5EF4-FFF2-40B4-BE49-F238E27FC236}">
                <a16:creationId xmlns:a16="http://schemas.microsoft.com/office/drawing/2014/main" id="{96169830-6EE2-1444-A53D-AA782640FC89}"/>
              </a:ext>
            </a:extLst>
          </p:cNvPr>
          <p:cNvPicPr>
            <a:picLocks noChangeAspect="1"/>
          </p:cNvPicPr>
          <p:nvPr/>
        </p:nvPicPr>
        <p:blipFill>
          <a:blip r:embed="rId4"/>
          <a:stretch>
            <a:fillRect/>
          </a:stretch>
        </p:blipFill>
        <p:spPr>
          <a:xfrm>
            <a:off x="4264819" y="3273971"/>
            <a:ext cx="4521994" cy="2350542"/>
          </a:xfrm>
          <a:prstGeom prst="rect">
            <a:avLst/>
          </a:prstGeom>
        </p:spPr>
      </p:pic>
      <p:sp>
        <p:nvSpPr>
          <p:cNvPr id="10" name="Rectangle 9">
            <a:extLst>
              <a:ext uri="{FF2B5EF4-FFF2-40B4-BE49-F238E27FC236}">
                <a16:creationId xmlns:a16="http://schemas.microsoft.com/office/drawing/2014/main" id="{7577ACCF-9E81-EF4B-AECE-408DDDA3612D}"/>
              </a:ext>
            </a:extLst>
          </p:cNvPr>
          <p:cNvSpPr/>
          <p:nvPr/>
        </p:nvSpPr>
        <p:spPr>
          <a:xfrm>
            <a:off x="762000" y="3487924"/>
            <a:ext cx="3462807" cy="338554"/>
          </a:xfrm>
          <a:prstGeom prst="rect">
            <a:avLst/>
          </a:prstGeom>
        </p:spPr>
        <p:txBody>
          <a:bodyPr wrap="none">
            <a:noAutofit/>
          </a:bodyPr>
          <a:lstStyle/>
          <a:p>
            <a:pPr>
              <a:spcBef>
                <a:spcPts val="600"/>
              </a:spcBef>
            </a:pPr>
            <a:r>
              <a:rPr lang="en-US" sz="1600" dirty="0"/>
              <a:t>aa = gen.arma.wge(500,–.96,sn = 2)</a:t>
            </a:r>
          </a:p>
        </p:txBody>
      </p:sp>
      <p:sp>
        <p:nvSpPr>
          <p:cNvPr id="12" name="Rectangle 11">
            <a:extLst>
              <a:ext uri="{FF2B5EF4-FFF2-40B4-BE49-F238E27FC236}">
                <a16:creationId xmlns:a16="http://schemas.microsoft.com/office/drawing/2014/main" id="{96BEBD62-9865-654A-B148-610B9DCF018C}"/>
              </a:ext>
            </a:extLst>
          </p:cNvPr>
          <p:cNvSpPr/>
          <p:nvPr/>
        </p:nvSpPr>
        <p:spPr>
          <a:xfrm>
            <a:off x="6657498" y="3038640"/>
            <a:ext cx="824265" cy="338554"/>
          </a:xfrm>
          <a:prstGeom prst="rect">
            <a:avLst/>
          </a:prstGeom>
        </p:spPr>
        <p:txBody>
          <a:bodyPr wrap="none">
            <a:noAutofit/>
          </a:bodyPr>
          <a:lstStyle/>
          <a:p>
            <a:pPr>
              <a:spcBef>
                <a:spcPts val="600"/>
              </a:spcBef>
            </a:pPr>
            <a:r>
              <a:rPr lang="en-US" sz="1600" dirty="0"/>
              <a:t>acf(aa)</a:t>
            </a:r>
          </a:p>
        </p:txBody>
      </p:sp>
    </p:spTree>
    <p:extLst>
      <p:ext uri="{BB962C8B-B14F-4D97-AF65-F5344CB8AC3E}">
        <p14:creationId xmlns:p14="http://schemas.microsoft.com/office/powerpoint/2010/main" val="720377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4201004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a:t>Stationary Covariance</a:t>
            </a:r>
          </a:p>
        </p:txBody>
      </p:sp>
    </p:spTree>
    <p:extLst>
      <p:ext uri="{BB962C8B-B14F-4D97-AF65-F5344CB8AC3E}">
        <p14:creationId xmlns:p14="http://schemas.microsoft.com/office/powerpoint/2010/main" val="152729481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A68E5D-D1B8-DC46-83F4-5BA8D3C5426A}"/>
              </a:ext>
            </a:extLst>
          </p:cNvPr>
          <p:cNvSpPr>
            <a:spLocks noGrp="1"/>
          </p:cNvSpPr>
          <p:nvPr>
            <p:ph type="title"/>
          </p:nvPr>
        </p:nvSpPr>
        <p:spPr/>
        <p:txBody>
          <a:bodyPr>
            <a:noAutofit/>
          </a:bodyPr>
          <a:lstStyle/>
          <a:p>
            <a:pPr>
              <a:spcBef>
                <a:spcPts val="600"/>
              </a:spcBef>
            </a:pPr>
            <a:r>
              <a:rPr lang="en-US" sz="3200" dirty="0"/>
              <a:t>Weak Stationary Process: </a:t>
            </a:r>
            <a:br>
              <a:rPr lang="en-US" sz="3200" dirty="0"/>
            </a:br>
            <a:r>
              <a:rPr lang="en-US" sz="3200" dirty="0"/>
              <a:t>Requirement 3 </a:t>
            </a:r>
          </a:p>
        </p:txBody>
      </p:sp>
      <p:pic>
        <p:nvPicPr>
          <p:cNvPr id="5" name="Picture 4">
            <a:extLst>
              <a:ext uri="{FF2B5EF4-FFF2-40B4-BE49-F238E27FC236}">
                <a16:creationId xmlns:a16="http://schemas.microsoft.com/office/drawing/2014/main" id="{2E427130-4DBE-3F47-9C71-BCFD4A90C4FE}"/>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2914239" y="2425358"/>
            <a:ext cx="3686175" cy="1971675"/>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A6034775-1183-7248-A2F2-03A9085284F7}"/>
                  </a:ext>
                </a:extLst>
              </p:cNvPr>
              <p:cNvSpPr txBox="1"/>
              <p:nvPr/>
            </p:nvSpPr>
            <p:spPr>
              <a:xfrm>
                <a:off x="457201" y="1450281"/>
                <a:ext cx="8229600" cy="670120"/>
              </a:xfrm>
              <a:prstGeom prst="rect">
                <a:avLst/>
              </a:prstGeom>
              <a:noFill/>
            </p:spPr>
            <p:txBody>
              <a:bodyPr wrap="square" rtlCol="0">
                <a:noAutofit/>
              </a:bodyPr>
              <a:lstStyle/>
              <a:p>
                <a:pPr marL="342900" indent="-342900">
                  <a:spcBef>
                    <a:spcPts val="600"/>
                  </a:spcBef>
                  <a:buFont typeface="+mj-lt"/>
                  <a:buAutoNum type="arabicPeriod" startAt="3"/>
                </a:pPr>
                <a:r>
                  <a:rPr lang="en-US" sz="1600" dirty="0"/>
                  <a:t>The correlation of </a:t>
                </a: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𝑋</m:t>
                        </m:r>
                      </m:e>
                      <m:sub>
                        <m:sSub>
                          <m:sSubPr>
                            <m:ctrlPr>
                              <a:rPr lang="en-US" sz="1600" i="1">
                                <a:latin typeface="Cambria Math" panose="02040503050406030204" pitchFamily="18" charset="0"/>
                              </a:rPr>
                            </m:ctrlPr>
                          </m:sSubPr>
                          <m:e>
                            <m:r>
                              <a:rPr lang="en-US" sz="1600" i="1">
                                <a:latin typeface="Cambria Math" panose="02040503050406030204" pitchFamily="18" charset="0"/>
                              </a:rPr>
                              <m:t>𝑡</m:t>
                            </m:r>
                          </m:e>
                          <m:sub>
                            <m:r>
                              <a:rPr lang="en-US" sz="1600" i="1">
                                <a:latin typeface="Cambria Math" panose="02040503050406030204" pitchFamily="18" charset="0"/>
                              </a:rPr>
                              <m:t>1</m:t>
                            </m:r>
                          </m:sub>
                        </m:sSub>
                      </m:sub>
                    </m:sSub>
                  </m:oMath>
                </a14:m>
                <a:r>
                  <a:rPr lang="en-US" sz="1600" dirty="0"/>
                  <a:t>and </a:t>
                </a: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𝑋</m:t>
                        </m:r>
                      </m:e>
                      <m:sub>
                        <m:sSub>
                          <m:sSubPr>
                            <m:ctrlPr>
                              <a:rPr lang="en-US" sz="1600" i="1">
                                <a:latin typeface="Cambria Math" panose="02040503050406030204" pitchFamily="18" charset="0"/>
                              </a:rPr>
                            </m:ctrlPr>
                          </m:sSubPr>
                          <m:e>
                            <m:r>
                              <a:rPr lang="en-US" sz="1600" i="1">
                                <a:latin typeface="Cambria Math" panose="02040503050406030204" pitchFamily="18" charset="0"/>
                              </a:rPr>
                              <m:t>𝑡</m:t>
                            </m:r>
                          </m:e>
                          <m:sub>
                            <m:r>
                              <a:rPr lang="en-US" sz="1600" i="1">
                                <a:latin typeface="Cambria Math" panose="02040503050406030204" pitchFamily="18" charset="0"/>
                              </a:rPr>
                              <m:t>2</m:t>
                            </m:r>
                          </m:sub>
                        </m:sSub>
                      </m:sub>
                    </m:sSub>
                  </m:oMath>
                </a14:m>
                <a:r>
                  <a:rPr lang="en-US" sz="1600" dirty="0"/>
                  <a:t> depends only on </a:t>
                </a: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𝑡</m:t>
                        </m:r>
                      </m:e>
                      <m:sub>
                        <m:r>
                          <a:rPr lang="en-US" sz="1600" i="1">
                            <a:latin typeface="Cambria Math" panose="02040503050406030204" pitchFamily="18" charset="0"/>
                          </a:rPr>
                          <m:t>2</m:t>
                        </m:r>
                      </m:sub>
                    </m:sSub>
                    <m:r>
                      <a:rPr lang="en-US" sz="1600" i="1">
                        <a:latin typeface="Cambria Math" panose="02040503050406030204" pitchFamily="18" charset="0"/>
                      </a:rPr>
                      <m:t>−</m:t>
                    </m:r>
                  </m:oMath>
                </a14:m>
                <a:r>
                  <a:rPr lang="en-US" sz="1600" dirty="0"/>
                  <a:t> </a:t>
                </a: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𝑡</m:t>
                        </m:r>
                      </m:e>
                      <m:sub>
                        <m:r>
                          <a:rPr lang="en-US" sz="1600" i="1">
                            <a:latin typeface="Cambria Math" panose="02040503050406030204" pitchFamily="18" charset="0"/>
                          </a:rPr>
                          <m:t>1</m:t>
                        </m:r>
                      </m:sub>
                    </m:sSub>
                    <m:r>
                      <a:rPr lang="en-US" sz="1600">
                        <a:latin typeface="Cambria Math" panose="02040503050406030204" pitchFamily="18" charset="0"/>
                      </a:rPr>
                      <m:t>.</m:t>
                    </m:r>
                    <m:r>
                      <a:rPr lang="en-US" sz="1600" i="1" smtClean="0">
                        <a:latin typeface="Cambria Math" panose="02040503050406030204" pitchFamily="18" charset="0"/>
                      </a:rPr>
                      <m:t> </m:t>
                    </m:r>
                    <m:r>
                      <m:rPr>
                        <m:sty m:val="p"/>
                      </m:rPr>
                      <a:rPr lang="en-US" sz="1600" smtClean="0">
                        <a:latin typeface="Cambria Math" panose="02040503050406030204" pitchFamily="18" charset="0"/>
                      </a:rPr>
                      <m:t>That</m:t>
                    </m:r>
                    <m:r>
                      <a:rPr lang="en-US" sz="1600" smtClean="0">
                        <a:latin typeface="Cambria Math" panose="02040503050406030204" pitchFamily="18" charset="0"/>
                      </a:rPr>
                      <m:t> </m:t>
                    </m:r>
                    <m:r>
                      <m:rPr>
                        <m:sty m:val="p"/>
                      </m:rPr>
                      <a:rPr lang="en-US" sz="1600" smtClean="0">
                        <a:latin typeface="Cambria Math" panose="02040503050406030204" pitchFamily="18" charset="0"/>
                      </a:rPr>
                      <m:t>is</m:t>
                    </m:r>
                    <m:r>
                      <a:rPr lang="en-US" sz="1600" smtClean="0">
                        <a:latin typeface="Cambria Math" panose="02040503050406030204" pitchFamily="18" charset="0"/>
                      </a:rPr>
                      <m:t>, </m:t>
                    </m:r>
                    <m:r>
                      <m:rPr>
                        <m:sty m:val="p"/>
                      </m:rPr>
                      <a:rPr lang="en-US" sz="1600" smtClean="0">
                        <a:latin typeface="Cambria Math" panose="02040503050406030204" pitchFamily="18" charset="0"/>
                      </a:rPr>
                      <m:t>t</m:t>
                    </m:r>
                  </m:oMath>
                </a14:m>
                <a:r>
                  <a:rPr lang="en-US" sz="1600" dirty="0"/>
                  <a:t>he correlation between data points is dependent only on how far apart they are, not where they are. </a:t>
                </a:r>
              </a:p>
            </p:txBody>
          </p:sp>
        </mc:Choice>
        <mc:Fallback xmlns="">
          <p:sp>
            <p:nvSpPr>
              <p:cNvPr id="8" name="TextBox 7">
                <a:extLst>
                  <a:ext uri="{FF2B5EF4-FFF2-40B4-BE49-F238E27FC236}">
                    <a16:creationId xmlns:a16="http://schemas.microsoft.com/office/drawing/2014/main" id="{A6034775-1183-7248-A2F2-03A9085284F7}"/>
                  </a:ext>
                </a:extLst>
              </p:cNvPr>
              <p:cNvSpPr txBox="1">
                <a:spLocks noRot="1" noChangeAspect="1" noMove="1" noResize="1" noEditPoints="1" noAdjustHandles="1" noChangeArrowheads="1" noChangeShapeType="1" noTextEdit="1"/>
              </p:cNvSpPr>
              <p:nvPr/>
            </p:nvSpPr>
            <p:spPr>
              <a:xfrm>
                <a:off x="457201" y="1450281"/>
                <a:ext cx="8229600" cy="670120"/>
              </a:xfrm>
              <a:prstGeom prst="rect">
                <a:avLst/>
              </a:prstGeom>
              <a:blipFill>
                <a:blip r:embed="rId3"/>
                <a:stretch>
                  <a:fillRect l="-296" t="-2727" r="-296" b="-1818"/>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BDBF63FC-B5F1-8241-B72A-656846EA4DA0}"/>
                  </a:ext>
                </a:extLst>
              </p:cNvPr>
              <p:cNvSpPr txBox="1"/>
              <p:nvPr/>
            </p:nvSpPr>
            <p:spPr>
              <a:xfrm>
                <a:off x="3229192" y="2133299"/>
                <a:ext cx="2979662" cy="276999"/>
              </a:xfrm>
              <a:prstGeom prst="rect">
                <a:avLst/>
              </a:prstGeom>
              <a:noFill/>
            </p:spPr>
            <p:txBody>
              <a:bodyPr wrap="none" lIns="0" tIns="0" rIns="0" bIns="0" rtlCol="0">
                <a:noAutofit/>
              </a:bodyPr>
              <a:lstStyle/>
              <a:p>
                <a:pPr>
                  <a:spcBef>
                    <a:spcPts val="600"/>
                  </a:spcBef>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𝑁𝑜𝑡𝑎𝑡𝑖𝑜𝑛</m:t>
                      </m:r>
                      <m:r>
                        <a:rPr lang="en-US" i="1">
                          <a:latin typeface="Cambria Math" panose="02040503050406030204" pitchFamily="18" charset="0"/>
                        </a:rPr>
                        <m:t>:</m:t>
                      </m:r>
                      <m:r>
                        <a:rPr lang="en-US" i="1">
                          <a:latin typeface="Cambria Math" panose="02040503050406030204" pitchFamily="18" charset="0"/>
                        </a:rPr>
                        <m:t>𝐶𝑜𝑟</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𝑡</m:t>
                              </m:r>
                              <m:r>
                                <a:rPr lang="en-US" i="1">
                                  <a:latin typeface="Cambria Math" panose="02040503050406030204" pitchFamily="18" charset="0"/>
                                </a:rPr>
                                <m:t>+</m:t>
                              </m:r>
                              <m:r>
                                <a:rPr lang="en-US" i="1">
                                  <a:latin typeface="Cambria Math" panose="02040503050406030204" pitchFamily="18" charset="0"/>
                                </a:rPr>
                                <m:t>h</m:t>
                              </m:r>
                            </m:sub>
                          </m:sSub>
                        </m:e>
                      </m:d>
                      <m:r>
                        <a:rPr lang="en-US" i="1">
                          <a:latin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𝜌</m:t>
                          </m:r>
                        </m:e>
                        <m:sub>
                          <m:r>
                            <a:rPr lang="en-US" i="1">
                              <a:latin typeface="Cambria Math" panose="02040503050406030204" pitchFamily="18" charset="0"/>
                              <a:ea typeface="Cambria Math" panose="02040503050406030204" pitchFamily="18" charset="0"/>
                            </a:rPr>
                            <m:t>h</m:t>
                          </m:r>
                        </m:sub>
                      </m:sSub>
                    </m:oMath>
                  </m:oMathPara>
                </a14:m>
                <a:endParaRPr lang="en-US" dirty="0"/>
              </a:p>
            </p:txBody>
          </p:sp>
        </mc:Choice>
        <mc:Fallback xmlns="">
          <p:sp>
            <p:nvSpPr>
              <p:cNvPr id="33" name="TextBox 32">
                <a:extLst>
                  <a:ext uri="{FF2B5EF4-FFF2-40B4-BE49-F238E27FC236}">
                    <a16:creationId xmlns:a16="http://schemas.microsoft.com/office/drawing/2014/main" id="{BDBF63FC-B5F1-8241-B72A-656846EA4DA0}"/>
                  </a:ext>
                </a:extLst>
              </p:cNvPr>
              <p:cNvSpPr txBox="1">
                <a:spLocks noRot="1" noChangeAspect="1" noMove="1" noResize="1" noEditPoints="1" noAdjustHandles="1" noChangeArrowheads="1" noChangeShapeType="1" noTextEdit="1"/>
              </p:cNvSpPr>
              <p:nvPr/>
            </p:nvSpPr>
            <p:spPr>
              <a:xfrm>
                <a:off x="3229192" y="2133299"/>
                <a:ext cx="2979662" cy="276999"/>
              </a:xfrm>
              <a:prstGeom prst="rect">
                <a:avLst/>
              </a:prstGeom>
              <a:blipFill>
                <a:blip r:embed="rId4"/>
                <a:stretch>
                  <a:fillRect l="-1431" b="-28889"/>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0C52D505-D0E2-1A43-8D76-BEF4F7832F88}"/>
              </a:ext>
            </a:extLst>
          </p:cNvPr>
          <p:cNvSpPr/>
          <p:nvPr/>
        </p:nvSpPr>
        <p:spPr>
          <a:xfrm>
            <a:off x="3156164" y="2520721"/>
            <a:ext cx="1641707" cy="1514039"/>
          </a:xfrm>
          <a:prstGeom prst="rect">
            <a:avLst/>
          </a:prstGeom>
          <a:solidFill>
            <a:schemeClr val="accent1">
              <a:alpha val="4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sz="1350" dirty="0"/>
          </a:p>
        </p:txBody>
      </p:sp>
      <p:sp>
        <p:nvSpPr>
          <p:cNvPr id="25" name="Rectangle 24">
            <a:extLst>
              <a:ext uri="{FF2B5EF4-FFF2-40B4-BE49-F238E27FC236}">
                <a16:creationId xmlns:a16="http://schemas.microsoft.com/office/drawing/2014/main" id="{3B4FC74C-D46D-D348-818C-3B497DB02F94}"/>
              </a:ext>
            </a:extLst>
          </p:cNvPr>
          <p:cNvSpPr/>
          <p:nvPr/>
        </p:nvSpPr>
        <p:spPr>
          <a:xfrm>
            <a:off x="4811060" y="2520719"/>
            <a:ext cx="1677663" cy="1514040"/>
          </a:xfrm>
          <a:prstGeom prst="rect">
            <a:avLst/>
          </a:prstGeom>
          <a:solidFill>
            <a:srgbClr val="FF0000">
              <a:alpha val="46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sz="1350" dirty="0"/>
          </a:p>
        </p:txBody>
      </p:sp>
      <p:sp>
        <p:nvSpPr>
          <p:cNvPr id="13" name="Rectangle 12">
            <a:extLst>
              <a:ext uri="{FF2B5EF4-FFF2-40B4-BE49-F238E27FC236}">
                <a16:creationId xmlns:a16="http://schemas.microsoft.com/office/drawing/2014/main" id="{8E12EFF5-C2AE-454E-9152-052CB7F3129B}"/>
              </a:ext>
            </a:extLst>
          </p:cNvPr>
          <p:cNvSpPr/>
          <p:nvPr/>
        </p:nvSpPr>
        <p:spPr>
          <a:xfrm>
            <a:off x="5913707" y="5723751"/>
            <a:ext cx="3100592" cy="300082"/>
          </a:xfrm>
          <a:prstGeom prst="rect">
            <a:avLst/>
          </a:prstGeom>
        </p:spPr>
        <p:txBody>
          <a:bodyPr wrap="none">
            <a:noAutofit/>
          </a:bodyPr>
          <a:lstStyle/>
          <a:p>
            <a:pPr>
              <a:spcBef>
                <a:spcPts val="600"/>
              </a:spcBef>
            </a:pPr>
            <a:r>
              <a:rPr lang="en-US" sz="1350" dirty="0"/>
              <a:t>acf(Realization[251:500],plot = TRUE)</a:t>
            </a:r>
          </a:p>
        </p:txBody>
      </p:sp>
      <p:sp>
        <p:nvSpPr>
          <p:cNvPr id="17" name="Rectangle 16">
            <a:extLst>
              <a:ext uri="{FF2B5EF4-FFF2-40B4-BE49-F238E27FC236}">
                <a16:creationId xmlns:a16="http://schemas.microsoft.com/office/drawing/2014/main" id="{646D995D-0268-BE4B-9F6D-F5B8ACCC6088}"/>
              </a:ext>
            </a:extLst>
          </p:cNvPr>
          <p:cNvSpPr/>
          <p:nvPr/>
        </p:nvSpPr>
        <p:spPr>
          <a:xfrm>
            <a:off x="862145" y="5723751"/>
            <a:ext cx="2908232" cy="300082"/>
          </a:xfrm>
          <a:prstGeom prst="rect">
            <a:avLst/>
          </a:prstGeom>
        </p:spPr>
        <p:txBody>
          <a:bodyPr wrap="none">
            <a:noAutofit/>
          </a:bodyPr>
          <a:lstStyle/>
          <a:p>
            <a:pPr>
              <a:spcBef>
                <a:spcPts val="600"/>
              </a:spcBef>
            </a:pPr>
            <a:r>
              <a:rPr lang="en-US" sz="1350" dirty="0"/>
              <a:t>acf(Realization[1:250],plot = TRUE)</a:t>
            </a:r>
          </a:p>
        </p:txBody>
      </p:sp>
      <p:sp>
        <p:nvSpPr>
          <p:cNvPr id="14" name="Rectangle 13">
            <a:extLst>
              <a:ext uri="{FF2B5EF4-FFF2-40B4-BE49-F238E27FC236}">
                <a16:creationId xmlns:a16="http://schemas.microsoft.com/office/drawing/2014/main" id="{C4B1BF61-6DA0-C545-BE80-BF971D112C01}"/>
              </a:ext>
            </a:extLst>
          </p:cNvPr>
          <p:cNvSpPr/>
          <p:nvPr/>
        </p:nvSpPr>
        <p:spPr>
          <a:xfrm>
            <a:off x="2480335" y="4291505"/>
            <a:ext cx="4879926" cy="300082"/>
          </a:xfrm>
          <a:prstGeom prst="rect">
            <a:avLst/>
          </a:prstGeom>
        </p:spPr>
        <p:txBody>
          <a:bodyPr wrap="none">
            <a:noAutofit/>
          </a:bodyPr>
          <a:lstStyle/>
          <a:p>
            <a:pPr>
              <a:spcBef>
                <a:spcPts val="600"/>
              </a:spcBef>
            </a:pPr>
            <a:r>
              <a:rPr lang="en-US" sz="1350" dirty="0"/>
              <a:t>Realization = gen.arma.wge(500,.95,0,plot = TRUE,sn = 784)</a:t>
            </a:r>
          </a:p>
        </p:txBody>
      </p:sp>
      <p:pic>
        <p:nvPicPr>
          <p:cNvPr id="6" name="Picture 5">
            <a:extLst>
              <a:ext uri="{FF2B5EF4-FFF2-40B4-BE49-F238E27FC236}">
                <a16:creationId xmlns:a16="http://schemas.microsoft.com/office/drawing/2014/main" id="{554541D7-6477-394F-80AD-8241A041BD5A}"/>
              </a:ext>
            </a:extLst>
          </p:cNvPr>
          <p:cNvPicPr>
            <a:picLocks noChangeAspect="1"/>
          </p:cNvPicPr>
          <p:nvPr/>
        </p:nvPicPr>
        <p:blipFill>
          <a:blip r:embed="rId5"/>
          <a:stretch>
            <a:fillRect/>
          </a:stretch>
        </p:blipFill>
        <p:spPr>
          <a:xfrm>
            <a:off x="1367695" y="4626790"/>
            <a:ext cx="1800275" cy="1096961"/>
          </a:xfrm>
          <a:prstGeom prst="rect">
            <a:avLst/>
          </a:prstGeom>
        </p:spPr>
      </p:pic>
      <p:pic>
        <p:nvPicPr>
          <p:cNvPr id="9" name="Picture 8">
            <a:extLst>
              <a:ext uri="{FF2B5EF4-FFF2-40B4-BE49-F238E27FC236}">
                <a16:creationId xmlns:a16="http://schemas.microsoft.com/office/drawing/2014/main" id="{53E0E253-EFE6-404A-9BC8-6AF7EEA5DE61}"/>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6420602" y="4626790"/>
            <a:ext cx="1800275" cy="1096961"/>
          </a:xfrm>
          <a:prstGeom prst="rect">
            <a:avLst/>
          </a:prstGeom>
        </p:spPr>
      </p:pic>
    </p:spTree>
    <p:extLst>
      <p:ext uri="{BB962C8B-B14F-4D97-AF65-F5344CB8AC3E}">
        <p14:creationId xmlns:p14="http://schemas.microsoft.com/office/powerpoint/2010/main" val="2076685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fade">
                                      <p:cBhvr>
                                        <p:cTn id="12" dur="500"/>
                                        <p:tgtEl>
                                          <p:spTgt spid="3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fade">
                                      <p:cBhvr>
                                        <p:cTn id="20" dur="500"/>
                                        <p:tgtEl>
                                          <p:spTgt spid="14"/>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fade">
                                      <p:cBhvr>
                                        <p:cTn id="25" dur="500"/>
                                        <p:tgtEl>
                                          <p:spTgt spid="4"/>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fade">
                                      <p:cBhvr>
                                        <p:cTn id="30" dur="500"/>
                                        <p:tgtEl>
                                          <p:spTgt spid="6"/>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25"/>
                                        </p:tgtEl>
                                        <p:attrNameLst>
                                          <p:attrName>style.visibility</p:attrName>
                                        </p:attrNameLst>
                                      </p:cBhvr>
                                      <p:to>
                                        <p:strVal val="visible"/>
                                      </p:to>
                                    </p:set>
                                    <p:animEffect transition="in" filter="fade">
                                      <p:cBhvr>
                                        <p:cTn id="35" dur="500"/>
                                        <p:tgtEl>
                                          <p:spTgt spid="25"/>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9"/>
                                        </p:tgtEl>
                                        <p:attrNameLst>
                                          <p:attrName>style.visibility</p:attrName>
                                        </p:attrNameLst>
                                      </p:cBhvr>
                                      <p:to>
                                        <p:strVal val="visible"/>
                                      </p:to>
                                    </p:set>
                                    <p:animEffect transition="in" filter="fade">
                                      <p:cBhvr>
                                        <p:cTn id="40" dur="500"/>
                                        <p:tgtEl>
                                          <p:spTgt spid="9"/>
                                        </p:tgtEl>
                                      </p:cBhvr>
                                    </p:animEffect>
                                  </p:childTnLst>
                                </p:cTn>
                              </p:par>
                            </p:childTnLst>
                          </p:cTn>
                        </p:par>
                      </p:childTnLst>
                    </p:cTn>
                  </p:par>
                  <p:par>
                    <p:cTn id="41" fill="hold">
                      <p:stCondLst>
                        <p:cond delay="indefinite"/>
                      </p:stCondLst>
                      <p:childTnLst>
                        <p:par>
                          <p:cTn id="42" fill="hold">
                            <p:stCondLst>
                              <p:cond delay="0"/>
                            </p:stCondLst>
                            <p:childTnLst>
                              <p:par>
                                <p:cTn id="43" presetID="42" presetClass="path" presetSubtype="0" accel="50000" decel="50000" fill="hold" nodeType="clickEffect">
                                  <p:stCondLst>
                                    <p:cond delay="0"/>
                                  </p:stCondLst>
                                  <p:childTnLst>
                                    <p:animMotion origin="layout" path="M 3.125E-6 -1.85185E-6 L 0.27669 0.00301 " pathEditMode="relative" rAng="0" ptsTypes="AA">
                                      <p:cBhvr>
                                        <p:cTn id="44" dur="2000" fill="hold"/>
                                        <p:tgtEl>
                                          <p:spTgt spid="6"/>
                                        </p:tgtEl>
                                        <p:attrNameLst>
                                          <p:attrName>ppt_x</p:attrName>
                                          <p:attrName>ppt_y</p:attrName>
                                        </p:attrNameLst>
                                      </p:cBhvr>
                                      <p:rCtr x="13828" y="139"/>
                                    </p:animMotion>
                                  </p:childTnLst>
                                </p:cTn>
                              </p:par>
                              <p:par>
                                <p:cTn id="45" presetID="42" presetClass="path" presetSubtype="0" accel="50000" decel="50000" fill="hold" nodeType="withEffect">
                                  <p:stCondLst>
                                    <p:cond delay="0"/>
                                  </p:stCondLst>
                                  <p:childTnLst>
                                    <p:animMotion origin="layout" path="M -1.04167E-6 -1.85185E-6 L -0.27591 0.00301 " pathEditMode="relative" rAng="0" ptsTypes="AA">
                                      <p:cBhvr>
                                        <p:cTn id="46" dur="2000" fill="hold"/>
                                        <p:tgtEl>
                                          <p:spTgt spid="9"/>
                                        </p:tgtEl>
                                        <p:attrNameLst>
                                          <p:attrName>ppt_x</p:attrName>
                                          <p:attrName>ppt_y</p:attrName>
                                        </p:attrNameLst>
                                      </p:cBhvr>
                                      <p:rCtr x="-13802" y="139"/>
                                    </p:animMotion>
                                  </p:childTnLst>
                                </p:cTn>
                              </p:par>
                              <p:par>
                                <p:cTn id="47" presetID="10" presetClass="entr" presetSubtype="0"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animEffect transition="in" filter="fade">
                                      <p:cBhvr>
                                        <p:cTn id="49" dur="500"/>
                                        <p:tgtEl>
                                          <p:spTgt spid="17"/>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3"/>
                                        </p:tgtEl>
                                        <p:attrNameLst>
                                          <p:attrName>style.visibility</p:attrName>
                                        </p:attrNameLst>
                                      </p:cBhvr>
                                      <p:to>
                                        <p:strVal val="visible"/>
                                      </p:to>
                                    </p:set>
                                    <p:animEffect transition="in" filter="fade">
                                      <p:cBhvr>
                                        <p:cTn id="5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4" grpId="0" animBg="1"/>
      <p:bldP spid="25" grpId="0" animBg="1"/>
      <p:bldP spid="13" grpId="0"/>
      <p:bldP spid="17" grpId="0"/>
      <p:bldP spid="14" grpId="0"/>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A68E5D-D1B8-DC46-83F4-5BA8D3C5426A}"/>
              </a:ext>
            </a:extLst>
          </p:cNvPr>
          <p:cNvSpPr>
            <a:spLocks noGrp="1"/>
          </p:cNvSpPr>
          <p:nvPr>
            <p:ph type="title"/>
          </p:nvPr>
        </p:nvSpPr>
        <p:spPr/>
        <p:txBody>
          <a:bodyPr>
            <a:noAutofit/>
          </a:bodyPr>
          <a:lstStyle/>
          <a:p>
            <a:pPr>
              <a:spcBef>
                <a:spcPts val="600"/>
              </a:spcBef>
            </a:pPr>
            <a:r>
              <a:rPr lang="en-US" sz="3200" dirty="0"/>
              <a:t>Weak Stationary Process: </a:t>
            </a:r>
            <a:br>
              <a:rPr lang="en-US" sz="3200" dirty="0"/>
            </a:br>
            <a:r>
              <a:rPr lang="en-US" sz="3200" dirty="0"/>
              <a:t>Requirement 3 </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A6034775-1183-7248-A2F2-03A9085284F7}"/>
                  </a:ext>
                </a:extLst>
              </p:cNvPr>
              <p:cNvSpPr txBox="1"/>
              <p:nvPr/>
            </p:nvSpPr>
            <p:spPr>
              <a:xfrm>
                <a:off x="457201" y="1450281"/>
                <a:ext cx="8229600" cy="670120"/>
              </a:xfrm>
              <a:prstGeom prst="rect">
                <a:avLst/>
              </a:prstGeom>
              <a:noFill/>
            </p:spPr>
            <p:txBody>
              <a:bodyPr wrap="square" rtlCol="0">
                <a:noAutofit/>
              </a:bodyPr>
              <a:lstStyle/>
              <a:p>
                <a:pPr marL="342900" indent="-342900">
                  <a:spcBef>
                    <a:spcPts val="600"/>
                  </a:spcBef>
                  <a:buFont typeface="+mj-lt"/>
                  <a:buAutoNum type="arabicPeriod" startAt="3"/>
                </a:pPr>
                <a:r>
                  <a:rPr lang="en-US" sz="1600" dirty="0"/>
                  <a:t>The covariance of </a:t>
                </a: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𝑋</m:t>
                        </m:r>
                      </m:e>
                      <m:sub>
                        <m:sSub>
                          <m:sSubPr>
                            <m:ctrlPr>
                              <a:rPr lang="en-US" sz="1600" i="1">
                                <a:latin typeface="Cambria Math" panose="02040503050406030204" pitchFamily="18" charset="0"/>
                              </a:rPr>
                            </m:ctrlPr>
                          </m:sSubPr>
                          <m:e>
                            <m:r>
                              <a:rPr lang="en-US" sz="1600" i="1">
                                <a:latin typeface="Cambria Math" panose="02040503050406030204" pitchFamily="18" charset="0"/>
                              </a:rPr>
                              <m:t>𝑡</m:t>
                            </m:r>
                          </m:e>
                          <m:sub>
                            <m:r>
                              <a:rPr lang="en-US" sz="1600" i="1">
                                <a:latin typeface="Cambria Math" panose="02040503050406030204" pitchFamily="18" charset="0"/>
                              </a:rPr>
                              <m:t>1</m:t>
                            </m:r>
                          </m:sub>
                        </m:sSub>
                      </m:sub>
                    </m:sSub>
                  </m:oMath>
                </a14:m>
                <a:r>
                  <a:rPr lang="en-US" sz="1600" dirty="0"/>
                  <a:t>and </a:t>
                </a: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𝑋</m:t>
                        </m:r>
                      </m:e>
                      <m:sub>
                        <m:sSub>
                          <m:sSubPr>
                            <m:ctrlPr>
                              <a:rPr lang="en-US" sz="1600" i="1">
                                <a:latin typeface="Cambria Math" panose="02040503050406030204" pitchFamily="18" charset="0"/>
                              </a:rPr>
                            </m:ctrlPr>
                          </m:sSubPr>
                          <m:e>
                            <m:r>
                              <a:rPr lang="en-US" sz="1600" i="1">
                                <a:latin typeface="Cambria Math" panose="02040503050406030204" pitchFamily="18" charset="0"/>
                              </a:rPr>
                              <m:t>𝑡</m:t>
                            </m:r>
                          </m:e>
                          <m:sub>
                            <m:r>
                              <a:rPr lang="en-US" sz="1600" i="1">
                                <a:latin typeface="Cambria Math" panose="02040503050406030204" pitchFamily="18" charset="0"/>
                              </a:rPr>
                              <m:t>2</m:t>
                            </m:r>
                          </m:sub>
                        </m:sSub>
                      </m:sub>
                    </m:sSub>
                  </m:oMath>
                </a14:m>
                <a:r>
                  <a:rPr lang="en-US" sz="1600" dirty="0"/>
                  <a:t> depends only on </a:t>
                </a: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𝑡</m:t>
                        </m:r>
                      </m:e>
                      <m:sub>
                        <m:r>
                          <a:rPr lang="en-US" sz="1600" i="1">
                            <a:latin typeface="Cambria Math" panose="02040503050406030204" pitchFamily="18" charset="0"/>
                          </a:rPr>
                          <m:t>2</m:t>
                        </m:r>
                      </m:sub>
                    </m:sSub>
                    <m:r>
                      <a:rPr lang="en-US" sz="1600" i="1">
                        <a:latin typeface="Cambria Math" panose="02040503050406030204" pitchFamily="18" charset="0"/>
                      </a:rPr>
                      <m:t>−</m:t>
                    </m:r>
                  </m:oMath>
                </a14:m>
                <a:r>
                  <a:rPr lang="en-US" sz="1600" dirty="0"/>
                  <a:t> </a:t>
                </a: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𝑡</m:t>
                        </m:r>
                      </m:e>
                      <m:sub>
                        <m:r>
                          <a:rPr lang="en-US" sz="1600" i="1">
                            <a:latin typeface="Cambria Math" panose="02040503050406030204" pitchFamily="18" charset="0"/>
                          </a:rPr>
                          <m:t>1</m:t>
                        </m:r>
                      </m:sub>
                    </m:sSub>
                    <m:r>
                      <a:rPr lang="en-US" sz="1600">
                        <a:latin typeface="Cambria Math" panose="02040503050406030204" pitchFamily="18" charset="0"/>
                      </a:rPr>
                      <m:t>.</m:t>
                    </m:r>
                    <m:r>
                      <a:rPr lang="en-US" sz="1600" i="1" smtClean="0">
                        <a:latin typeface="Cambria Math" panose="02040503050406030204" pitchFamily="18" charset="0"/>
                      </a:rPr>
                      <m:t> </m:t>
                    </m:r>
                    <m:r>
                      <m:rPr>
                        <m:sty m:val="p"/>
                      </m:rPr>
                      <a:rPr lang="en-US" sz="1600">
                        <a:latin typeface="Cambria Math" panose="02040503050406030204" pitchFamily="18" charset="0"/>
                      </a:rPr>
                      <m:t>That</m:t>
                    </m:r>
                    <m:r>
                      <a:rPr lang="en-US" sz="1600">
                        <a:latin typeface="Cambria Math" panose="02040503050406030204" pitchFamily="18" charset="0"/>
                      </a:rPr>
                      <m:t> </m:t>
                    </m:r>
                    <m:r>
                      <m:rPr>
                        <m:sty m:val="p"/>
                      </m:rPr>
                      <a:rPr lang="en-US" sz="1600">
                        <a:latin typeface="Cambria Math" panose="02040503050406030204" pitchFamily="18" charset="0"/>
                      </a:rPr>
                      <m:t>is</m:t>
                    </m:r>
                    <m:r>
                      <a:rPr lang="en-US" sz="1600">
                        <a:latin typeface="Cambria Math" panose="02040503050406030204" pitchFamily="18" charset="0"/>
                      </a:rPr>
                      <m:t>, </m:t>
                    </m:r>
                    <m:r>
                      <m:rPr>
                        <m:sty m:val="p"/>
                      </m:rPr>
                      <a:rPr lang="en-US" sz="1600">
                        <a:latin typeface="Cambria Math" panose="02040503050406030204" pitchFamily="18" charset="0"/>
                      </a:rPr>
                      <m:t>t</m:t>
                    </m:r>
                  </m:oMath>
                </a14:m>
                <a:r>
                  <a:rPr lang="en-US" sz="1600" dirty="0"/>
                  <a:t>he covariance between data points is dependent only on how far apart they are, not where they are. </a:t>
                </a:r>
              </a:p>
            </p:txBody>
          </p:sp>
        </mc:Choice>
        <mc:Fallback xmlns="">
          <p:sp>
            <p:nvSpPr>
              <p:cNvPr id="8" name="TextBox 7">
                <a:extLst>
                  <a:ext uri="{FF2B5EF4-FFF2-40B4-BE49-F238E27FC236}">
                    <a16:creationId xmlns:a16="http://schemas.microsoft.com/office/drawing/2014/main" id="{A6034775-1183-7248-A2F2-03A9085284F7}"/>
                  </a:ext>
                </a:extLst>
              </p:cNvPr>
              <p:cNvSpPr txBox="1">
                <a:spLocks noRot="1" noChangeAspect="1" noMove="1" noResize="1" noEditPoints="1" noAdjustHandles="1" noChangeArrowheads="1" noChangeShapeType="1" noTextEdit="1"/>
              </p:cNvSpPr>
              <p:nvPr/>
            </p:nvSpPr>
            <p:spPr>
              <a:xfrm>
                <a:off x="457201" y="1450281"/>
                <a:ext cx="8229600" cy="670120"/>
              </a:xfrm>
              <a:prstGeom prst="rect">
                <a:avLst/>
              </a:prstGeom>
              <a:blipFill>
                <a:blip r:embed="rId2"/>
                <a:stretch>
                  <a:fillRect l="-296" t="-2727" r="-296" b="-18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BDBF63FC-B5F1-8241-B72A-656846EA4DA0}"/>
                  </a:ext>
                </a:extLst>
              </p:cNvPr>
              <p:cNvSpPr txBox="1"/>
              <p:nvPr/>
            </p:nvSpPr>
            <p:spPr>
              <a:xfrm>
                <a:off x="3226276" y="2117473"/>
                <a:ext cx="3030958" cy="276999"/>
              </a:xfrm>
              <a:prstGeom prst="rect">
                <a:avLst/>
              </a:prstGeom>
              <a:noFill/>
            </p:spPr>
            <p:txBody>
              <a:bodyPr wrap="none" lIns="0" tIns="0" rIns="0" bIns="0" rtlCol="0">
                <a:noAutofit/>
              </a:bodyPr>
              <a:lstStyle/>
              <a:p>
                <a:pPr>
                  <a:spcBef>
                    <a:spcPts val="600"/>
                  </a:spcBef>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𝑁𝑜𝑡𝑎𝑡𝑖𝑜𝑛</m:t>
                      </m:r>
                      <m:r>
                        <a:rPr lang="en-US" i="1">
                          <a:latin typeface="Cambria Math" panose="02040503050406030204" pitchFamily="18" charset="0"/>
                        </a:rPr>
                        <m:t>:</m:t>
                      </m:r>
                      <m:r>
                        <a:rPr lang="en-US" i="1">
                          <a:latin typeface="Cambria Math" panose="02040503050406030204" pitchFamily="18" charset="0"/>
                        </a:rPr>
                        <m:t>𝐶𝑜𝑟</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𝑡</m:t>
                              </m:r>
                              <m:r>
                                <a:rPr lang="en-US" i="1">
                                  <a:latin typeface="Cambria Math" panose="02040503050406030204" pitchFamily="18" charset="0"/>
                                </a:rPr>
                                <m:t>+</m:t>
                              </m:r>
                              <m:r>
                                <a:rPr lang="en-US" i="1">
                                  <a:latin typeface="Cambria Math" panose="02040503050406030204" pitchFamily="18" charset="0"/>
                                </a:rPr>
                                <m:t>h</m:t>
                              </m:r>
                            </m:sub>
                          </m:sSub>
                        </m:e>
                      </m:d>
                      <m:r>
                        <a:rPr lang="en-US" i="1">
                          <a:latin typeface="Cambria Math" panose="02040503050406030204" pitchFamily="18" charset="0"/>
                        </a:rPr>
                        <m:t>= </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𝜌</m:t>
                          </m:r>
                        </m:e>
                        <m:sub>
                          <m:r>
                            <a:rPr lang="en-US" i="1">
                              <a:latin typeface="Cambria Math" panose="02040503050406030204" pitchFamily="18" charset="0"/>
                              <a:ea typeface="Cambria Math" panose="02040503050406030204" pitchFamily="18" charset="0"/>
                            </a:rPr>
                            <m:t>h</m:t>
                          </m:r>
                        </m:sub>
                      </m:sSub>
                    </m:oMath>
                  </m:oMathPara>
                </a14:m>
                <a:endParaRPr lang="en-US" dirty="0"/>
              </a:p>
            </p:txBody>
          </p:sp>
        </mc:Choice>
        <mc:Fallback xmlns="">
          <p:sp>
            <p:nvSpPr>
              <p:cNvPr id="33" name="TextBox 32">
                <a:extLst>
                  <a:ext uri="{FF2B5EF4-FFF2-40B4-BE49-F238E27FC236}">
                    <a16:creationId xmlns:a16="http://schemas.microsoft.com/office/drawing/2014/main" id="{BDBF63FC-B5F1-8241-B72A-656846EA4DA0}"/>
                  </a:ext>
                </a:extLst>
              </p:cNvPr>
              <p:cNvSpPr txBox="1">
                <a:spLocks noRot="1" noChangeAspect="1" noMove="1" noResize="1" noEditPoints="1" noAdjustHandles="1" noChangeArrowheads="1" noChangeShapeType="1" noTextEdit="1"/>
              </p:cNvSpPr>
              <p:nvPr/>
            </p:nvSpPr>
            <p:spPr>
              <a:xfrm>
                <a:off x="3226276" y="2117473"/>
                <a:ext cx="3030958" cy="276999"/>
              </a:xfrm>
              <a:prstGeom prst="rect">
                <a:avLst/>
              </a:prstGeom>
              <a:blipFill>
                <a:blip r:embed="rId3"/>
                <a:stretch>
                  <a:fillRect l="-1207" b="-26087"/>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DC30BBC6-1646-5B43-96E5-0A8263954764}"/>
              </a:ext>
            </a:extLst>
          </p:cNvPr>
          <p:cNvPicPr>
            <a:picLocks noChangeAspect="1"/>
          </p:cNvPicPr>
          <p:nvPr/>
        </p:nvPicPr>
        <p:blipFill>
          <a:blip r:embed="rId4"/>
          <a:stretch>
            <a:fillRect/>
          </a:stretch>
        </p:blipFill>
        <p:spPr>
          <a:xfrm>
            <a:off x="2936570" y="2399419"/>
            <a:ext cx="3686175" cy="1971675"/>
          </a:xfrm>
          <a:prstGeom prst="rect">
            <a:avLst/>
          </a:prstGeom>
        </p:spPr>
      </p:pic>
      <p:sp>
        <p:nvSpPr>
          <p:cNvPr id="9" name="Rectangle 8">
            <a:extLst>
              <a:ext uri="{FF2B5EF4-FFF2-40B4-BE49-F238E27FC236}">
                <a16:creationId xmlns:a16="http://schemas.microsoft.com/office/drawing/2014/main" id="{152787F1-99F8-0D45-8B61-01A54E19714E}"/>
              </a:ext>
            </a:extLst>
          </p:cNvPr>
          <p:cNvSpPr/>
          <p:nvPr/>
        </p:nvSpPr>
        <p:spPr>
          <a:xfrm>
            <a:off x="3182542" y="2498691"/>
            <a:ext cx="1697588" cy="1505348"/>
          </a:xfrm>
          <a:prstGeom prst="rect">
            <a:avLst/>
          </a:prstGeom>
          <a:solidFill>
            <a:schemeClr val="accent1">
              <a:alpha val="4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sz="1350" dirty="0"/>
          </a:p>
        </p:txBody>
      </p:sp>
      <p:sp>
        <p:nvSpPr>
          <p:cNvPr id="10" name="Rectangle 9">
            <a:extLst>
              <a:ext uri="{FF2B5EF4-FFF2-40B4-BE49-F238E27FC236}">
                <a16:creationId xmlns:a16="http://schemas.microsoft.com/office/drawing/2014/main" id="{17C7AF94-8EFC-4349-BFCF-BE53502A1CC5}"/>
              </a:ext>
            </a:extLst>
          </p:cNvPr>
          <p:cNvSpPr/>
          <p:nvPr/>
        </p:nvSpPr>
        <p:spPr>
          <a:xfrm>
            <a:off x="4880129" y="2498690"/>
            <a:ext cx="1634971" cy="1505348"/>
          </a:xfrm>
          <a:prstGeom prst="rect">
            <a:avLst/>
          </a:prstGeom>
          <a:solidFill>
            <a:srgbClr val="FF0000">
              <a:alpha val="46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sz="1350" dirty="0"/>
          </a:p>
        </p:txBody>
      </p:sp>
      <p:sp>
        <p:nvSpPr>
          <p:cNvPr id="4" name="Rectangle 3">
            <a:extLst>
              <a:ext uri="{FF2B5EF4-FFF2-40B4-BE49-F238E27FC236}">
                <a16:creationId xmlns:a16="http://schemas.microsoft.com/office/drawing/2014/main" id="{F49B278F-44CB-C145-B7B3-AA582268BD9A}"/>
              </a:ext>
            </a:extLst>
          </p:cNvPr>
          <p:cNvSpPr/>
          <p:nvPr/>
        </p:nvSpPr>
        <p:spPr>
          <a:xfrm>
            <a:off x="2637556" y="4277622"/>
            <a:ext cx="4841454" cy="300082"/>
          </a:xfrm>
          <a:prstGeom prst="rect">
            <a:avLst/>
          </a:prstGeom>
        </p:spPr>
        <p:txBody>
          <a:bodyPr wrap="none">
            <a:noAutofit/>
          </a:bodyPr>
          <a:lstStyle/>
          <a:p>
            <a:pPr>
              <a:spcBef>
                <a:spcPts val="600"/>
              </a:spcBef>
            </a:pPr>
            <a:r>
              <a:rPr lang="en-US" sz="1350" dirty="0"/>
              <a:t>Realization = gen.arma.wge(500,-.95,0,plot = TRUE,sn = 45)</a:t>
            </a:r>
          </a:p>
        </p:txBody>
      </p:sp>
      <p:sp>
        <p:nvSpPr>
          <p:cNvPr id="13" name="Rectangle 12">
            <a:extLst>
              <a:ext uri="{FF2B5EF4-FFF2-40B4-BE49-F238E27FC236}">
                <a16:creationId xmlns:a16="http://schemas.microsoft.com/office/drawing/2014/main" id="{89514D0C-F3A4-6D43-948F-D0526696AE41}"/>
              </a:ext>
            </a:extLst>
          </p:cNvPr>
          <p:cNvSpPr/>
          <p:nvPr/>
        </p:nvSpPr>
        <p:spPr>
          <a:xfrm>
            <a:off x="825948" y="5684375"/>
            <a:ext cx="2908232" cy="300082"/>
          </a:xfrm>
          <a:prstGeom prst="rect">
            <a:avLst/>
          </a:prstGeom>
        </p:spPr>
        <p:txBody>
          <a:bodyPr wrap="none">
            <a:noAutofit/>
          </a:bodyPr>
          <a:lstStyle/>
          <a:p>
            <a:pPr>
              <a:spcBef>
                <a:spcPts val="600"/>
              </a:spcBef>
            </a:pPr>
            <a:r>
              <a:rPr lang="en-US" sz="1350" dirty="0">
                <a:solidFill>
                  <a:srgbClr val="0432FF"/>
                </a:solidFill>
              </a:rPr>
              <a:t>acf(Realization[1:250],plot = TRUE)</a:t>
            </a:r>
          </a:p>
        </p:txBody>
      </p:sp>
      <p:sp>
        <p:nvSpPr>
          <p:cNvPr id="16" name="Rectangle 15">
            <a:extLst>
              <a:ext uri="{FF2B5EF4-FFF2-40B4-BE49-F238E27FC236}">
                <a16:creationId xmlns:a16="http://schemas.microsoft.com/office/drawing/2014/main" id="{9821F07A-95D5-3643-8828-A4B5B2FB3F29}"/>
              </a:ext>
            </a:extLst>
          </p:cNvPr>
          <p:cNvSpPr/>
          <p:nvPr/>
        </p:nvSpPr>
        <p:spPr>
          <a:xfrm>
            <a:off x="5688824" y="5684374"/>
            <a:ext cx="3100592" cy="300082"/>
          </a:xfrm>
          <a:prstGeom prst="rect">
            <a:avLst/>
          </a:prstGeom>
        </p:spPr>
        <p:txBody>
          <a:bodyPr wrap="none">
            <a:noAutofit/>
          </a:bodyPr>
          <a:lstStyle/>
          <a:p>
            <a:pPr>
              <a:spcBef>
                <a:spcPts val="600"/>
              </a:spcBef>
            </a:pPr>
            <a:r>
              <a:rPr lang="en-US" sz="1350" dirty="0">
                <a:solidFill>
                  <a:srgbClr val="FF0000"/>
                </a:solidFill>
              </a:rPr>
              <a:t>acf(Realization[251:500],plot = TRUE)</a:t>
            </a:r>
          </a:p>
        </p:txBody>
      </p:sp>
      <p:pic>
        <p:nvPicPr>
          <p:cNvPr id="14" name="Picture 13">
            <a:extLst>
              <a:ext uri="{FF2B5EF4-FFF2-40B4-BE49-F238E27FC236}">
                <a16:creationId xmlns:a16="http://schemas.microsoft.com/office/drawing/2014/main" id="{27BF3E1D-4DF1-6145-915A-300392229BCF}"/>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1157055" y="4556392"/>
            <a:ext cx="2083217" cy="1171809"/>
          </a:xfrm>
          <a:prstGeom prst="rect">
            <a:avLst/>
          </a:prstGeom>
        </p:spPr>
      </p:pic>
      <p:pic>
        <p:nvPicPr>
          <p:cNvPr id="5" name="Picture 4">
            <a:extLst>
              <a:ext uri="{FF2B5EF4-FFF2-40B4-BE49-F238E27FC236}">
                <a16:creationId xmlns:a16="http://schemas.microsoft.com/office/drawing/2014/main" id="{1A927987-350E-5747-B1A5-20EE80C277FF}"/>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6109108" y="4553712"/>
            <a:ext cx="2084832" cy="1172718"/>
          </a:xfrm>
          <a:prstGeom prst="rect">
            <a:avLst/>
          </a:prstGeom>
        </p:spPr>
      </p:pic>
      <p:sp>
        <p:nvSpPr>
          <p:cNvPr id="6" name="Rectangle 5">
            <a:extLst>
              <a:ext uri="{FF2B5EF4-FFF2-40B4-BE49-F238E27FC236}">
                <a16:creationId xmlns:a16="http://schemas.microsoft.com/office/drawing/2014/main" id="{FC926C55-93A3-D04E-9B8D-247B39BE8E69}"/>
              </a:ext>
            </a:extLst>
          </p:cNvPr>
          <p:cNvSpPr/>
          <p:nvPr/>
        </p:nvSpPr>
        <p:spPr>
          <a:xfrm>
            <a:off x="2817845" y="7046360"/>
            <a:ext cx="4572000" cy="923330"/>
          </a:xfrm>
          <a:prstGeom prst="rect">
            <a:avLst/>
          </a:prstGeom>
        </p:spPr>
        <p:txBody>
          <a:bodyPr>
            <a:noAutofit/>
          </a:bodyPr>
          <a:lstStyle/>
          <a:p>
            <a:pPr>
              <a:spcBef>
                <a:spcPts val="600"/>
              </a:spcBef>
            </a:pPr>
            <a:r>
              <a:rPr lang="en-US" sz="1350" dirty="0"/>
              <a:t>&gt; rhoHat1stHalf = acf(Realization[1:250])</a:t>
            </a:r>
          </a:p>
          <a:p>
            <a:pPr>
              <a:spcBef>
                <a:spcPts val="600"/>
              </a:spcBef>
            </a:pPr>
            <a:r>
              <a:rPr lang="en-US" sz="1350" dirty="0"/>
              <a:t>&gt; rhoHat2ndHalf = acf(Realization[251:500])</a:t>
            </a:r>
          </a:p>
          <a:p>
            <a:pPr>
              <a:spcBef>
                <a:spcPts val="600"/>
              </a:spcBef>
            </a:pPr>
            <a:r>
              <a:rPr lang="en-US" sz="1350" dirty="0"/>
              <a:t>&gt; plot(rhoHat1stHalf,type = "h",col = "blue",lwd = 5)</a:t>
            </a:r>
          </a:p>
          <a:p>
            <a:pPr>
              <a:spcBef>
                <a:spcPts val="600"/>
              </a:spcBef>
            </a:pPr>
            <a:r>
              <a:rPr lang="en-US" sz="1350" dirty="0"/>
              <a:t>&gt; plot(rhoHat2ndHalf,type = "h",col = "red",lwd = 5)</a:t>
            </a:r>
          </a:p>
        </p:txBody>
      </p:sp>
    </p:spTree>
    <p:extLst>
      <p:ext uri="{BB962C8B-B14F-4D97-AF65-F5344CB8AC3E}">
        <p14:creationId xmlns:p14="http://schemas.microsoft.com/office/powerpoint/2010/main" val="2615360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fade">
                                      <p:cBhvr>
                                        <p:cTn id="20" dur="500"/>
                                        <p:tgtEl>
                                          <p:spTgt spid="14"/>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500"/>
                                        <p:tgtEl>
                                          <p:spTgt spid="10"/>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fade">
                                      <p:cBhvr>
                                        <p:cTn id="33" dur="500"/>
                                        <p:tgtEl>
                                          <p:spTgt spid="5"/>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6"/>
                                        </p:tgtEl>
                                        <p:attrNameLst>
                                          <p:attrName>style.visibility</p:attrName>
                                        </p:attrNameLst>
                                      </p:cBhvr>
                                      <p:to>
                                        <p:strVal val="visible"/>
                                      </p:to>
                                    </p:set>
                                    <p:animEffect transition="in" filter="fade">
                                      <p:cBhvr>
                                        <p:cTn id="36" dur="500"/>
                                        <p:tgtEl>
                                          <p:spTgt spid="16"/>
                                        </p:tgtEl>
                                      </p:cBhvr>
                                    </p:animEffect>
                                  </p:childTnLst>
                                </p:cTn>
                              </p:par>
                            </p:childTnLst>
                          </p:cTn>
                        </p:par>
                      </p:childTnLst>
                    </p:cTn>
                  </p:par>
                  <p:par>
                    <p:cTn id="37" fill="hold">
                      <p:stCondLst>
                        <p:cond delay="indefinite"/>
                      </p:stCondLst>
                      <p:childTnLst>
                        <p:par>
                          <p:cTn id="38" fill="hold">
                            <p:stCondLst>
                              <p:cond delay="0"/>
                            </p:stCondLst>
                            <p:childTnLst>
                              <p:par>
                                <p:cTn id="39" presetID="42" presetClass="path" presetSubtype="0" accel="50000" decel="50000" fill="hold" nodeType="clickEffect">
                                  <p:stCondLst>
                                    <p:cond delay="0"/>
                                  </p:stCondLst>
                                  <p:childTnLst>
                                    <p:animMotion origin="layout" path="M -4.58333E-6 -1.85185E-6 L 0.26628 -0.00208 " pathEditMode="relative" rAng="0" ptsTypes="AA">
                                      <p:cBhvr>
                                        <p:cTn id="40" dur="2000" fill="hold"/>
                                        <p:tgtEl>
                                          <p:spTgt spid="14"/>
                                        </p:tgtEl>
                                        <p:attrNameLst>
                                          <p:attrName>ppt_x</p:attrName>
                                          <p:attrName>ppt_y</p:attrName>
                                        </p:attrNameLst>
                                      </p:cBhvr>
                                      <p:rCtr x="13307" y="-116"/>
                                    </p:animMotion>
                                  </p:childTnLst>
                                </p:cTn>
                              </p:par>
                              <p:par>
                                <p:cTn id="41" presetID="42" presetClass="path" presetSubtype="0" accel="50000" decel="50000" fill="hold" nodeType="withEffect">
                                  <p:stCondLst>
                                    <p:cond delay="0"/>
                                  </p:stCondLst>
                                  <p:childTnLst>
                                    <p:animMotion origin="layout" path="M -1.25E-6 1.11111E-6 L -0.27539 -0.00116 " pathEditMode="relative" rAng="0" ptsTypes="AA">
                                      <p:cBhvr>
                                        <p:cTn id="42" dur="2000" fill="hold"/>
                                        <p:tgtEl>
                                          <p:spTgt spid="5"/>
                                        </p:tgtEl>
                                        <p:attrNameLst>
                                          <p:attrName>ppt_x</p:attrName>
                                          <p:attrName>ppt_y</p:attrName>
                                        </p:attrNameLst>
                                      </p:cBhvr>
                                      <p:rCtr x="-13776" y="-6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4" grpId="0"/>
      <p:bldP spid="13" grpId="0"/>
      <p:bldP spid="16" grpId="0"/>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A68E5D-D1B8-DC46-83F4-5BA8D3C5426A}"/>
              </a:ext>
            </a:extLst>
          </p:cNvPr>
          <p:cNvSpPr>
            <a:spLocks noGrp="1"/>
          </p:cNvSpPr>
          <p:nvPr>
            <p:ph type="title"/>
          </p:nvPr>
        </p:nvSpPr>
        <p:spPr/>
        <p:txBody>
          <a:bodyPr>
            <a:noAutofit/>
          </a:bodyPr>
          <a:lstStyle/>
          <a:p>
            <a:pPr>
              <a:spcBef>
                <a:spcPts val="600"/>
              </a:spcBef>
            </a:pPr>
            <a:r>
              <a:rPr lang="en-US" sz="3200" dirty="0"/>
              <a:t>Weak Stationary Process: </a:t>
            </a:r>
            <a:br>
              <a:rPr lang="en-US" sz="3200" dirty="0"/>
            </a:br>
            <a:r>
              <a:rPr lang="en-US" sz="3200" dirty="0"/>
              <a:t>Requirement 3 </a:t>
            </a:r>
          </a:p>
        </p:txBody>
      </p:sp>
      <p:pic>
        <p:nvPicPr>
          <p:cNvPr id="15" name="Picture 14">
            <a:extLst>
              <a:ext uri="{FF2B5EF4-FFF2-40B4-BE49-F238E27FC236}">
                <a16:creationId xmlns:a16="http://schemas.microsoft.com/office/drawing/2014/main" id="{D78094DD-E5BD-0F4F-9C44-25FFBF1B6413}"/>
              </a:ext>
            </a:extLst>
          </p:cNvPr>
          <p:cNvPicPr>
            <a:picLocks/>
          </p:cNvPicPr>
          <p:nvPr/>
        </p:nvPicPr>
        <p:blipFill>
          <a:blip r:embed="rId3"/>
          <a:stretch>
            <a:fillRect/>
          </a:stretch>
        </p:blipFill>
        <p:spPr>
          <a:xfrm>
            <a:off x="2677083" y="2440265"/>
            <a:ext cx="3929634" cy="1865376"/>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A6034775-1183-7248-A2F2-03A9085284F7}"/>
                  </a:ext>
                </a:extLst>
              </p:cNvPr>
              <p:cNvSpPr txBox="1"/>
              <p:nvPr/>
            </p:nvSpPr>
            <p:spPr>
              <a:xfrm>
                <a:off x="457201" y="1450281"/>
                <a:ext cx="8229600" cy="670120"/>
              </a:xfrm>
              <a:prstGeom prst="rect">
                <a:avLst/>
              </a:prstGeom>
              <a:noFill/>
            </p:spPr>
            <p:txBody>
              <a:bodyPr wrap="square" rtlCol="0">
                <a:noAutofit/>
              </a:bodyPr>
              <a:lstStyle/>
              <a:p>
                <a:pPr marL="342900" indent="-342900">
                  <a:spcBef>
                    <a:spcPts val="600"/>
                  </a:spcBef>
                  <a:buFont typeface="+mj-lt"/>
                  <a:buAutoNum type="arabicPeriod" startAt="3"/>
                </a:pPr>
                <a:r>
                  <a:rPr lang="en-US" sz="1600" dirty="0"/>
                  <a:t>The covariance of </a:t>
                </a: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𝑋</m:t>
                        </m:r>
                      </m:e>
                      <m:sub>
                        <m:sSub>
                          <m:sSubPr>
                            <m:ctrlPr>
                              <a:rPr lang="en-US" sz="1600" i="1">
                                <a:latin typeface="Cambria Math" panose="02040503050406030204" pitchFamily="18" charset="0"/>
                              </a:rPr>
                            </m:ctrlPr>
                          </m:sSubPr>
                          <m:e>
                            <m:r>
                              <a:rPr lang="en-US" sz="1600" i="1">
                                <a:latin typeface="Cambria Math" panose="02040503050406030204" pitchFamily="18" charset="0"/>
                              </a:rPr>
                              <m:t>𝑡</m:t>
                            </m:r>
                          </m:e>
                          <m:sub>
                            <m:r>
                              <a:rPr lang="en-US" sz="1600" i="1">
                                <a:latin typeface="Cambria Math" panose="02040503050406030204" pitchFamily="18" charset="0"/>
                              </a:rPr>
                              <m:t>1</m:t>
                            </m:r>
                          </m:sub>
                        </m:sSub>
                      </m:sub>
                    </m:sSub>
                  </m:oMath>
                </a14:m>
                <a:r>
                  <a:rPr lang="en-US" sz="1600" dirty="0"/>
                  <a:t>and </a:t>
                </a: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𝑋</m:t>
                        </m:r>
                      </m:e>
                      <m:sub>
                        <m:sSub>
                          <m:sSubPr>
                            <m:ctrlPr>
                              <a:rPr lang="en-US" sz="1600" i="1">
                                <a:latin typeface="Cambria Math" panose="02040503050406030204" pitchFamily="18" charset="0"/>
                              </a:rPr>
                            </m:ctrlPr>
                          </m:sSubPr>
                          <m:e>
                            <m:r>
                              <a:rPr lang="en-US" sz="1600" i="1">
                                <a:latin typeface="Cambria Math" panose="02040503050406030204" pitchFamily="18" charset="0"/>
                              </a:rPr>
                              <m:t>𝑡</m:t>
                            </m:r>
                          </m:e>
                          <m:sub>
                            <m:r>
                              <a:rPr lang="en-US" sz="1600" i="1">
                                <a:latin typeface="Cambria Math" panose="02040503050406030204" pitchFamily="18" charset="0"/>
                              </a:rPr>
                              <m:t>2</m:t>
                            </m:r>
                          </m:sub>
                        </m:sSub>
                      </m:sub>
                    </m:sSub>
                  </m:oMath>
                </a14:m>
                <a:r>
                  <a:rPr lang="en-US" sz="1600" dirty="0"/>
                  <a:t> depends only on </a:t>
                </a: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𝑡</m:t>
                        </m:r>
                      </m:e>
                      <m:sub>
                        <m:r>
                          <a:rPr lang="en-US" sz="1600" i="1">
                            <a:latin typeface="Cambria Math" panose="02040503050406030204" pitchFamily="18" charset="0"/>
                          </a:rPr>
                          <m:t>2</m:t>
                        </m:r>
                      </m:sub>
                    </m:sSub>
                    <m:r>
                      <a:rPr lang="en-US" sz="1600" i="1">
                        <a:latin typeface="Cambria Math" panose="02040503050406030204" pitchFamily="18" charset="0"/>
                      </a:rPr>
                      <m:t>−</m:t>
                    </m:r>
                  </m:oMath>
                </a14:m>
                <a:r>
                  <a:rPr lang="en-US" sz="1600" dirty="0"/>
                  <a:t> </a:t>
                </a: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𝑡</m:t>
                        </m:r>
                      </m:e>
                      <m:sub>
                        <m:r>
                          <a:rPr lang="en-US" sz="1600" i="1">
                            <a:latin typeface="Cambria Math" panose="02040503050406030204" pitchFamily="18" charset="0"/>
                          </a:rPr>
                          <m:t>1</m:t>
                        </m:r>
                      </m:sub>
                    </m:sSub>
                    <m:r>
                      <a:rPr lang="en-US" sz="1600">
                        <a:latin typeface="Cambria Math" panose="02040503050406030204" pitchFamily="18" charset="0"/>
                      </a:rPr>
                      <m:t>.</m:t>
                    </m:r>
                    <m:r>
                      <a:rPr lang="en-US" sz="1600" i="1" smtClean="0">
                        <a:latin typeface="Cambria Math" panose="02040503050406030204" pitchFamily="18" charset="0"/>
                      </a:rPr>
                      <m:t> </m:t>
                    </m:r>
                    <m:r>
                      <m:rPr>
                        <m:sty m:val="p"/>
                      </m:rPr>
                      <a:rPr lang="en-US" sz="1600">
                        <a:latin typeface="Cambria Math" panose="02040503050406030204" pitchFamily="18" charset="0"/>
                      </a:rPr>
                      <m:t>That</m:t>
                    </m:r>
                    <m:r>
                      <a:rPr lang="en-US" sz="1600">
                        <a:latin typeface="Cambria Math" panose="02040503050406030204" pitchFamily="18" charset="0"/>
                      </a:rPr>
                      <m:t> </m:t>
                    </m:r>
                    <m:r>
                      <m:rPr>
                        <m:sty m:val="p"/>
                      </m:rPr>
                      <a:rPr lang="en-US" sz="1600">
                        <a:latin typeface="Cambria Math" panose="02040503050406030204" pitchFamily="18" charset="0"/>
                      </a:rPr>
                      <m:t>is</m:t>
                    </m:r>
                    <m:r>
                      <a:rPr lang="en-US" sz="1600">
                        <a:latin typeface="Cambria Math" panose="02040503050406030204" pitchFamily="18" charset="0"/>
                      </a:rPr>
                      <m:t>, </m:t>
                    </m:r>
                    <m:r>
                      <m:rPr>
                        <m:sty m:val="p"/>
                      </m:rPr>
                      <a:rPr lang="en-US" sz="1600">
                        <a:latin typeface="Cambria Math" panose="02040503050406030204" pitchFamily="18" charset="0"/>
                      </a:rPr>
                      <m:t>t</m:t>
                    </m:r>
                  </m:oMath>
                </a14:m>
                <a:r>
                  <a:rPr lang="en-US" sz="1600" dirty="0"/>
                  <a:t>he covariance between data points is dependent only on how far apart they are, not where they are. </a:t>
                </a:r>
              </a:p>
            </p:txBody>
          </p:sp>
        </mc:Choice>
        <mc:Fallback xmlns="">
          <p:sp>
            <p:nvSpPr>
              <p:cNvPr id="8" name="TextBox 7">
                <a:extLst>
                  <a:ext uri="{FF2B5EF4-FFF2-40B4-BE49-F238E27FC236}">
                    <a16:creationId xmlns:a16="http://schemas.microsoft.com/office/drawing/2014/main" id="{A6034775-1183-7248-A2F2-03A9085284F7}"/>
                  </a:ext>
                </a:extLst>
              </p:cNvPr>
              <p:cNvSpPr txBox="1">
                <a:spLocks noRot="1" noChangeAspect="1" noMove="1" noResize="1" noEditPoints="1" noAdjustHandles="1" noChangeArrowheads="1" noChangeShapeType="1" noTextEdit="1"/>
              </p:cNvSpPr>
              <p:nvPr/>
            </p:nvSpPr>
            <p:spPr>
              <a:xfrm>
                <a:off x="457201" y="1450281"/>
                <a:ext cx="8229600" cy="670120"/>
              </a:xfrm>
              <a:prstGeom prst="rect">
                <a:avLst/>
              </a:prstGeom>
              <a:blipFill>
                <a:blip r:embed="rId4"/>
                <a:stretch>
                  <a:fillRect l="-296" t="-2727" r="-296" b="-18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BDBF63FC-B5F1-8241-B72A-656846EA4DA0}"/>
                  </a:ext>
                </a:extLst>
              </p:cNvPr>
              <p:cNvSpPr txBox="1"/>
              <p:nvPr/>
            </p:nvSpPr>
            <p:spPr>
              <a:xfrm>
                <a:off x="2857438" y="2104240"/>
                <a:ext cx="3030958" cy="276999"/>
              </a:xfrm>
              <a:prstGeom prst="rect">
                <a:avLst/>
              </a:prstGeom>
              <a:noFill/>
            </p:spPr>
            <p:txBody>
              <a:bodyPr wrap="none" lIns="0" tIns="0" rIns="0" bIns="0" rtlCol="0">
                <a:noAutofit/>
              </a:bodyPr>
              <a:lstStyle/>
              <a:p>
                <a:pPr>
                  <a:spcBef>
                    <a:spcPts val="600"/>
                  </a:spcBef>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𝑁𝑜𝑡𝑎𝑡𝑖𝑜𝑛</m:t>
                      </m:r>
                      <m:r>
                        <a:rPr lang="en-US" i="1">
                          <a:latin typeface="Cambria Math" panose="02040503050406030204" pitchFamily="18" charset="0"/>
                        </a:rPr>
                        <m:t>:</m:t>
                      </m:r>
                      <m:r>
                        <a:rPr lang="en-US" i="1">
                          <a:latin typeface="Cambria Math" panose="02040503050406030204" pitchFamily="18" charset="0"/>
                        </a:rPr>
                        <m:t>𝐶𝑜𝑟</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𝑡</m:t>
                              </m:r>
                              <m:r>
                                <a:rPr lang="en-US" i="1">
                                  <a:latin typeface="Cambria Math" panose="02040503050406030204" pitchFamily="18" charset="0"/>
                                </a:rPr>
                                <m:t>+</m:t>
                              </m:r>
                              <m:r>
                                <a:rPr lang="en-US" i="1">
                                  <a:latin typeface="Cambria Math" panose="02040503050406030204" pitchFamily="18" charset="0"/>
                                </a:rPr>
                                <m:t>h</m:t>
                              </m:r>
                            </m:sub>
                          </m:sSub>
                        </m:e>
                      </m:d>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 </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𝜌</m:t>
                          </m:r>
                        </m:e>
                        <m:sub>
                          <m:r>
                            <a:rPr lang="en-US" i="1">
                              <a:latin typeface="Cambria Math" panose="02040503050406030204" pitchFamily="18" charset="0"/>
                              <a:ea typeface="Cambria Math" panose="02040503050406030204" pitchFamily="18" charset="0"/>
                            </a:rPr>
                            <m:t>h</m:t>
                          </m:r>
                        </m:sub>
                      </m:sSub>
                    </m:oMath>
                  </m:oMathPara>
                </a14:m>
                <a:endParaRPr lang="en-US" dirty="0"/>
              </a:p>
            </p:txBody>
          </p:sp>
        </mc:Choice>
        <mc:Fallback xmlns="">
          <p:sp>
            <p:nvSpPr>
              <p:cNvPr id="33" name="TextBox 32">
                <a:extLst>
                  <a:ext uri="{FF2B5EF4-FFF2-40B4-BE49-F238E27FC236}">
                    <a16:creationId xmlns:a16="http://schemas.microsoft.com/office/drawing/2014/main" id="{BDBF63FC-B5F1-8241-B72A-656846EA4DA0}"/>
                  </a:ext>
                </a:extLst>
              </p:cNvPr>
              <p:cNvSpPr txBox="1">
                <a:spLocks noRot="1" noChangeAspect="1" noMove="1" noResize="1" noEditPoints="1" noAdjustHandles="1" noChangeArrowheads="1" noChangeShapeType="1" noTextEdit="1"/>
              </p:cNvSpPr>
              <p:nvPr/>
            </p:nvSpPr>
            <p:spPr>
              <a:xfrm>
                <a:off x="2857438" y="2104240"/>
                <a:ext cx="3030958" cy="276999"/>
              </a:xfrm>
              <a:prstGeom prst="rect">
                <a:avLst/>
              </a:prstGeom>
              <a:blipFill>
                <a:blip r:embed="rId5"/>
                <a:stretch>
                  <a:fillRect l="-1207" b="-26087"/>
                </a:stretch>
              </a:blipFill>
            </p:spPr>
            <p:txBody>
              <a:bodyPr/>
              <a:lstStyle/>
              <a:p>
                <a:r>
                  <a:rPr lang="en-US">
                    <a:noFill/>
                  </a:rPr>
                  <a:t> </a:t>
                </a:r>
              </a:p>
            </p:txBody>
          </p:sp>
        </mc:Fallback>
      </mc:AlternateContent>
      <p:sp>
        <p:nvSpPr>
          <p:cNvPr id="9" name="Rectangle 8">
            <a:extLst>
              <a:ext uri="{FF2B5EF4-FFF2-40B4-BE49-F238E27FC236}">
                <a16:creationId xmlns:a16="http://schemas.microsoft.com/office/drawing/2014/main" id="{152787F1-99F8-0D45-8B61-01A54E19714E}"/>
              </a:ext>
            </a:extLst>
          </p:cNvPr>
          <p:cNvSpPr/>
          <p:nvPr/>
        </p:nvSpPr>
        <p:spPr>
          <a:xfrm>
            <a:off x="2965516" y="2541249"/>
            <a:ext cx="1752315" cy="1446610"/>
          </a:xfrm>
          <a:prstGeom prst="rect">
            <a:avLst/>
          </a:prstGeom>
          <a:solidFill>
            <a:schemeClr val="accent1">
              <a:alpha val="4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sz="1350" dirty="0"/>
          </a:p>
        </p:txBody>
      </p:sp>
      <p:sp>
        <p:nvSpPr>
          <p:cNvPr id="10" name="Rectangle 9">
            <a:extLst>
              <a:ext uri="{FF2B5EF4-FFF2-40B4-BE49-F238E27FC236}">
                <a16:creationId xmlns:a16="http://schemas.microsoft.com/office/drawing/2014/main" id="{17C7AF94-8EFC-4349-BFCF-BE53502A1CC5}"/>
              </a:ext>
            </a:extLst>
          </p:cNvPr>
          <p:cNvSpPr/>
          <p:nvPr/>
        </p:nvSpPr>
        <p:spPr>
          <a:xfrm>
            <a:off x="4717831" y="2541248"/>
            <a:ext cx="1770893" cy="1446610"/>
          </a:xfrm>
          <a:prstGeom prst="rect">
            <a:avLst/>
          </a:prstGeom>
          <a:solidFill>
            <a:srgbClr val="FF0000">
              <a:alpha val="46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sz="1350" dirty="0"/>
          </a:p>
        </p:txBody>
      </p:sp>
      <p:sp>
        <p:nvSpPr>
          <p:cNvPr id="5" name="Rectangle 4">
            <a:extLst>
              <a:ext uri="{FF2B5EF4-FFF2-40B4-BE49-F238E27FC236}">
                <a16:creationId xmlns:a16="http://schemas.microsoft.com/office/drawing/2014/main" id="{39513049-ECC0-424A-989D-0B3328A11127}"/>
              </a:ext>
            </a:extLst>
          </p:cNvPr>
          <p:cNvSpPr/>
          <p:nvPr/>
        </p:nvSpPr>
        <p:spPr>
          <a:xfrm>
            <a:off x="4982070" y="7028816"/>
            <a:ext cx="4572000" cy="923330"/>
          </a:xfrm>
          <a:prstGeom prst="rect">
            <a:avLst/>
          </a:prstGeom>
        </p:spPr>
        <p:txBody>
          <a:bodyPr>
            <a:noAutofit/>
          </a:bodyPr>
          <a:lstStyle/>
          <a:p>
            <a:pPr>
              <a:spcBef>
                <a:spcPts val="600"/>
              </a:spcBef>
            </a:pPr>
            <a:r>
              <a:rPr lang="en-US" sz="1350" dirty="0"/>
              <a:t>plot(seq(0,10),acf(aa[1:200],plot = FALSE,lag.max = 10)$acf, type = "l", col = "blue")</a:t>
            </a:r>
          </a:p>
          <a:p>
            <a:pPr>
              <a:spcBef>
                <a:spcPts val="600"/>
              </a:spcBef>
            </a:pPr>
            <a:r>
              <a:rPr lang="en-US" sz="1350" dirty="0"/>
              <a:t>&gt; plot(seq(0,10),acf(aa[300:500],plot = FALSE,lag.max = 10)$acf, type = "l", col = "red")</a:t>
            </a:r>
          </a:p>
        </p:txBody>
      </p:sp>
      <p:sp>
        <p:nvSpPr>
          <p:cNvPr id="7" name="Rectangle 6">
            <a:extLst>
              <a:ext uri="{FF2B5EF4-FFF2-40B4-BE49-F238E27FC236}">
                <a16:creationId xmlns:a16="http://schemas.microsoft.com/office/drawing/2014/main" id="{0930858A-B6B5-2542-BA71-892DA3A5CE9D}"/>
              </a:ext>
            </a:extLst>
          </p:cNvPr>
          <p:cNvSpPr/>
          <p:nvPr/>
        </p:nvSpPr>
        <p:spPr>
          <a:xfrm>
            <a:off x="5210637" y="5681744"/>
            <a:ext cx="3874843" cy="300082"/>
          </a:xfrm>
          <a:prstGeom prst="rect">
            <a:avLst/>
          </a:prstGeom>
        </p:spPr>
        <p:txBody>
          <a:bodyPr wrap="none">
            <a:noAutofit/>
          </a:bodyPr>
          <a:lstStyle/>
          <a:p>
            <a:pPr>
              <a:spcBef>
                <a:spcPts val="600"/>
              </a:spcBef>
            </a:pPr>
            <a:r>
              <a:rPr lang="en-US" sz="1350" dirty="0"/>
              <a:t>acf(doppler[251:500],plot = TRUE,ylim = c(–1,1))</a:t>
            </a:r>
          </a:p>
        </p:txBody>
      </p:sp>
      <p:sp>
        <p:nvSpPr>
          <p:cNvPr id="11" name="Rectangle 10">
            <a:extLst>
              <a:ext uri="{FF2B5EF4-FFF2-40B4-BE49-F238E27FC236}">
                <a16:creationId xmlns:a16="http://schemas.microsoft.com/office/drawing/2014/main" id="{03CEB6F8-7A9C-2648-9A23-1213282F40C7}"/>
              </a:ext>
            </a:extLst>
          </p:cNvPr>
          <p:cNvSpPr/>
          <p:nvPr/>
        </p:nvSpPr>
        <p:spPr>
          <a:xfrm>
            <a:off x="3814539" y="4252851"/>
            <a:ext cx="1290738" cy="300082"/>
          </a:xfrm>
          <a:prstGeom prst="rect">
            <a:avLst/>
          </a:prstGeom>
        </p:spPr>
        <p:txBody>
          <a:bodyPr wrap="none">
            <a:noAutofit/>
          </a:bodyPr>
          <a:lstStyle/>
          <a:p>
            <a:pPr>
              <a:spcBef>
                <a:spcPts val="600"/>
              </a:spcBef>
            </a:pPr>
            <a:r>
              <a:rPr lang="en-US" sz="1350" dirty="0"/>
              <a:t># doppler data</a:t>
            </a:r>
          </a:p>
        </p:txBody>
      </p:sp>
      <p:sp>
        <p:nvSpPr>
          <p:cNvPr id="19" name="Rectangle 18">
            <a:extLst>
              <a:ext uri="{FF2B5EF4-FFF2-40B4-BE49-F238E27FC236}">
                <a16:creationId xmlns:a16="http://schemas.microsoft.com/office/drawing/2014/main" id="{907E2DE4-351B-7F47-92D6-B8AE512CE95B}"/>
              </a:ext>
            </a:extLst>
          </p:cNvPr>
          <p:cNvSpPr/>
          <p:nvPr/>
        </p:nvSpPr>
        <p:spPr>
          <a:xfrm>
            <a:off x="539602" y="5693825"/>
            <a:ext cx="3682483" cy="300082"/>
          </a:xfrm>
          <a:prstGeom prst="rect">
            <a:avLst/>
          </a:prstGeom>
        </p:spPr>
        <p:txBody>
          <a:bodyPr wrap="none">
            <a:noAutofit/>
          </a:bodyPr>
          <a:lstStyle/>
          <a:p>
            <a:pPr>
              <a:spcBef>
                <a:spcPts val="600"/>
              </a:spcBef>
            </a:pPr>
            <a:r>
              <a:rPr lang="en-US" sz="1350" dirty="0"/>
              <a:t>acf(doppler[1:251],plot = TRUE,ylim = c(–1,1))</a:t>
            </a:r>
          </a:p>
        </p:txBody>
      </p:sp>
      <p:pic>
        <p:nvPicPr>
          <p:cNvPr id="12" name="Picture 11">
            <a:extLst>
              <a:ext uri="{FF2B5EF4-FFF2-40B4-BE49-F238E27FC236}">
                <a16:creationId xmlns:a16="http://schemas.microsoft.com/office/drawing/2014/main" id="{F6ED4817-F905-E445-81D0-4584C890985C}"/>
              </a:ext>
            </a:extLst>
          </p:cNvPr>
          <p:cNvPicPr>
            <a:picLocks noChangeAspect="1"/>
          </p:cNvPicPr>
          <p:nvPr/>
        </p:nvPicPr>
        <p:blipFill>
          <a:blip r:embed="rId6"/>
          <a:stretch>
            <a:fillRect/>
          </a:stretch>
        </p:blipFill>
        <p:spPr>
          <a:xfrm>
            <a:off x="5883339" y="4574144"/>
            <a:ext cx="2304274" cy="1119682"/>
          </a:xfrm>
          <a:prstGeom prst="rect">
            <a:avLst/>
          </a:prstGeom>
        </p:spPr>
      </p:pic>
      <p:pic>
        <p:nvPicPr>
          <p:cNvPr id="13" name="Picture 12">
            <a:extLst>
              <a:ext uri="{FF2B5EF4-FFF2-40B4-BE49-F238E27FC236}">
                <a16:creationId xmlns:a16="http://schemas.microsoft.com/office/drawing/2014/main" id="{AD32C4B3-BC92-C64B-8617-002264D681E6}"/>
              </a:ext>
            </a:extLst>
          </p:cNvPr>
          <p:cNvPicPr>
            <a:picLocks noChangeAspect="1"/>
          </p:cNvPicPr>
          <p:nvPr/>
        </p:nvPicPr>
        <p:blipFill>
          <a:blip r:embed="rId7">
            <a:clrChange>
              <a:clrFrom>
                <a:srgbClr val="FFFFFF"/>
              </a:clrFrom>
              <a:clrTo>
                <a:srgbClr val="FFFFFF">
                  <a:alpha val="0"/>
                </a:srgbClr>
              </a:clrTo>
            </a:clrChange>
          </a:blip>
          <a:stretch>
            <a:fillRect/>
          </a:stretch>
        </p:blipFill>
        <p:spPr>
          <a:xfrm>
            <a:off x="1027124" y="4577101"/>
            <a:ext cx="2310838" cy="1122872"/>
          </a:xfrm>
          <a:prstGeom prst="rect">
            <a:avLst/>
          </a:prstGeom>
        </p:spPr>
      </p:pic>
    </p:spTree>
    <p:extLst>
      <p:ext uri="{BB962C8B-B14F-4D97-AF65-F5344CB8AC3E}">
        <p14:creationId xmlns:p14="http://schemas.microsoft.com/office/powerpoint/2010/main" val="3314457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500"/>
                                        <p:tgtEl>
                                          <p:spTgt spid="13"/>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fade">
                                      <p:cBhvr>
                                        <p:cTn id="23" dur="500"/>
                                        <p:tgtEl>
                                          <p:spTgt spid="19"/>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500"/>
                                        <p:tgtEl>
                                          <p:spTgt spid="10"/>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fade">
                                      <p:cBhvr>
                                        <p:cTn id="33" dur="500"/>
                                        <p:tgtEl>
                                          <p:spTgt spid="12"/>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7"/>
                                        </p:tgtEl>
                                        <p:attrNameLst>
                                          <p:attrName>style.visibility</p:attrName>
                                        </p:attrNameLst>
                                      </p:cBhvr>
                                      <p:to>
                                        <p:strVal val="visible"/>
                                      </p:to>
                                    </p:set>
                                    <p:animEffect transition="in" filter="fade">
                                      <p:cBhvr>
                                        <p:cTn id="36" dur="500"/>
                                        <p:tgtEl>
                                          <p:spTgt spid="7"/>
                                        </p:tgtEl>
                                      </p:cBhvr>
                                    </p:animEffect>
                                  </p:childTnLst>
                                </p:cTn>
                              </p:par>
                            </p:childTnLst>
                          </p:cTn>
                        </p:par>
                      </p:childTnLst>
                    </p:cTn>
                  </p:par>
                  <p:par>
                    <p:cTn id="37" fill="hold">
                      <p:stCondLst>
                        <p:cond delay="indefinite"/>
                      </p:stCondLst>
                      <p:childTnLst>
                        <p:par>
                          <p:cTn id="38" fill="hold">
                            <p:stCondLst>
                              <p:cond delay="0"/>
                            </p:stCondLst>
                            <p:childTnLst>
                              <p:par>
                                <p:cTn id="39" presetID="42" presetClass="path" presetSubtype="0" accel="50000" decel="50000" fill="hold" nodeType="clickEffect">
                                  <p:stCondLst>
                                    <p:cond delay="0"/>
                                  </p:stCondLst>
                                  <p:childTnLst>
                                    <p:animMotion origin="layout" path="M -1.04167E-6 -1.48148E-6 L -0.25351 -0.00741 " pathEditMode="relative" rAng="0" ptsTypes="AA">
                                      <p:cBhvr>
                                        <p:cTn id="40" dur="2000" fill="hold"/>
                                        <p:tgtEl>
                                          <p:spTgt spid="12"/>
                                        </p:tgtEl>
                                        <p:attrNameLst>
                                          <p:attrName>ppt_x</p:attrName>
                                          <p:attrName>ppt_y</p:attrName>
                                        </p:attrNameLst>
                                      </p:cBhvr>
                                      <p:rCtr x="-12682" y="-370"/>
                                    </p:animMotion>
                                  </p:childTnLst>
                                </p:cTn>
                              </p:par>
                              <p:par>
                                <p:cTn id="41" presetID="42" presetClass="path" presetSubtype="0" accel="50000" decel="50000" fill="hold" nodeType="withEffect">
                                  <p:stCondLst>
                                    <p:cond delay="0"/>
                                  </p:stCondLst>
                                  <p:childTnLst>
                                    <p:animMotion origin="layout" path="M -1.875E-6 4.07407E-6 L 0.27722 -0.00649 " pathEditMode="relative" rAng="0" ptsTypes="AA">
                                      <p:cBhvr>
                                        <p:cTn id="42" dur="2000" fill="hold"/>
                                        <p:tgtEl>
                                          <p:spTgt spid="13"/>
                                        </p:tgtEl>
                                        <p:attrNameLst>
                                          <p:attrName>ppt_x</p:attrName>
                                          <p:attrName>ppt_y</p:attrName>
                                        </p:attrNameLst>
                                      </p:cBhvr>
                                      <p:rCtr x="13854" y="-32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7" grpId="0"/>
      <p:bldP spid="11" grpId="0"/>
      <p:bldP spid="19" grpId="0"/>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385496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Google Stock Price</a:t>
            </a:r>
          </a:p>
        </p:txBody>
      </p:sp>
      <p:pic>
        <p:nvPicPr>
          <p:cNvPr id="2" name="Picture 1">
            <a:extLst>
              <a:ext uri="{FF2B5EF4-FFF2-40B4-BE49-F238E27FC236}">
                <a16:creationId xmlns:a16="http://schemas.microsoft.com/office/drawing/2014/main" id="{402128B6-F9EA-FF45-9BA4-D2F548EFC8B9}"/>
              </a:ext>
            </a:extLst>
          </p:cNvPr>
          <p:cNvPicPr>
            <a:picLocks noChangeAspect="1"/>
          </p:cNvPicPr>
          <p:nvPr/>
        </p:nvPicPr>
        <p:blipFill>
          <a:blip r:embed="rId3"/>
          <a:stretch>
            <a:fillRect/>
          </a:stretch>
        </p:blipFill>
        <p:spPr>
          <a:xfrm>
            <a:off x="881063" y="1828800"/>
            <a:ext cx="7381875" cy="3943350"/>
          </a:xfrm>
          <a:prstGeom prst="rect">
            <a:avLst/>
          </a:prstGeom>
        </p:spPr>
      </p:pic>
    </p:spTree>
    <p:extLst>
      <p:ext uri="{BB962C8B-B14F-4D97-AF65-F5344CB8AC3E}">
        <p14:creationId xmlns:p14="http://schemas.microsoft.com/office/powerpoint/2010/main" val="323745387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a:t>Stationary Time Series</a:t>
            </a:r>
          </a:p>
        </p:txBody>
      </p:sp>
    </p:spTree>
    <p:extLst>
      <p:ext uri="{BB962C8B-B14F-4D97-AF65-F5344CB8AC3E}">
        <p14:creationId xmlns:p14="http://schemas.microsoft.com/office/powerpoint/2010/main" val="174201939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A68E5D-D1B8-DC46-83F4-5BA8D3C5426A}"/>
              </a:ext>
            </a:extLst>
          </p:cNvPr>
          <p:cNvSpPr>
            <a:spLocks noGrp="1"/>
          </p:cNvSpPr>
          <p:nvPr>
            <p:ph type="title"/>
          </p:nvPr>
        </p:nvSpPr>
        <p:spPr/>
        <p:txBody>
          <a:bodyPr>
            <a:noAutofit/>
          </a:bodyPr>
          <a:lstStyle/>
          <a:p>
            <a:pPr>
              <a:spcBef>
                <a:spcPts val="600"/>
              </a:spcBef>
            </a:pPr>
            <a:r>
              <a:rPr lang="en-US" dirty="0"/>
              <a:t>Stationary Process</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A6034775-1183-7248-A2F2-03A9085284F7}"/>
                  </a:ext>
                </a:extLst>
              </p:cNvPr>
              <p:cNvSpPr txBox="1"/>
              <p:nvPr/>
            </p:nvSpPr>
            <p:spPr>
              <a:xfrm>
                <a:off x="457200" y="1976789"/>
                <a:ext cx="8229600" cy="2609112"/>
              </a:xfrm>
              <a:prstGeom prst="rect">
                <a:avLst/>
              </a:prstGeom>
              <a:noFill/>
            </p:spPr>
            <p:txBody>
              <a:bodyPr wrap="square" rtlCol="0">
                <a:noAutofit/>
              </a:bodyPr>
              <a:lstStyle/>
              <a:p>
                <a:pPr marL="342900" indent="-342900">
                  <a:spcBef>
                    <a:spcPts val="600"/>
                  </a:spcBef>
                  <a:buAutoNum type="arabicPeriod"/>
                </a:pPr>
                <a:r>
                  <a:rPr lang="en-US" dirty="0"/>
                  <a:t>Subpopulations of </a:t>
                </a:r>
                <a:r>
                  <a:rPr lang="en-US" i="1" dirty="0"/>
                  <a:t>X</a:t>
                </a:r>
                <a:r>
                  <a:rPr lang="en-US" dirty="0"/>
                  <a:t> for a given time have constant mean for all </a:t>
                </a:r>
                <a:r>
                  <a:rPr lang="en-US" i="1" dirty="0"/>
                  <a:t>t</a:t>
                </a:r>
                <a:r>
                  <a:rPr lang="en-US" dirty="0"/>
                  <a:t>.</a:t>
                </a:r>
              </a:p>
              <a:p>
                <a:pPr>
                  <a:spcBef>
                    <a:spcPts val="600"/>
                  </a:spcBef>
                </a:pPr>
                <a:r>
                  <a:rPr lang="en-US" dirty="0"/>
                  <a:t>			 </a:t>
                </a:r>
                <a14:m>
                  <m:oMath xmlns:m="http://schemas.openxmlformats.org/officeDocument/2006/math">
                    <m:r>
                      <a:rPr lang="en-US" i="1">
                        <a:latin typeface="Cambria Math" panose="02040503050406030204" pitchFamily="18" charset="0"/>
                      </a:rPr>
                      <m:t>𝐸</m:t>
                    </m:r>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𝜇</m:t>
                    </m:r>
                  </m:oMath>
                </a14:m>
                <a:endParaRPr lang="en-US" dirty="0"/>
              </a:p>
              <a:p>
                <a:pPr marL="342900" indent="-342900">
                  <a:spcBef>
                    <a:spcPts val="600"/>
                  </a:spcBef>
                  <a:buAutoNum type="arabicPeriod" startAt="2"/>
                </a:pPr>
                <a:r>
                  <a:rPr lang="en-US" dirty="0"/>
                  <a:t>Subpopulations of </a:t>
                </a:r>
                <a:r>
                  <a:rPr lang="en-US" i="1" dirty="0"/>
                  <a:t>X</a:t>
                </a:r>
                <a:r>
                  <a:rPr lang="en-US" dirty="0"/>
                  <a:t> for a given time have a constant variance for all </a:t>
                </a:r>
                <a:r>
                  <a:rPr lang="en-US" i="1" dirty="0"/>
                  <a:t>t</a:t>
                </a:r>
                <a:r>
                  <a:rPr lang="en-US" dirty="0"/>
                  <a:t>. </a:t>
                </a:r>
              </a:p>
              <a:p>
                <a:pPr>
                  <a:spcBef>
                    <a:spcPts val="600"/>
                  </a:spcBef>
                </a:pPr>
                <a:r>
                  <a:rPr lang="en-US" dirty="0"/>
                  <a:t>			 Var[</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𝑡</m:t>
                        </m:r>
                      </m:sub>
                    </m:sSub>
                    <m:r>
                      <a:rPr lang="en-US" i="1">
                        <a:latin typeface="Cambria Math" panose="02040503050406030204" pitchFamily="18" charset="0"/>
                      </a:rPr>
                      <m:t>]= </m:t>
                    </m:r>
                    <m:sSup>
                      <m:sSupPr>
                        <m:ctrlPr>
                          <a:rPr lang="en-US" i="1">
                            <a:latin typeface="Cambria Math" panose="02040503050406030204" pitchFamily="18" charset="0"/>
                          </a:rPr>
                        </m:ctrlPr>
                      </m:sSupPr>
                      <m:e>
                        <m:r>
                          <a:rPr lang="en-US" i="1">
                            <a:latin typeface="Cambria Math" panose="02040503050406030204" pitchFamily="18" charset="0"/>
                            <a:ea typeface="Cambria Math" panose="02040503050406030204" pitchFamily="18" charset="0"/>
                          </a:rPr>
                          <m:t>𝜎</m:t>
                        </m:r>
                      </m:e>
                      <m:sup>
                        <m:r>
                          <a:rPr lang="en-US" i="1">
                            <a:latin typeface="Cambria Math" panose="02040503050406030204" pitchFamily="18" charset="0"/>
                          </a:rPr>
                          <m:t>2</m:t>
                        </m:r>
                      </m:sup>
                    </m:sSup>
                  </m:oMath>
                </a14:m>
                <a:r>
                  <a:rPr lang="en-US" dirty="0"/>
                  <a:t> </a:t>
                </a:r>
              </a:p>
              <a:p>
                <a:pPr marL="342900" indent="-342900">
                  <a:spcBef>
                    <a:spcPts val="600"/>
                  </a:spcBef>
                  <a:buFont typeface="+mj-lt"/>
                  <a:buAutoNum type="arabicPeriod" startAt="3"/>
                </a:pPr>
                <a:r>
                  <a:rPr lang="en-US" dirty="0"/>
                  <a:t>The correlation of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𝑋</m:t>
                        </m:r>
                      </m:e>
                      <m:sub>
                        <m:sSub>
                          <m:sSubPr>
                            <m:ctrlPr>
                              <a:rPr lang="en-US" i="1">
                                <a:latin typeface="Cambria Math" panose="02040503050406030204" pitchFamily="18" charset="0"/>
                              </a:rPr>
                            </m:ctrlPr>
                          </m:sSubPr>
                          <m:e>
                            <m:r>
                              <a:rPr lang="en-US" i="1">
                                <a:latin typeface="Cambria Math" panose="02040503050406030204" pitchFamily="18" charset="0"/>
                              </a:rPr>
                              <m:t>𝑡</m:t>
                            </m:r>
                          </m:e>
                          <m:sub>
                            <m:r>
                              <a:rPr lang="en-US" i="1">
                                <a:latin typeface="Cambria Math" panose="02040503050406030204" pitchFamily="18" charset="0"/>
                              </a:rPr>
                              <m:t>1</m:t>
                            </m:r>
                          </m:sub>
                        </m:sSub>
                      </m:sub>
                    </m:sSub>
                  </m:oMath>
                </a14:m>
                <a:r>
                  <a:rPr lang="en-US" dirty="0"/>
                  <a:t>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𝑋</m:t>
                        </m:r>
                      </m:e>
                      <m:sub>
                        <m:sSub>
                          <m:sSubPr>
                            <m:ctrlPr>
                              <a:rPr lang="en-US" i="1">
                                <a:latin typeface="Cambria Math" panose="02040503050406030204" pitchFamily="18" charset="0"/>
                              </a:rPr>
                            </m:ctrlPr>
                          </m:sSubPr>
                          <m:e>
                            <m:r>
                              <a:rPr lang="en-US" i="1">
                                <a:latin typeface="Cambria Math" panose="02040503050406030204" pitchFamily="18" charset="0"/>
                              </a:rPr>
                              <m:t>𝑡</m:t>
                            </m:r>
                          </m:e>
                          <m:sub>
                            <m:r>
                              <a:rPr lang="en-US" i="1">
                                <a:latin typeface="Cambria Math" panose="02040503050406030204" pitchFamily="18" charset="0"/>
                              </a:rPr>
                              <m:t>2</m:t>
                            </m:r>
                          </m:sub>
                        </m:sSub>
                      </m:sub>
                    </m:sSub>
                  </m:oMath>
                </a14:m>
                <a:r>
                  <a:rPr lang="en-US" dirty="0"/>
                  <a:t> depends only 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𝑡</m:t>
                        </m:r>
                      </m:e>
                      <m:sub>
                        <m:r>
                          <a:rPr lang="en-US" i="1">
                            <a:latin typeface="Cambria Math" panose="02040503050406030204" pitchFamily="18" charset="0"/>
                          </a:rPr>
                          <m:t>2</m:t>
                        </m:r>
                      </m:sub>
                    </m:sSub>
                    <m:r>
                      <a:rPr lang="en-US" i="1">
                        <a:latin typeface="Cambria Math" panose="02040503050406030204" pitchFamily="18" charset="0"/>
                      </a:rPr>
                      <m:t>−</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𝑡</m:t>
                        </m:r>
                      </m:e>
                      <m:sub>
                        <m:r>
                          <a:rPr lang="en-US" i="1">
                            <a:latin typeface="Cambria Math" panose="02040503050406030204" pitchFamily="18" charset="0"/>
                          </a:rPr>
                          <m:t>1</m:t>
                        </m:r>
                      </m:sub>
                    </m:sSub>
                    <m:r>
                      <a:rPr lang="en-US">
                        <a:latin typeface="Cambria Math" panose="02040503050406030204" pitchFamily="18" charset="0"/>
                      </a:rPr>
                      <m:t>.</m:t>
                    </m:r>
                    <m:r>
                      <a:rPr lang="en-US" i="1" smtClean="0">
                        <a:latin typeface="Cambria Math" panose="02040503050406030204" pitchFamily="18" charset="0"/>
                      </a:rPr>
                      <m:t> </m:t>
                    </m:r>
                    <m:r>
                      <m:rPr>
                        <m:sty m:val="p"/>
                      </m:rPr>
                      <a:rPr lang="en-US">
                        <a:latin typeface="Cambria Math" panose="02040503050406030204" pitchFamily="18" charset="0"/>
                      </a:rPr>
                      <m:t>That</m:t>
                    </m:r>
                    <m:r>
                      <a:rPr lang="en-US">
                        <a:latin typeface="Cambria Math" panose="02040503050406030204" pitchFamily="18" charset="0"/>
                      </a:rPr>
                      <m:t> </m:t>
                    </m:r>
                    <m:r>
                      <m:rPr>
                        <m:sty m:val="p"/>
                      </m:rPr>
                      <a:rPr lang="en-US">
                        <a:latin typeface="Cambria Math" panose="02040503050406030204" pitchFamily="18" charset="0"/>
                      </a:rPr>
                      <m:t>is</m:t>
                    </m:r>
                    <m:r>
                      <a:rPr lang="en-US">
                        <a:latin typeface="Cambria Math" panose="02040503050406030204" pitchFamily="18" charset="0"/>
                      </a:rPr>
                      <m:t>, </m:t>
                    </m:r>
                    <m:r>
                      <m:rPr>
                        <m:sty m:val="p"/>
                      </m:rPr>
                      <a:rPr lang="en-US">
                        <a:latin typeface="Cambria Math" panose="02040503050406030204" pitchFamily="18" charset="0"/>
                      </a:rPr>
                      <m:t>t</m:t>
                    </m:r>
                  </m:oMath>
                </a14:m>
                <a:r>
                  <a:rPr lang="en-US" dirty="0"/>
                  <a:t>he covariance between data points is dependent only on how far apart they are, not where they are. </a:t>
                </a:r>
              </a:p>
              <a:p>
                <a:pPr>
                  <a:spcBef>
                    <a:spcPts val="600"/>
                  </a:spcBef>
                </a:pPr>
                <a:endParaRPr lang="en-US" dirty="0"/>
              </a:p>
              <a:p>
                <a:pPr>
                  <a:spcBef>
                    <a:spcPts val="600"/>
                  </a:spcBef>
                </a:pPr>
                <a:endParaRPr lang="en-US" dirty="0"/>
              </a:p>
            </p:txBody>
          </p:sp>
        </mc:Choice>
        <mc:Fallback xmlns="">
          <p:sp>
            <p:nvSpPr>
              <p:cNvPr id="8" name="TextBox 7">
                <a:extLst>
                  <a:ext uri="{FF2B5EF4-FFF2-40B4-BE49-F238E27FC236}">
                    <a16:creationId xmlns:a16="http://schemas.microsoft.com/office/drawing/2014/main" xmlns:a14="http://schemas.microsoft.com/office/drawing/2010/main" xmlns="" id="{A6034775-1183-7248-A2F2-03A9085284F7}"/>
                  </a:ext>
                </a:extLst>
              </p:cNvPr>
              <p:cNvSpPr txBox="1">
                <a:spLocks noRot="1" noChangeAspect="1" noMove="1" noResize="1" noEditPoints="1" noAdjustHandles="1" noChangeArrowheads="1" noChangeShapeType="1" noTextEdit="1"/>
              </p:cNvSpPr>
              <p:nvPr/>
            </p:nvSpPr>
            <p:spPr>
              <a:xfrm>
                <a:off x="457200" y="1976789"/>
                <a:ext cx="8229600" cy="2609112"/>
              </a:xfrm>
              <a:prstGeom prst="rect">
                <a:avLst/>
              </a:prstGeom>
              <a:blipFill rotWithShape="0">
                <a:blip r:embed="rId2"/>
                <a:stretch>
                  <a:fillRect l="-444" t="-116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3B59A72F-77CB-824F-939B-3BB79CE342ED}"/>
                  </a:ext>
                </a:extLst>
              </p:cNvPr>
              <p:cNvSpPr txBox="1"/>
              <p:nvPr/>
            </p:nvSpPr>
            <p:spPr>
              <a:xfrm>
                <a:off x="2743200" y="4447401"/>
                <a:ext cx="3030958" cy="276999"/>
              </a:xfrm>
              <a:prstGeom prst="rect">
                <a:avLst/>
              </a:prstGeom>
              <a:noFill/>
            </p:spPr>
            <p:txBody>
              <a:bodyPr wrap="none" lIns="0" tIns="0" rIns="0" bIns="0" rtlCol="0">
                <a:noAutofit/>
              </a:bodyPr>
              <a:lstStyle/>
              <a:p>
                <a:pPr>
                  <a:spcBef>
                    <a:spcPts val="600"/>
                  </a:spcBef>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𝑁𝑜𝑡𝑎𝑡𝑖𝑜𝑛</m:t>
                      </m:r>
                      <m:r>
                        <a:rPr lang="en-US" i="1">
                          <a:latin typeface="Cambria Math" panose="02040503050406030204" pitchFamily="18" charset="0"/>
                        </a:rPr>
                        <m:t>:</m:t>
                      </m:r>
                      <m:r>
                        <a:rPr lang="en-US" i="1">
                          <a:latin typeface="Cambria Math" panose="02040503050406030204" pitchFamily="18" charset="0"/>
                        </a:rPr>
                        <m:t>𝐶𝑜𝑟</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𝑡</m:t>
                              </m:r>
                              <m:r>
                                <a:rPr lang="en-US" i="1">
                                  <a:latin typeface="Cambria Math" panose="02040503050406030204" pitchFamily="18" charset="0"/>
                                </a:rPr>
                                <m:t>+</m:t>
                              </m:r>
                              <m:r>
                                <a:rPr lang="en-US" i="1">
                                  <a:latin typeface="Cambria Math" panose="02040503050406030204" pitchFamily="18" charset="0"/>
                                </a:rPr>
                                <m:t>h</m:t>
                              </m:r>
                            </m:sub>
                          </m:sSub>
                        </m:e>
                      </m:d>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 </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𝜌</m:t>
                          </m:r>
                        </m:e>
                        <m:sub>
                          <m:r>
                            <a:rPr lang="en-US" i="1">
                              <a:latin typeface="Cambria Math" panose="02040503050406030204" pitchFamily="18" charset="0"/>
                              <a:ea typeface="Cambria Math" panose="02040503050406030204" pitchFamily="18" charset="0"/>
                            </a:rPr>
                            <m:t>h</m:t>
                          </m:r>
                        </m:sub>
                      </m:sSub>
                    </m:oMath>
                  </m:oMathPara>
                </a14:m>
                <a:endParaRPr lang="en-US" dirty="0"/>
              </a:p>
            </p:txBody>
          </p:sp>
        </mc:Choice>
        <mc:Fallback xmlns="">
          <p:sp>
            <p:nvSpPr>
              <p:cNvPr id="12" name="TextBox 11">
                <a:extLst>
                  <a:ext uri="{FF2B5EF4-FFF2-40B4-BE49-F238E27FC236}">
                    <a16:creationId xmlns:a16="http://schemas.microsoft.com/office/drawing/2014/main" id="{3B59A72F-77CB-824F-939B-3BB79CE342ED}"/>
                  </a:ext>
                </a:extLst>
              </p:cNvPr>
              <p:cNvSpPr txBox="1">
                <a:spLocks noRot="1" noChangeAspect="1" noMove="1" noResize="1" noEditPoints="1" noAdjustHandles="1" noChangeArrowheads="1" noChangeShapeType="1" noTextEdit="1"/>
              </p:cNvSpPr>
              <p:nvPr/>
            </p:nvSpPr>
            <p:spPr>
              <a:xfrm>
                <a:off x="2743200" y="4447401"/>
                <a:ext cx="3030958" cy="276999"/>
              </a:xfrm>
              <a:prstGeom prst="rect">
                <a:avLst/>
              </a:prstGeom>
              <a:blipFill>
                <a:blip r:embed="rId3"/>
                <a:stretch>
                  <a:fillRect l="-1207" b="-28889"/>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D3E38772-CB09-4D4F-8DC4-F8C8B2F7005E}"/>
              </a:ext>
            </a:extLst>
          </p:cNvPr>
          <p:cNvSpPr txBox="1"/>
          <p:nvPr/>
        </p:nvSpPr>
        <p:spPr>
          <a:xfrm>
            <a:off x="457201" y="5511969"/>
            <a:ext cx="8229600" cy="507831"/>
          </a:xfrm>
          <a:prstGeom prst="rect">
            <a:avLst/>
          </a:prstGeom>
          <a:noFill/>
        </p:spPr>
        <p:txBody>
          <a:bodyPr wrap="square" rtlCol="0">
            <a:noAutofit/>
          </a:bodyPr>
          <a:lstStyle/>
          <a:p>
            <a:pPr>
              <a:spcBef>
                <a:spcPts val="600"/>
              </a:spcBef>
            </a:pPr>
            <a:r>
              <a:rPr lang="en-US" sz="1400" dirty="0"/>
              <a:t>*See the text for the definition of strict stationarity. The use of the term “stationary” in this course will refer to weak stationarity. </a:t>
            </a:r>
          </a:p>
        </p:txBody>
      </p:sp>
    </p:spTree>
    <p:extLst>
      <p:ext uri="{BB962C8B-B14F-4D97-AF65-F5344CB8AC3E}">
        <p14:creationId xmlns:p14="http://schemas.microsoft.com/office/powerpoint/2010/main" val="313276765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A68E5D-D1B8-DC46-83F4-5BA8D3C5426A}"/>
              </a:ext>
            </a:extLst>
          </p:cNvPr>
          <p:cNvSpPr>
            <a:spLocks noGrp="1"/>
          </p:cNvSpPr>
          <p:nvPr>
            <p:ph type="title"/>
          </p:nvPr>
        </p:nvSpPr>
        <p:spPr/>
        <p:txBody>
          <a:bodyPr>
            <a:noAutofit/>
          </a:bodyPr>
          <a:lstStyle/>
          <a:p>
            <a:pPr algn="ctr">
              <a:spcBef>
                <a:spcPts val="600"/>
              </a:spcBef>
            </a:pPr>
            <a:r>
              <a:rPr lang="en-US" dirty="0"/>
              <a:t>Stationary Process</a:t>
            </a:r>
          </a:p>
        </p:txBody>
      </p:sp>
      <p:pic>
        <p:nvPicPr>
          <p:cNvPr id="5" name="Picture 4">
            <a:extLst>
              <a:ext uri="{FF2B5EF4-FFF2-40B4-BE49-F238E27FC236}">
                <a16:creationId xmlns:a16="http://schemas.microsoft.com/office/drawing/2014/main" id="{2E427130-4DBE-3F47-9C71-BCFD4A90C4FE}"/>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2568182" y="1405539"/>
            <a:ext cx="3686175" cy="1971675"/>
          </a:xfrm>
          <a:prstGeom prst="rect">
            <a:avLst/>
          </a:prstGeom>
        </p:spPr>
      </p:pic>
      <p:sp>
        <p:nvSpPr>
          <p:cNvPr id="4" name="Rectangle 3">
            <a:extLst>
              <a:ext uri="{FF2B5EF4-FFF2-40B4-BE49-F238E27FC236}">
                <a16:creationId xmlns:a16="http://schemas.microsoft.com/office/drawing/2014/main" id="{0C52D505-D0E2-1A43-8D76-BEF4F7832F88}"/>
              </a:ext>
            </a:extLst>
          </p:cNvPr>
          <p:cNvSpPr/>
          <p:nvPr/>
        </p:nvSpPr>
        <p:spPr>
          <a:xfrm>
            <a:off x="2818234" y="1523231"/>
            <a:ext cx="1641707" cy="1514039"/>
          </a:xfrm>
          <a:prstGeom prst="rect">
            <a:avLst/>
          </a:prstGeom>
          <a:solidFill>
            <a:schemeClr val="accent1">
              <a:alpha val="4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sz="1350" dirty="0"/>
          </a:p>
        </p:txBody>
      </p:sp>
      <p:sp>
        <p:nvSpPr>
          <p:cNvPr id="25" name="Rectangle 24">
            <a:extLst>
              <a:ext uri="{FF2B5EF4-FFF2-40B4-BE49-F238E27FC236}">
                <a16:creationId xmlns:a16="http://schemas.microsoft.com/office/drawing/2014/main" id="{3B4FC74C-D46D-D348-818C-3B497DB02F94}"/>
              </a:ext>
            </a:extLst>
          </p:cNvPr>
          <p:cNvSpPr/>
          <p:nvPr/>
        </p:nvSpPr>
        <p:spPr>
          <a:xfrm>
            <a:off x="4473130" y="1523228"/>
            <a:ext cx="1677663" cy="1514040"/>
          </a:xfrm>
          <a:prstGeom prst="rect">
            <a:avLst/>
          </a:prstGeom>
          <a:solidFill>
            <a:srgbClr val="FF0000">
              <a:alpha val="46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sz="1350" dirty="0"/>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246B72C7-83DB-874B-9B0E-8B1EB2145BB3}"/>
                  </a:ext>
                </a:extLst>
              </p:cNvPr>
              <p:cNvSpPr txBox="1"/>
              <p:nvPr/>
            </p:nvSpPr>
            <p:spPr>
              <a:xfrm>
                <a:off x="457199" y="4273603"/>
                <a:ext cx="8229601" cy="1898597"/>
              </a:xfrm>
              <a:prstGeom prst="rect">
                <a:avLst/>
              </a:prstGeom>
              <a:noFill/>
            </p:spPr>
            <p:txBody>
              <a:bodyPr wrap="square" rtlCol="0">
                <a:noAutofit/>
              </a:bodyPr>
              <a:lstStyle/>
              <a:p>
                <a:pPr marL="342900" indent="-342900">
                  <a:spcBef>
                    <a:spcPts val="600"/>
                  </a:spcBef>
                  <a:buAutoNum type="arabicPeriod"/>
                </a:pPr>
                <a:r>
                  <a:rPr lang="en-US" sz="1600" dirty="0"/>
                  <a:t>Subpopulations of </a:t>
                </a:r>
                <a:r>
                  <a:rPr lang="en-US" sz="1600" i="1" dirty="0"/>
                  <a:t>X</a:t>
                </a:r>
                <a:r>
                  <a:rPr lang="en-US" sz="1600" dirty="0"/>
                  <a:t> for a given time have constant mean for all </a:t>
                </a:r>
                <a:r>
                  <a:rPr lang="en-US" sz="1600" i="1" dirty="0"/>
                  <a:t>t</a:t>
                </a:r>
                <a:r>
                  <a:rPr lang="en-US" sz="1600" dirty="0"/>
                  <a:t>.</a:t>
                </a:r>
              </a:p>
              <a:p>
                <a:pPr>
                  <a:spcBef>
                    <a:spcPts val="600"/>
                  </a:spcBef>
                </a:pPr>
                <a:r>
                  <a:rPr lang="en-US" sz="1600" dirty="0"/>
                  <a:t>			 </a:t>
                </a:r>
                <a14:m>
                  <m:oMath xmlns:m="http://schemas.openxmlformats.org/officeDocument/2006/math">
                    <m:r>
                      <a:rPr lang="en-US" sz="1600" i="1">
                        <a:latin typeface="Cambria Math" panose="02040503050406030204" pitchFamily="18" charset="0"/>
                      </a:rPr>
                      <m:t>𝐸</m:t>
                    </m:r>
                    <m:d>
                      <m:dPr>
                        <m:begChr m:val="["/>
                        <m:endChr m:val="]"/>
                        <m:ctrlPr>
                          <a:rPr lang="en-US" sz="1600" i="1">
                            <a:latin typeface="Cambria Math" panose="02040503050406030204" pitchFamily="18" charset="0"/>
                          </a:rPr>
                        </m:ctrlPr>
                      </m:dPr>
                      <m:e>
                        <m:sSub>
                          <m:sSubPr>
                            <m:ctrlPr>
                              <a:rPr lang="en-US" sz="1600" i="1">
                                <a:latin typeface="Cambria Math" panose="02040503050406030204" pitchFamily="18" charset="0"/>
                              </a:rPr>
                            </m:ctrlPr>
                          </m:sSubPr>
                          <m:e>
                            <m:r>
                              <a:rPr lang="en-US" sz="1600" i="1">
                                <a:latin typeface="Cambria Math" panose="02040503050406030204" pitchFamily="18" charset="0"/>
                              </a:rPr>
                              <m:t>𝑋</m:t>
                            </m:r>
                          </m:e>
                          <m:sub>
                            <m:r>
                              <a:rPr lang="en-US" sz="1600" i="1">
                                <a:latin typeface="Cambria Math" panose="02040503050406030204" pitchFamily="18" charset="0"/>
                              </a:rPr>
                              <m:t>𝑡</m:t>
                            </m:r>
                          </m:sub>
                        </m:sSub>
                      </m:e>
                    </m:d>
                    <m:r>
                      <a:rPr lang="en-US" sz="1600" i="1">
                        <a:latin typeface="Cambria Math" panose="02040503050406030204" pitchFamily="18" charset="0"/>
                      </a:rPr>
                      <m:t>=</m:t>
                    </m:r>
                    <m:r>
                      <a:rPr lang="en-US" sz="1600" i="1">
                        <a:latin typeface="Cambria Math" panose="02040503050406030204" pitchFamily="18" charset="0"/>
                        <a:ea typeface="Cambria Math" panose="02040503050406030204" pitchFamily="18" charset="0"/>
                      </a:rPr>
                      <m:t>𝜇</m:t>
                    </m:r>
                  </m:oMath>
                </a14:m>
                <a:endParaRPr lang="en-US" sz="1600" dirty="0"/>
              </a:p>
              <a:p>
                <a:pPr marL="342900" indent="-342900">
                  <a:spcBef>
                    <a:spcPts val="600"/>
                  </a:spcBef>
                  <a:buAutoNum type="arabicPeriod" startAt="2"/>
                </a:pPr>
                <a:r>
                  <a:rPr lang="en-US" sz="1600" dirty="0"/>
                  <a:t>Subpopulations of </a:t>
                </a:r>
                <a:r>
                  <a:rPr lang="en-US" sz="1600" i="1" dirty="0"/>
                  <a:t>X</a:t>
                </a:r>
                <a:r>
                  <a:rPr lang="en-US" sz="1600" dirty="0"/>
                  <a:t> for a given time have a constant and finite variance for all </a:t>
                </a:r>
                <a:r>
                  <a:rPr lang="en-US" sz="1600" i="1" dirty="0"/>
                  <a:t>t</a:t>
                </a:r>
                <a:r>
                  <a:rPr lang="en-US" sz="1600" dirty="0"/>
                  <a:t>. </a:t>
                </a:r>
              </a:p>
              <a:p>
                <a:pPr>
                  <a:spcBef>
                    <a:spcPts val="600"/>
                  </a:spcBef>
                </a:pPr>
                <a:r>
                  <a:rPr lang="en-US" sz="1600" dirty="0"/>
                  <a:t>			 Var[</a:t>
                </a: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𝑋</m:t>
                        </m:r>
                      </m:e>
                      <m:sub>
                        <m:r>
                          <a:rPr lang="en-US" sz="1600" i="1">
                            <a:latin typeface="Cambria Math" panose="02040503050406030204" pitchFamily="18" charset="0"/>
                          </a:rPr>
                          <m:t>𝑡</m:t>
                        </m:r>
                      </m:sub>
                    </m:sSub>
                    <m:r>
                      <a:rPr lang="en-US" sz="1600" i="1">
                        <a:latin typeface="Cambria Math" panose="02040503050406030204" pitchFamily="18" charset="0"/>
                      </a:rPr>
                      <m:t>]= </m:t>
                    </m:r>
                    <m:sSup>
                      <m:sSupPr>
                        <m:ctrlPr>
                          <a:rPr lang="en-US" sz="1600" i="1">
                            <a:latin typeface="Cambria Math" panose="02040503050406030204" pitchFamily="18" charset="0"/>
                          </a:rPr>
                        </m:ctrlPr>
                      </m:sSupPr>
                      <m:e>
                        <m:r>
                          <a:rPr lang="en-US" sz="1600" i="1">
                            <a:latin typeface="Cambria Math" panose="02040503050406030204" pitchFamily="18" charset="0"/>
                            <a:ea typeface="Cambria Math" panose="02040503050406030204" pitchFamily="18" charset="0"/>
                          </a:rPr>
                          <m:t>𝜎</m:t>
                        </m:r>
                      </m:e>
                      <m:sup>
                        <m:r>
                          <a:rPr lang="en-US" sz="1600" i="1">
                            <a:latin typeface="Cambria Math" panose="02040503050406030204" pitchFamily="18" charset="0"/>
                          </a:rPr>
                          <m:t>2</m:t>
                        </m:r>
                      </m:sup>
                    </m:sSup>
                    <m:r>
                      <a:rPr lang="en-US" sz="1600" i="1">
                        <a:latin typeface="Cambria Math" panose="02040503050406030204" pitchFamily="18" charset="0"/>
                      </a:rPr>
                      <m:t>&lt;</m:t>
                    </m:r>
                    <m:r>
                      <a:rPr lang="en-US" sz="1600" i="1">
                        <a:latin typeface="Cambria Math" panose="02040503050406030204" pitchFamily="18" charset="0"/>
                        <a:ea typeface="Cambria Math" panose="02040503050406030204" pitchFamily="18" charset="0"/>
                      </a:rPr>
                      <m:t>∞</m:t>
                    </m:r>
                  </m:oMath>
                </a14:m>
                <a:r>
                  <a:rPr lang="en-US" sz="1600" dirty="0"/>
                  <a:t> </a:t>
                </a:r>
              </a:p>
              <a:p>
                <a:pPr marL="342900" indent="-342900">
                  <a:spcBef>
                    <a:spcPts val="600"/>
                  </a:spcBef>
                  <a:buFont typeface="+mj-lt"/>
                  <a:buAutoNum type="arabicPeriod" startAt="3"/>
                </a:pPr>
                <a:r>
                  <a:rPr lang="en-US" sz="1600" dirty="0"/>
                  <a:t>The correlation of </a:t>
                </a: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𝑋</m:t>
                        </m:r>
                      </m:e>
                      <m:sub>
                        <m:sSub>
                          <m:sSubPr>
                            <m:ctrlPr>
                              <a:rPr lang="en-US" sz="1600" i="1">
                                <a:latin typeface="Cambria Math" panose="02040503050406030204" pitchFamily="18" charset="0"/>
                              </a:rPr>
                            </m:ctrlPr>
                          </m:sSubPr>
                          <m:e>
                            <m:r>
                              <a:rPr lang="en-US" sz="1600" i="1">
                                <a:latin typeface="Cambria Math" panose="02040503050406030204" pitchFamily="18" charset="0"/>
                              </a:rPr>
                              <m:t>𝑡</m:t>
                            </m:r>
                          </m:e>
                          <m:sub>
                            <m:r>
                              <a:rPr lang="en-US" sz="1600" i="1">
                                <a:latin typeface="Cambria Math" panose="02040503050406030204" pitchFamily="18" charset="0"/>
                              </a:rPr>
                              <m:t>1</m:t>
                            </m:r>
                          </m:sub>
                        </m:sSub>
                      </m:sub>
                    </m:sSub>
                  </m:oMath>
                </a14:m>
                <a:r>
                  <a:rPr lang="en-US" sz="1600" dirty="0"/>
                  <a:t>and </a:t>
                </a: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𝑋</m:t>
                        </m:r>
                      </m:e>
                      <m:sub>
                        <m:sSub>
                          <m:sSubPr>
                            <m:ctrlPr>
                              <a:rPr lang="en-US" sz="1600" i="1">
                                <a:latin typeface="Cambria Math" panose="02040503050406030204" pitchFamily="18" charset="0"/>
                              </a:rPr>
                            </m:ctrlPr>
                          </m:sSubPr>
                          <m:e>
                            <m:r>
                              <a:rPr lang="en-US" sz="1600" i="1">
                                <a:latin typeface="Cambria Math" panose="02040503050406030204" pitchFamily="18" charset="0"/>
                              </a:rPr>
                              <m:t>𝑡</m:t>
                            </m:r>
                          </m:e>
                          <m:sub>
                            <m:r>
                              <a:rPr lang="en-US" sz="1600" i="1">
                                <a:latin typeface="Cambria Math" panose="02040503050406030204" pitchFamily="18" charset="0"/>
                              </a:rPr>
                              <m:t>2</m:t>
                            </m:r>
                          </m:sub>
                        </m:sSub>
                      </m:sub>
                    </m:sSub>
                  </m:oMath>
                </a14:m>
                <a:r>
                  <a:rPr lang="en-US" sz="1600" dirty="0"/>
                  <a:t> depends only on </a:t>
                </a: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𝑡</m:t>
                        </m:r>
                      </m:e>
                      <m:sub>
                        <m:r>
                          <a:rPr lang="en-US" sz="1600" i="1">
                            <a:latin typeface="Cambria Math" panose="02040503050406030204" pitchFamily="18" charset="0"/>
                          </a:rPr>
                          <m:t>2</m:t>
                        </m:r>
                      </m:sub>
                    </m:sSub>
                    <m:r>
                      <a:rPr lang="en-US" sz="1600" i="1">
                        <a:latin typeface="Cambria Math" panose="02040503050406030204" pitchFamily="18" charset="0"/>
                      </a:rPr>
                      <m:t>−</m:t>
                    </m:r>
                  </m:oMath>
                </a14:m>
                <a:r>
                  <a:rPr lang="en-US" sz="1600" dirty="0"/>
                  <a:t> </a:t>
                </a: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𝑡</m:t>
                        </m:r>
                      </m:e>
                      <m:sub>
                        <m:r>
                          <a:rPr lang="en-US" sz="1600" i="1">
                            <a:latin typeface="Cambria Math" panose="02040503050406030204" pitchFamily="18" charset="0"/>
                          </a:rPr>
                          <m:t>1</m:t>
                        </m:r>
                      </m:sub>
                    </m:sSub>
                    <m:r>
                      <a:rPr lang="en-US" sz="1600">
                        <a:latin typeface="Cambria Math" panose="02040503050406030204" pitchFamily="18" charset="0"/>
                      </a:rPr>
                      <m:t>.</m:t>
                    </m:r>
                    <m:r>
                      <a:rPr lang="en-US" sz="1600" i="1" smtClean="0">
                        <a:latin typeface="Cambria Math" panose="02040503050406030204" pitchFamily="18" charset="0"/>
                      </a:rPr>
                      <m:t> </m:t>
                    </m:r>
                    <m:r>
                      <m:rPr>
                        <m:sty m:val="p"/>
                      </m:rPr>
                      <a:rPr lang="en-US" sz="1600">
                        <a:latin typeface="Cambria Math" panose="02040503050406030204" pitchFamily="18" charset="0"/>
                      </a:rPr>
                      <m:t>That</m:t>
                    </m:r>
                    <m:r>
                      <a:rPr lang="en-US" sz="1600">
                        <a:latin typeface="Cambria Math" panose="02040503050406030204" pitchFamily="18" charset="0"/>
                      </a:rPr>
                      <m:t> </m:t>
                    </m:r>
                    <m:r>
                      <m:rPr>
                        <m:sty m:val="p"/>
                      </m:rPr>
                      <a:rPr lang="en-US" sz="1600">
                        <a:latin typeface="Cambria Math" panose="02040503050406030204" pitchFamily="18" charset="0"/>
                      </a:rPr>
                      <m:t>is</m:t>
                    </m:r>
                    <m:r>
                      <a:rPr lang="en-US" sz="1600">
                        <a:latin typeface="Cambria Math" panose="02040503050406030204" pitchFamily="18" charset="0"/>
                      </a:rPr>
                      <m:t>, </m:t>
                    </m:r>
                    <m:r>
                      <m:rPr>
                        <m:sty m:val="p"/>
                      </m:rPr>
                      <a:rPr lang="en-US" sz="1600">
                        <a:latin typeface="Cambria Math" panose="02040503050406030204" pitchFamily="18" charset="0"/>
                      </a:rPr>
                      <m:t>t</m:t>
                    </m:r>
                  </m:oMath>
                </a14:m>
                <a:r>
                  <a:rPr lang="en-US" sz="1600" dirty="0"/>
                  <a:t>he covariance between data points is dependent only on how far apart they are, not where they are. </a:t>
                </a:r>
              </a:p>
            </p:txBody>
          </p:sp>
        </mc:Choice>
        <mc:Fallback xmlns="">
          <p:sp>
            <p:nvSpPr>
              <p:cNvPr id="15" name="TextBox 14">
                <a:extLst>
                  <a:ext uri="{FF2B5EF4-FFF2-40B4-BE49-F238E27FC236}">
                    <a16:creationId xmlns:a16="http://schemas.microsoft.com/office/drawing/2014/main" xmlns:a14="http://schemas.microsoft.com/office/drawing/2010/main" xmlns="" id="{246B72C7-83DB-874B-9B0E-8B1EB2145BB3}"/>
                  </a:ext>
                </a:extLst>
              </p:cNvPr>
              <p:cNvSpPr txBox="1">
                <a:spLocks noRot="1" noChangeAspect="1" noMove="1" noResize="1" noEditPoints="1" noAdjustHandles="1" noChangeArrowheads="1" noChangeShapeType="1" noTextEdit="1"/>
              </p:cNvSpPr>
              <p:nvPr/>
            </p:nvSpPr>
            <p:spPr>
              <a:xfrm>
                <a:off x="457199" y="4273603"/>
                <a:ext cx="8229601" cy="1898597"/>
              </a:xfrm>
              <a:prstGeom prst="rect">
                <a:avLst/>
              </a:prstGeom>
              <a:blipFill rotWithShape="0">
                <a:blip r:embed="rId3"/>
                <a:stretch>
                  <a:fillRect l="-296" t="-962" r="-741" b="-3205"/>
                </a:stretch>
              </a:blipFill>
            </p:spPr>
            <p:txBody>
              <a:bodyPr/>
              <a:lstStyle/>
              <a:p>
                <a:r>
                  <a:rPr lang="en-US">
                    <a:noFill/>
                  </a:rPr>
                  <a:t> </a:t>
                </a:r>
              </a:p>
            </p:txBody>
          </p:sp>
        </mc:Fallback>
      </mc:AlternateContent>
      <p:pic>
        <p:nvPicPr>
          <p:cNvPr id="16" name="Picture 15">
            <a:extLst>
              <a:ext uri="{FF2B5EF4-FFF2-40B4-BE49-F238E27FC236}">
                <a16:creationId xmlns:a16="http://schemas.microsoft.com/office/drawing/2014/main" id="{CF1CC342-56D3-424F-8EB2-B8671A4762E8}"/>
              </a:ext>
            </a:extLst>
          </p:cNvPr>
          <p:cNvPicPr>
            <a:picLocks noChangeAspect="1"/>
          </p:cNvPicPr>
          <p:nvPr/>
        </p:nvPicPr>
        <p:blipFill>
          <a:blip r:embed="rId4"/>
          <a:stretch>
            <a:fillRect/>
          </a:stretch>
        </p:blipFill>
        <p:spPr>
          <a:xfrm>
            <a:off x="3172055" y="3455729"/>
            <a:ext cx="1021611" cy="622498"/>
          </a:xfrm>
          <a:prstGeom prst="rect">
            <a:avLst/>
          </a:prstGeom>
        </p:spPr>
      </p:pic>
      <p:pic>
        <p:nvPicPr>
          <p:cNvPr id="18" name="Picture 17">
            <a:extLst>
              <a:ext uri="{FF2B5EF4-FFF2-40B4-BE49-F238E27FC236}">
                <a16:creationId xmlns:a16="http://schemas.microsoft.com/office/drawing/2014/main" id="{6F288EBE-222D-084B-B745-B2F879CAEDA1}"/>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4801156" y="3441138"/>
            <a:ext cx="1021611" cy="622498"/>
          </a:xfrm>
          <a:prstGeom prst="rect">
            <a:avLst/>
          </a:prstGeom>
        </p:spPr>
      </p:pic>
      <p:pic>
        <p:nvPicPr>
          <p:cNvPr id="3" name="Picture 2">
            <a:extLst>
              <a:ext uri="{FF2B5EF4-FFF2-40B4-BE49-F238E27FC236}">
                <a16:creationId xmlns:a16="http://schemas.microsoft.com/office/drawing/2014/main" id="{FE51B2A2-4D0A-4047-B997-BAFF720DBDBC}"/>
              </a:ext>
            </a:extLst>
          </p:cNvPr>
          <p:cNvPicPr>
            <a:picLocks noChangeAspect="1"/>
          </p:cNvPicPr>
          <p:nvPr/>
        </p:nvPicPr>
        <p:blipFill>
          <a:blip r:embed="rId6"/>
          <a:stretch>
            <a:fillRect/>
          </a:stretch>
        </p:blipFill>
        <p:spPr>
          <a:xfrm>
            <a:off x="6781800" y="4215765"/>
            <a:ext cx="398396" cy="345726"/>
          </a:xfrm>
          <a:prstGeom prst="rect">
            <a:avLst/>
          </a:prstGeom>
        </p:spPr>
      </p:pic>
      <p:pic>
        <p:nvPicPr>
          <p:cNvPr id="10" name="Picture 9">
            <a:extLst>
              <a:ext uri="{FF2B5EF4-FFF2-40B4-BE49-F238E27FC236}">
                <a16:creationId xmlns:a16="http://schemas.microsoft.com/office/drawing/2014/main" id="{8B8F4D84-D0AA-C648-8DD0-94FD64D2892C}"/>
              </a:ext>
            </a:extLst>
          </p:cNvPr>
          <p:cNvPicPr>
            <a:picLocks noChangeAspect="1"/>
          </p:cNvPicPr>
          <p:nvPr/>
        </p:nvPicPr>
        <p:blipFill>
          <a:blip r:embed="rId6"/>
          <a:stretch>
            <a:fillRect/>
          </a:stretch>
        </p:blipFill>
        <p:spPr>
          <a:xfrm>
            <a:off x="8149020" y="4830332"/>
            <a:ext cx="398396" cy="345726"/>
          </a:xfrm>
          <a:prstGeom prst="rect">
            <a:avLst/>
          </a:prstGeom>
        </p:spPr>
      </p:pic>
      <p:pic>
        <p:nvPicPr>
          <p:cNvPr id="11" name="Picture 10">
            <a:extLst>
              <a:ext uri="{FF2B5EF4-FFF2-40B4-BE49-F238E27FC236}">
                <a16:creationId xmlns:a16="http://schemas.microsoft.com/office/drawing/2014/main" id="{72B4B6DD-C7AA-C64D-B1F1-C0FDCAA6601D}"/>
              </a:ext>
            </a:extLst>
          </p:cNvPr>
          <p:cNvPicPr>
            <a:picLocks noChangeAspect="1"/>
          </p:cNvPicPr>
          <p:nvPr/>
        </p:nvPicPr>
        <p:blipFill>
          <a:blip r:embed="rId6"/>
          <a:stretch>
            <a:fillRect/>
          </a:stretch>
        </p:blipFill>
        <p:spPr>
          <a:xfrm>
            <a:off x="8487602" y="5726721"/>
            <a:ext cx="398396" cy="345726"/>
          </a:xfrm>
          <a:prstGeom prst="rect">
            <a:avLst/>
          </a:prstGeom>
        </p:spPr>
      </p:pic>
    </p:spTree>
    <p:extLst>
      <p:ext uri="{BB962C8B-B14F-4D97-AF65-F5344CB8AC3E}">
        <p14:creationId xmlns:p14="http://schemas.microsoft.com/office/powerpoint/2010/main" val="43533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animEffect transition="in" filter="fade">
                                      <p:cBhvr>
                                        <p:cTn id="7" dur="500"/>
                                        <p:tgtEl>
                                          <p:spTgt spid="1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
                                            <p:txEl>
                                              <p:pRg st="1" end="1"/>
                                            </p:txEl>
                                          </p:spTgt>
                                        </p:tgtEl>
                                        <p:attrNameLst>
                                          <p:attrName>style.visibility</p:attrName>
                                        </p:attrNameLst>
                                      </p:cBhvr>
                                      <p:to>
                                        <p:strVal val="visible"/>
                                      </p:to>
                                    </p:set>
                                    <p:animEffect transition="in" filter="fade">
                                      <p:cBhvr>
                                        <p:cTn id="12" dur="500"/>
                                        <p:tgtEl>
                                          <p:spTgt spid="1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5">
                                            <p:txEl>
                                              <p:pRg st="2" end="2"/>
                                            </p:txEl>
                                          </p:spTgt>
                                        </p:tgtEl>
                                        <p:attrNameLst>
                                          <p:attrName>style.visibility</p:attrName>
                                        </p:attrNameLst>
                                      </p:cBhvr>
                                      <p:to>
                                        <p:strVal val="visible"/>
                                      </p:to>
                                    </p:set>
                                    <p:animEffect transition="in" filter="fade">
                                      <p:cBhvr>
                                        <p:cTn id="17" dur="500"/>
                                        <p:tgtEl>
                                          <p:spTgt spid="1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5">
                                            <p:txEl>
                                              <p:pRg st="3" end="3"/>
                                            </p:txEl>
                                          </p:spTgt>
                                        </p:tgtEl>
                                        <p:attrNameLst>
                                          <p:attrName>style.visibility</p:attrName>
                                        </p:attrNameLst>
                                      </p:cBhvr>
                                      <p:to>
                                        <p:strVal val="visible"/>
                                      </p:to>
                                    </p:set>
                                    <p:animEffect transition="in" filter="fade">
                                      <p:cBhvr>
                                        <p:cTn id="22" dur="500"/>
                                        <p:tgtEl>
                                          <p:spTgt spid="1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5">
                                            <p:txEl>
                                              <p:pRg st="4" end="4"/>
                                            </p:txEl>
                                          </p:spTgt>
                                        </p:tgtEl>
                                        <p:attrNameLst>
                                          <p:attrName>style.visibility</p:attrName>
                                        </p:attrNameLst>
                                      </p:cBhvr>
                                      <p:to>
                                        <p:strVal val="visible"/>
                                      </p:to>
                                    </p:set>
                                    <p:animEffect transition="in" filter="fade">
                                      <p:cBhvr>
                                        <p:cTn id="27" dur="500"/>
                                        <p:tgtEl>
                                          <p:spTgt spid="1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fade">
                                      <p:cBhvr>
                                        <p:cTn id="32" dur="500"/>
                                        <p:tgtEl>
                                          <p:spTgt spid="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fade">
                                      <p:cBhvr>
                                        <p:cTn id="37" dur="500"/>
                                        <p:tgtEl>
                                          <p:spTgt spid="10"/>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fade">
                                      <p:cBhvr>
                                        <p:cTn id="4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246B72C7-83DB-874B-9B0E-8B1EB2145BB3}"/>
                  </a:ext>
                </a:extLst>
              </p:cNvPr>
              <p:cNvSpPr txBox="1"/>
              <p:nvPr/>
            </p:nvSpPr>
            <p:spPr>
              <a:xfrm>
                <a:off x="457199" y="4273603"/>
                <a:ext cx="8229601" cy="1898597"/>
              </a:xfrm>
              <a:prstGeom prst="rect">
                <a:avLst/>
              </a:prstGeom>
              <a:noFill/>
            </p:spPr>
            <p:txBody>
              <a:bodyPr wrap="square" rtlCol="0">
                <a:noAutofit/>
              </a:bodyPr>
              <a:lstStyle/>
              <a:p>
                <a:pPr marL="342900" indent="-342900">
                  <a:spcBef>
                    <a:spcPts val="600"/>
                  </a:spcBef>
                  <a:buAutoNum type="arabicPeriod"/>
                </a:pPr>
                <a:r>
                  <a:rPr lang="en-US" sz="1600" dirty="0"/>
                  <a:t>Subpopulations of </a:t>
                </a:r>
                <a:r>
                  <a:rPr lang="en-US" sz="1600" i="1" dirty="0"/>
                  <a:t>X</a:t>
                </a:r>
                <a:r>
                  <a:rPr lang="en-US" sz="1600" dirty="0"/>
                  <a:t> for a given time have constant mean for all </a:t>
                </a:r>
                <a:r>
                  <a:rPr lang="en-US" sz="1600" i="1" dirty="0"/>
                  <a:t>t</a:t>
                </a:r>
                <a:r>
                  <a:rPr lang="en-US" sz="1600" dirty="0"/>
                  <a:t>.</a:t>
                </a:r>
              </a:p>
              <a:p>
                <a:pPr>
                  <a:spcBef>
                    <a:spcPts val="600"/>
                  </a:spcBef>
                </a:pPr>
                <a:r>
                  <a:rPr lang="en-US" sz="1600" dirty="0"/>
                  <a:t>			 </a:t>
                </a:r>
                <a14:m>
                  <m:oMath xmlns:m="http://schemas.openxmlformats.org/officeDocument/2006/math">
                    <m:r>
                      <a:rPr lang="en-US" sz="1600" i="1">
                        <a:latin typeface="Cambria Math" panose="02040503050406030204" pitchFamily="18" charset="0"/>
                      </a:rPr>
                      <m:t>𝐸</m:t>
                    </m:r>
                    <m:d>
                      <m:dPr>
                        <m:begChr m:val="["/>
                        <m:endChr m:val="]"/>
                        <m:ctrlPr>
                          <a:rPr lang="en-US" sz="1600" i="1">
                            <a:latin typeface="Cambria Math" panose="02040503050406030204" pitchFamily="18" charset="0"/>
                          </a:rPr>
                        </m:ctrlPr>
                      </m:dPr>
                      <m:e>
                        <m:sSub>
                          <m:sSubPr>
                            <m:ctrlPr>
                              <a:rPr lang="en-US" sz="1600" i="1">
                                <a:latin typeface="Cambria Math" panose="02040503050406030204" pitchFamily="18" charset="0"/>
                              </a:rPr>
                            </m:ctrlPr>
                          </m:sSubPr>
                          <m:e>
                            <m:r>
                              <a:rPr lang="en-US" sz="1600" i="1">
                                <a:latin typeface="Cambria Math" panose="02040503050406030204" pitchFamily="18" charset="0"/>
                              </a:rPr>
                              <m:t>𝑋</m:t>
                            </m:r>
                          </m:e>
                          <m:sub>
                            <m:r>
                              <a:rPr lang="en-US" sz="1600" i="1">
                                <a:latin typeface="Cambria Math" panose="02040503050406030204" pitchFamily="18" charset="0"/>
                              </a:rPr>
                              <m:t>𝑡</m:t>
                            </m:r>
                          </m:sub>
                        </m:sSub>
                      </m:e>
                    </m:d>
                    <m:r>
                      <a:rPr lang="en-US" sz="1600" i="1">
                        <a:latin typeface="Cambria Math" panose="02040503050406030204" pitchFamily="18" charset="0"/>
                      </a:rPr>
                      <m:t>=</m:t>
                    </m:r>
                    <m:r>
                      <a:rPr lang="en-US" sz="1600" i="1">
                        <a:latin typeface="Cambria Math" panose="02040503050406030204" pitchFamily="18" charset="0"/>
                        <a:ea typeface="Cambria Math" panose="02040503050406030204" pitchFamily="18" charset="0"/>
                      </a:rPr>
                      <m:t>𝜇</m:t>
                    </m:r>
                  </m:oMath>
                </a14:m>
                <a:endParaRPr lang="en-US" sz="1600" dirty="0"/>
              </a:p>
              <a:p>
                <a:pPr marL="342900" indent="-342900">
                  <a:spcBef>
                    <a:spcPts val="600"/>
                  </a:spcBef>
                  <a:buAutoNum type="arabicPeriod" startAt="2"/>
                </a:pPr>
                <a:r>
                  <a:rPr lang="en-US" sz="1600" dirty="0"/>
                  <a:t>Subpopulations of </a:t>
                </a:r>
                <a:r>
                  <a:rPr lang="en-US" sz="1600" i="1" dirty="0"/>
                  <a:t>X</a:t>
                </a:r>
                <a:r>
                  <a:rPr lang="en-US" sz="1600" dirty="0"/>
                  <a:t> for a given time have a constant and finite variance for all </a:t>
                </a:r>
                <a:r>
                  <a:rPr lang="en-US" sz="1600" i="1" dirty="0"/>
                  <a:t>t</a:t>
                </a:r>
                <a:r>
                  <a:rPr lang="en-US" sz="1600" dirty="0"/>
                  <a:t>. </a:t>
                </a:r>
              </a:p>
              <a:p>
                <a:pPr>
                  <a:spcBef>
                    <a:spcPts val="600"/>
                  </a:spcBef>
                </a:pPr>
                <a:r>
                  <a:rPr lang="en-US" sz="1600" dirty="0"/>
                  <a:t>			 Var[</a:t>
                </a: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𝑋</m:t>
                        </m:r>
                      </m:e>
                      <m:sub>
                        <m:r>
                          <a:rPr lang="en-US" sz="1600" i="1">
                            <a:latin typeface="Cambria Math" panose="02040503050406030204" pitchFamily="18" charset="0"/>
                          </a:rPr>
                          <m:t>𝑡</m:t>
                        </m:r>
                      </m:sub>
                    </m:sSub>
                    <m:r>
                      <a:rPr lang="en-US" sz="1600" i="1">
                        <a:latin typeface="Cambria Math" panose="02040503050406030204" pitchFamily="18" charset="0"/>
                      </a:rPr>
                      <m:t>]= </m:t>
                    </m:r>
                    <m:sSup>
                      <m:sSupPr>
                        <m:ctrlPr>
                          <a:rPr lang="en-US" sz="1600" i="1">
                            <a:latin typeface="Cambria Math" panose="02040503050406030204" pitchFamily="18" charset="0"/>
                          </a:rPr>
                        </m:ctrlPr>
                      </m:sSupPr>
                      <m:e>
                        <m:r>
                          <a:rPr lang="en-US" sz="1600" i="1">
                            <a:latin typeface="Cambria Math" panose="02040503050406030204" pitchFamily="18" charset="0"/>
                            <a:ea typeface="Cambria Math" panose="02040503050406030204" pitchFamily="18" charset="0"/>
                          </a:rPr>
                          <m:t>𝜎</m:t>
                        </m:r>
                      </m:e>
                      <m:sup>
                        <m:r>
                          <a:rPr lang="en-US" sz="1600" i="1">
                            <a:latin typeface="Cambria Math" panose="02040503050406030204" pitchFamily="18" charset="0"/>
                          </a:rPr>
                          <m:t>2</m:t>
                        </m:r>
                      </m:sup>
                    </m:sSup>
                    <m:r>
                      <a:rPr lang="en-US" sz="1600" i="1">
                        <a:latin typeface="Cambria Math" panose="02040503050406030204" pitchFamily="18" charset="0"/>
                      </a:rPr>
                      <m:t>&lt;</m:t>
                    </m:r>
                    <m:r>
                      <a:rPr lang="en-US" sz="1600" i="1">
                        <a:latin typeface="Cambria Math" panose="02040503050406030204" pitchFamily="18" charset="0"/>
                        <a:ea typeface="Cambria Math" panose="02040503050406030204" pitchFamily="18" charset="0"/>
                      </a:rPr>
                      <m:t>∞</m:t>
                    </m:r>
                  </m:oMath>
                </a14:m>
                <a:r>
                  <a:rPr lang="en-US" sz="1600" dirty="0"/>
                  <a:t> </a:t>
                </a:r>
              </a:p>
              <a:p>
                <a:pPr marL="342900" indent="-342900">
                  <a:spcBef>
                    <a:spcPts val="600"/>
                  </a:spcBef>
                  <a:buFont typeface="+mj-lt"/>
                  <a:buAutoNum type="arabicPeriod" startAt="3"/>
                </a:pPr>
                <a:r>
                  <a:rPr lang="en-US" sz="1600" dirty="0"/>
                  <a:t>The correlation of </a:t>
                </a: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𝑋</m:t>
                        </m:r>
                      </m:e>
                      <m:sub>
                        <m:sSub>
                          <m:sSubPr>
                            <m:ctrlPr>
                              <a:rPr lang="en-US" sz="1600" i="1">
                                <a:latin typeface="Cambria Math" panose="02040503050406030204" pitchFamily="18" charset="0"/>
                              </a:rPr>
                            </m:ctrlPr>
                          </m:sSubPr>
                          <m:e>
                            <m:r>
                              <a:rPr lang="en-US" sz="1600" i="1">
                                <a:latin typeface="Cambria Math" panose="02040503050406030204" pitchFamily="18" charset="0"/>
                              </a:rPr>
                              <m:t>𝑡</m:t>
                            </m:r>
                          </m:e>
                          <m:sub>
                            <m:r>
                              <a:rPr lang="en-US" sz="1600" i="1">
                                <a:latin typeface="Cambria Math" panose="02040503050406030204" pitchFamily="18" charset="0"/>
                              </a:rPr>
                              <m:t>1</m:t>
                            </m:r>
                          </m:sub>
                        </m:sSub>
                      </m:sub>
                    </m:sSub>
                  </m:oMath>
                </a14:m>
                <a:r>
                  <a:rPr lang="en-US" sz="1600" dirty="0"/>
                  <a:t>and </a:t>
                </a: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𝑋</m:t>
                        </m:r>
                      </m:e>
                      <m:sub>
                        <m:sSub>
                          <m:sSubPr>
                            <m:ctrlPr>
                              <a:rPr lang="en-US" sz="1600" i="1">
                                <a:latin typeface="Cambria Math" panose="02040503050406030204" pitchFamily="18" charset="0"/>
                              </a:rPr>
                            </m:ctrlPr>
                          </m:sSubPr>
                          <m:e>
                            <m:r>
                              <a:rPr lang="en-US" sz="1600" i="1">
                                <a:latin typeface="Cambria Math" panose="02040503050406030204" pitchFamily="18" charset="0"/>
                              </a:rPr>
                              <m:t>𝑡</m:t>
                            </m:r>
                          </m:e>
                          <m:sub>
                            <m:r>
                              <a:rPr lang="en-US" sz="1600" i="1">
                                <a:latin typeface="Cambria Math" panose="02040503050406030204" pitchFamily="18" charset="0"/>
                              </a:rPr>
                              <m:t>2</m:t>
                            </m:r>
                          </m:sub>
                        </m:sSub>
                      </m:sub>
                    </m:sSub>
                  </m:oMath>
                </a14:m>
                <a:r>
                  <a:rPr lang="en-US" sz="1600" dirty="0"/>
                  <a:t> depends only on </a:t>
                </a: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𝑡</m:t>
                        </m:r>
                      </m:e>
                      <m:sub>
                        <m:r>
                          <a:rPr lang="en-US" sz="1600" i="1">
                            <a:latin typeface="Cambria Math" panose="02040503050406030204" pitchFamily="18" charset="0"/>
                          </a:rPr>
                          <m:t>2</m:t>
                        </m:r>
                      </m:sub>
                    </m:sSub>
                    <m:r>
                      <a:rPr lang="en-US" sz="1600" i="1">
                        <a:latin typeface="Cambria Math" panose="02040503050406030204" pitchFamily="18" charset="0"/>
                      </a:rPr>
                      <m:t>−</m:t>
                    </m:r>
                  </m:oMath>
                </a14:m>
                <a:r>
                  <a:rPr lang="en-US" sz="1600" dirty="0"/>
                  <a:t> </a:t>
                </a: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𝑡</m:t>
                        </m:r>
                      </m:e>
                      <m:sub>
                        <m:r>
                          <a:rPr lang="en-US" sz="1600" i="1">
                            <a:latin typeface="Cambria Math" panose="02040503050406030204" pitchFamily="18" charset="0"/>
                          </a:rPr>
                          <m:t>1</m:t>
                        </m:r>
                      </m:sub>
                    </m:sSub>
                    <m:r>
                      <a:rPr lang="en-US" sz="1600">
                        <a:latin typeface="Cambria Math" panose="02040503050406030204" pitchFamily="18" charset="0"/>
                      </a:rPr>
                      <m:t>.</m:t>
                    </m:r>
                    <m:r>
                      <a:rPr lang="en-US" sz="1600" i="1" smtClean="0">
                        <a:latin typeface="Cambria Math" panose="02040503050406030204" pitchFamily="18" charset="0"/>
                      </a:rPr>
                      <m:t> </m:t>
                    </m:r>
                    <m:r>
                      <m:rPr>
                        <m:sty m:val="p"/>
                      </m:rPr>
                      <a:rPr lang="en-US" sz="1600">
                        <a:latin typeface="Cambria Math" panose="02040503050406030204" pitchFamily="18" charset="0"/>
                      </a:rPr>
                      <m:t>That</m:t>
                    </m:r>
                    <m:r>
                      <a:rPr lang="en-US" sz="1600">
                        <a:latin typeface="Cambria Math" panose="02040503050406030204" pitchFamily="18" charset="0"/>
                      </a:rPr>
                      <m:t> </m:t>
                    </m:r>
                    <m:r>
                      <m:rPr>
                        <m:sty m:val="p"/>
                      </m:rPr>
                      <a:rPr lang="en-US" sz="1600">
                        <a:latin typeface="Cambria Math" panose="02040503050406030204" pitchFamily="18" charset="0"/>
                      </a:rPr>
                      <m:t>is</m:t>
                    </m:r>
                    <m:r>
                      <a:rPr lang="en-US" sz="1600">
                        <a:latin typeface="Cambria Math" panose="02040503050406030204" pitchFamily="18" charset="0"/>
                      </a:rPr>
                      <m:t>, </m:t>
                    </m:r>
                    <m:r>
                      <m:rPr>
                        <m:sty m:val="p"/>
                      </m:rPr>
                      <a:rPr lang="en-US" sz="1600">
                        <a:latin typeface="Cambria Math" panose="02040503050406030204" pitchFamily="18" charset="0"/>
                      </a:rPr>
                      <m:t>t</m:t>
                    </m:r>
                  </m:oMath>
                </a14:m>
                <a:r>
                  <a:rPr lang="en-US" sz="1600" dirty="0"/>
                  <a:t>he covariance between data points is dependent only on how far apart they are, not where they are. </a:t>
                </a:r>
              </a:p>
            </p:txBody>
          </p:sp>
        </mc:Choice>
        <mc:Fallback xmlns="">
          <p:sp>
            <p:nvSpPr>
              <p:cNvPr id="18" name="TextBox 17">
                <a:extLst>
                  <a:ext uri="{FF2B5EF4-FFF2-40B4-BE49-F238E27FC236}">
                    <a16:creationId xmlns:a16="http://schemas.microsoft.com/office/drawing/2014/main" xmlns:a14="http://schemas.microsoft.com/office/drawing/2010/main" xmlns="" id="{246B72C7-83DB-874B-9B0E-8B1EB2145BB3}"/>
                  </a:ext>
                </a:extLst>
              </p:cNvPr>
              <p:cNvSpPr txBox="1">
                <a:spLocks noRot="1" noChangeAspect="1" noMove="1" noResize="1" noEditPoints="1" noAdjustHandles="1" noChangeArrowheads="1" noChangeShapeType="1" noTextEdit="1"/>
              </p:cNvSpPr>
              <p:nvPr/>
            </p:nvSpPr>
            <p:spPr>
              <a:xfrm>
                <a:off x="457199" y="4273603"/>
                <a:ext cx="8229601" cy="1898597"/>
              </a:xfrm>
              <a:prstGeom prst="rect">
                <a:avLst/>
              </a:prstGeom>
              <a:blipFill rotWithShape="0">
                <a:blip r:embed="rId2"/>
                <a:stretch>
                  <a:fillRect l="-296" t="-962" r="-741" b="-3205"/>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A1A68E5D-D1B8-DC46-83F4-5BA8D3C5426A}"/>
              </a:ext>
            </a:extLst>
          </p:cNvPr>
          <p:cNvSpPr>
            <a:spLocks noGrp="1"/>
          </p:cNvSpPr>
          <p:nvPr>
            <p:ph type="title"/>
          </p:nvPr>
        </p:nvSpPr>
        <p:spPr/>
        <p:txBody>
          <a:bodyPr>
            <a:normAutofit/>
          </a:bodyPr>
          <a:lstStyle/>
          <a:p>
            <a:pPr algn="ctr"/>
            <a:r>
              <a:rPr lang="en-US" dirty="0"/>
              <a:t>Stationary Process</a:t>
            </a:r>
          </a:p>
        </p:txBody>
      </p:sp>
      <p:pic>
        <p:nvPicPr>
          <p:cNvPr id="9" name="Picture 8">
            <a:extLst>
              <a:ext uri="{FF2B5EF4-FFF2-40B4-BE49-F238E27FC236}">
                <a16:creationId xmlns:a16="http://schemas.microsoft.com/office/drawing/2014/main" id="{8473CCCE-4EC8-9B4F-9DBA-A916CAB07D2F}"/>
              </a:ext>
            </a:extLst>
          </p:cNvPr>
          <p:cNvPicPr>
            <a:picLocks noChangeAspect="1"/>
          </p:cNvPicPr>
          <p:nvPr/>
        </p:nvPicPr>
        <p:blipFill>
          <a:blip r:embed="rId3"/>
          <a:stretch>
            <a:fillRect/>
          </a:stretch>
        </p:blipFill>
        <p:spPr>
          <a:xfrm>
            <a:off x="2558884" y="1460154"/>
            <a:ext cx="3686175" cy="1971675"/>
          </a:xfrm>
          <a:prstGeom prst="rect">
            <a:avLst/>
          </a:prstGeom>
        </p:spPr>
      </p:pic>
      <p:sp>
        <p:nvSpPr>
          <p:cNvPr id="10" name="Rectangle 9">
            <a:extLst>
              <a:ext uri="{FF2B5EF4-FFF2-40B4-BE49-F238E27FC236}">
                <a16:creationId xmlns:a16="http://schemas.microsoft.com/office/drawing/2014/main" id="{467AC5CA-3C6C-2B4C-95F7-82E388A97121}"/>
              </a:ext>
            </a:extLst>
          </p:cNvPr>
          <p:cNvSpPr/>
          <p:nvPr/>
        </p:nvSpPr>
        <p:spPr>
          <a:xfrm>
            <a:off x="2804855" y="1559426"/>
            <a:ext cx="1697588" cy="1505348"/>
          </a:xfrm>
          <a:prstGeom prst="rect">
            <a:avLst/>
          </a:prstGeom>
          <a:solidFill>
            <a:schemeClr val="accent1">
              <a:alpha val="4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1" name="Rectangle 10">
            <a:extLst>
              <a:ext uri="{FF2B5EF4-FFF2-40B4-BE49-F238E27FC236}">
                <a16:creationId xmlns:a16="http://schemas.microsoft.com/office/drawing/2014/main" id="{0ADBBDE4-1710-6A45-9AAA-480FB7E03F09}"/>
              </a:ext>
            </a:extLst>
          </p:cNvPr>
          <p:cNvSpPr/>
          <p:nvPr/>
        </p:nvSpPr>
        <p:spPr>
          <a:xfrm>
            <a:off x="4502442" y="1559425"/>
            <a:ext cx="1634971" cy="1505348"/>
          </a:xfrm>
          <a:prstGeom prst="rect">
            <a:avLst/>
          </a:prstGeom>
          <a:solidFill>
            <a:srgbClr val="FF0000">
              <a:alpha val="46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pic>
        <p:nvPicPr>
          <p:cNvPr id="13" name="Picture 12">
            <a:extLst>
              <a:ext uri="{FF2B5EF4-FFF2-40B4-BE49-F238E27FC236}">
                <a16:creationId xmlns:a16="http://schemas.microsoft.com/office/drawing/2014/main" id="{9D3D5ECA-4725-A94D-82C5-23AD1ECA28A9}"/>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3069297" y="3367627"/>
            <a:ext cx="1168702" cy="657395"/>
          </a:xfrm>
          <a:prstGeom prst="rect">
            <a:avLst/>
          </a:prstGeom>
        </p:spPr>
      </p:pic>
      <p:pic>
        <p:nvPicPr>
          <p:cNvPr id="14" name="Picture 13">
            <a:extLst>
              <a:ext uri="{FF2B5EF4-FFF2-40B4-BE49-F238E27FC236}">
                <a16:creationId xmlns:a16="http://schemas.microsoft.com/office/drawing/2014/main" id="{73B445EB-1FB1-E44B-A5A9-AA8E7AE97520}"/>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4735123" y="3367627"/>
            <a:ext cx="1169608" cy="657905"/>
          </a:xfrm>
          <a:prstGeom prst="rect">
            <a:avLst/>
          </a:prstGeom>
        </p:spPr>
      </p:pic>
      <p:sp>
        <p:nvSpPr>
          <p:cNvPr id="3" name="TextBox 2">
            <a:extLst>
              <a:ext uri="{FF2B5EF4-FFF2-40B4-BE49-F238E27FC236}">
                <a16:creationId xmlns:a16="http://schemas.microsoft.com/office/drawing/2014/main" id="{DFECBE5E-2758-944A-A85D-D3287ADDE413}"/>
              </a:ext>
            </a:extLst>
          </p:cNvPr>
          <p:cNvSpPr txBox="1"/>
          <p:nvPr/>
        </p:nvSpPr>
        <p:spPr>
          <a:xfrm>
            <a:off x="8034668" y="4735293"/>
            <a:ext cx="484094" cy="553998"/>
          </a:xfrm>
          <a:prstGeom prst="rect">
            <a:avLst/>
          </a:prstGeom>
          <a:noFill/>
        </p:spPr>
        <p:txBody>
          <a:bodyPr wrap="square" rtlCol="0">
            <a:spAutoFit/>
          </a:bodyPr>
          <a:lstStyle/>
          <a:p>
            <a:r>
              <a:rPr lang="en-US" sz="3000" b="1" dirty="0">
                <a:solidFill>
                  <a:srgbClr val="354CA1"/>
                </a:solidFill>
              </a:rPr>
              <a:t>?</a:t>
            </a:r>
            <a:endParaRPr lang="en-US" sz="1350" b="1" dirty="0">
              <a:solidFill>
                <a:srgbClr val="354CA1"/>
              </a:solidFill>
            </a:endParaRPr>
          </a:p>
        </p:txBody>
      </p:sp>
      <p:pic>
        <p:nvPicPr>
          <p:cNvPr id="19" name="Picture 18">
            <a:extLst>
              <a:ext uri="{FF2B5EF4-FFF2-40B4-BE49-F238E27FC236}">
                <a16:creationId xmlns:a16="http://schemas.microsoft.com/office/drawing/2014/main" id="{FE51B2A2-4D0A-4047-B997-BAFF720DBDBC}"/>
              </a:ext>
            </a:extLst>
          </p:cNvPr>
          <p:cNvPicPr>
            <a:picLocks noChangeAspect="1"/>
          </p:cNvPicPr>
          <p:nvPr/>
        </p:nvPicPr>
        <p:blipFill>
          <a:blip r:embed="rId6"/>
          <a:stretch>
            <a:fillRect/>
          </a:stretch>
        </p:blipFill>
        <p:spPr>
          <a:xfrm>
            <a:off x="6781800" y="4215765"/>
            <a:ext cx="398396" cy="345726"/>
          </a:xfrm>
          <a:prstGeom prst="rect">
            <a:avLst/>
          </a:prstGeom>
        </p:spPr>
      </p:pic>
      <p:pic>
        <p:nvPicPr>
          <p:cNvPr id="20" name="Picture 19">
            <a:extLst>
              <a:ext uri="{FF2B5EF4-FFF2-40B4-BE49-F238E27FC236}">
                <a16:creationId xmlns:a16="http://schemas.microsoft.com/office/drawing/2014/main" id="{72B4B6DD-C7AA-C64D-B1F1-C0FDCAA6601D}"/>
              </a:ext>
            </a:extLst>
          </p:cNvPr>
          <p:cNvPicPr>
            <a:picLocks noChangeAspect="1"/>
          </p:cNvPicPr>
          <p:nvPr/>
        </p:nvPicPr>
        <p:blipFill>
          <a:blip r:embed="rId6"/>
          <a:stretch>
            <a:fillRect/>
          </a:stretch>
        </p:blipFill>
        <p:spPr>
          <a:xfrm>
            <a:off x="8487602" y="5726721"/>
            <a:ext cx="398396" cy="345726"/>
          </a:xfrm>
          <a:prstGeom prst="rect">
            <a:avLst/>
          </a:prstGeom>
        </p:spPr>
      </p:pic>
    </p:spTree>
    <p:extLst>
      <p:ext uri="{BB962C8B-B14F-4D97-AF65-F5344CB8AC3E}">
        <p14:creationId xmlns:p14="http://schemas.microsoft.com/office/powerpoint/2010/main" val="1030234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animEffect transition="in" filter="fade">
                                      <p:cBhvr>
                                        <p:cTn id="7" dur="500"/>
                                        <p:tgtEl>
                                          <p:spTgt spid="1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8">
                                            <p:txEl>
                                              <p:pRg st="1" end="1"/>
                                            </p:txEl>
                                          </p:spTgt>
                                        </p:tgtEl>
                                        <p:attrNameLst>
                                          <p:attrName>style.visibility</p:attrName>
                                        </p:attrNameLst>
                                      </p:cBhvr>
                                      <p:to>
                                        <p:strVal val="visible"/>
                                      </p:to>
                                    </p:set>
                                    <p:animEffect transition="in" filter="fade">
                                      <p:cBhvr>
                                        <p:cTn id="12" dur="500"/>
                                        <p:tgtEl>
                                          <p:spTgt spid="1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8">
                                            <p:txEl>
                                              <p:pRg st="2" end="2"/>
                                            </p:txEl>
                                          </p:spTgt>
                                        </p:tgtEl>
                                        <p:attrNameLst>
                                          <p:attrName>style.visibility</p:attrName>
                                        </p:attrNameLst>
                                      </p:cBhvr>
                                      <p:to>
                                        <p:strVal val="visible"/>
                                      </p:to>
                                    </p:set>
                                    <p:animEffect transition="in" filter="fade">
                                      <p:cBhvr>
                                        <p:cTn id="17" dur="500"/>
                                        <p:tgtEl>
                                          <p:spTgt spid="1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8">
                                            <p:txEl>
                                              <p:pRg st="3" end="3"/>
                                            </p:txEl>
                                          </p:spTgt>
                                        </p:tgtEl>
                                        <p:attrNameLst>
                                          <p:attrName>style.visibility</p:attrName>
                                        </p:attrNameLst>
                                      </p:cBhvr>
                                      <p:to>
                                        <p:strVal val="visible"/>
                                      </p:to>
                                    </p:set>
                                    <p:animEffect transition="in" filter="fade">
                                      <p:cBhvr>
                                        <p:cTn id="22" dur="500"/>
                                        <p:tgtEl>
                                          <p:spTgt spid="1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8">
                                            <p:txEl>
                                              <p:pRg st="4" end="4"/>
                                            </p:txEl>
                                          </p:spTgt>
                                        </p:tgtEl>
                                        <p:attrNameLst>
                                          <p:attrName>style.visibility</p:attrName>
                                        </p:attrNameLst>
                                      </p:cBhvr>
                                      <p:to>
                                        <p:strVal val="visible"/>
                                      </p:to>
                                    </p:set>
                                    <p:animEffect transition="in" filter="fade">
                                      <p:cBhvr>
                                        <p:cTn id="27" dur="500"/>
                                        <p:tgtEl>
                                          <p:spTgt spid="18">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fade">
                                      <p:cBhvr>
                                        <p:cTn id="32" dur="500"/>
                                        <p:tgtEl>
                                          <p:spTgt spid="1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gtEl>
                                        <p:attrNameLst>
                                          <p:attrName>style.visibility</p:attrName>
                                        </p:attrNameLst>
                                      </p:cBhvr>
                                      <p:to>
                                        <p:strVal val="visible"/>
                                      </p:to>
                                    </p:set>
                                    <p:animEffect transition="in" filter="fade">
                                      <p:cBhvr>
                                        <p:cTn id="37" dur="500"/>
                                        <p:tgtEl>
                                          <p:spTgt spid="3"/>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fade">
                                      <p:cBhvr>
                                        <p:cTn id="4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246B72C7-83DB-874B-9B0E-8B1EB2145BB3}"/>
                  </a:ext>
                </a:extLst>
              </p:cNvPr>
              <p:cNvSpPr txBox="1"/>
              <p:nvPr/>
            </p:nvSpPr>
            <p:spPr>
              <a:xfrm>
                <a:off x="457199" y="4273603"/>
                <a:ext cx="8229601" cy="1898597"/>
              </a:xfrm>
              <a:prstGeom prst="rect">
                <a:avLst/>
              </a:prstGeom>
              <a:noFill/>
            </p:spPr>
            <p:txBody>
              <a:bodyPr wrap="square" rtlCol="0">
                <a:noAutofit/>
              </a:bodyPr>
              <a:lstStyle/>
              <a:p>
                <a:pPr marL="342900" indent="-342900">
                  <a:spcBef>
                    <a:spcPts val="600"/>
                  </a:spcBef>
                  <a:buAutoNum type="arabicPeriod"/>
                </a:pPr>
                <a:r>
                  <a:rPr lang="en-US" sz="1600" dirty="0"/>
                  <a:t>Subpopulations of </a:t>
                </a:r>
                <a:r>
                  <a:rPr lang="en-US" sz="1600" i="1" dirty="0"/>
                  <a:t>X</a:t>
                </a:r>
                <a:r>
                  <a:rPr lang="en-US" sz="1600" dirty="0"/>
                  <a:t> for a given time have constant mean for all </a:t>
                </a:r>
                <a:r>
                  <a:rPr lang="en-US" sz="1600" i="1" dirty="0"/>
                  <a:t>t</a:t>
                </a:r>
                <a:r>
                  <a:rPr lang="en-US" sz="1600" dirty="0"/>
                  <a:t>.</a:t>
                </a:r>
              </a:p>
              <a:p>
                <a:pPr>
                  <a:spcBef>
                    <a:spcPts val="600"/>
                  </a:spcBef>
                </a:pPr>
                <a:r>
                  <a:rPr lang="en-US" sz="1600" dirty="0"/>
                  <a:t>			 </a:t>
                </a:r>
                <a14:m>
                  <m:oMath xmlns:m="http://schemas.openxmlformats.org/officeDocument/2006/math">
                    <m:r>
                      <a:rPr lang="en-US" sz="1600" i="1">
                        <a:latin typeface="Cambria Math" panose="02040503050406030204" pitchFamily="18" charset="0"/>
                      </a:rPr>
                      <m:t>𝐸</m:t>
                    </m:r>
                    <m:d>
                      <m:dPr>
                        <m:begChr m:val="["/>
                        <m:endChr m:val="]"/>
                        <m:ctrlPr>
                          <a:rPr lang="en-US" sz="1600" i="1">
                            <a:latin typeface="Cambria Math" panose="02040503050406030204" pitchFamily="18" charset="0"/>
                          </a:rPr>
                        </m:ctrlPr>
                      </m:dPr>
                      <m:e>
                        <m:sSub>
                          <m:sSubPr>
                            <m:ctrlPr>
                              <a:rPr lang="en-US" sz="1600" i="1">
                                <a:latin typeface="Cambria Math" panose="02040503050406030204" pitchFamily="18" charset="0"/>
                              </a:rPr>
                            </m:ctrlPr>
                          </m:sSubPr>
                          <m:e>
                            <m:r>
                              <a:rPr lang="en-US" sz="1600" i="1">
                                <a:latin typeface="Cambria Math" panose="02040503050406030204" pitchFamily="18" charset="0"/>
                              </a:rPr>
                              <m:t>𝑋</m:t>
                            </m:r>
                          </m:e>
                          <m:sub>
                            <m:r>
                              <a:rPr lang="en-US" sz="1600" i="1">
                                <a:latin typeface="Cambria Math" panose="02040503050406030204" pitchFamily="18" charset="0"/>
                              </a:rPr>
                              <m:t>𝑡</m:t>
                            </m:r>
                          </m:sub>
                        </m:sSub>
                      </m:e>
                    </m:d>
                    <m:r>
                      <a:rPr lang="en-US" sz="1600" i="1">
                        <a:latin typeface="Cambria Math" panose="02040503050406030204" pitchFamily="18" charset="0"/>
                      </a:rPr>
                      <m:t>=</m:t>
                    </m:r>
                    <m:r>
                      <a:rPr lang="en-US" sz="1600" i="1">
                        <a:latin typeface="Cambria Math" panose="02040503050406030204" pitchFamily="18" charset="0"/>
                        <a:ea typeface="Cambria Math" panose="02040503050406030204" pitchFamily="18" charset="0"/>
                      </a:rPr>
                      <m:t>𝜇</m:t>
                    </m:r>
                  </m:oMath>
                </a14:m>
                <a:endParaRPr lang="en-US" sz="1600" dirty="0"/>
              </a:p>
              <a:p>
                <a:pPr marL="342900" indent="-342900">
                  <a:spcBef>
                    <a:spcPts val="600"/>
                  </a:spcBef>
                  <a:buAutoNum type="arabicPeriod" startAt="2"/>
                </a:pPr>
                <a:r>
                  <a:rPr lang="en-US" sz="1600" dirty="0"/>
                  <a:t>Subpopulations of </a:t>
                </a:r>
                <a:r>
                  <a:rPr lang="en-US" sz="1600" i="1" dirty="0"/>
                  <a:t>X</a:t>
                </a:r>
                <a:r>
                  <a:rPr lang="en-US" sz="1600" dirty="0"/>
                  <a:t> for a given time have a constant and finite variance for all </a:t>
                </a:r>
                <a:r>
                  <a:rPr lang="en-US" sz="1600" i="1" dirty="0"/>
                  <a:t>t</a:t>
                </a:r>
                <a:r>
                  <a:rPr lang="en-US" sz="1600" dirty="0"/>
                  <a:t>. </a:t>
                </a:r>
              </a:p>
              <a:p>
                <a:pPr>
                  <a:spcBef>
                    <a:spcPts val="600"/>
                  </a:spcBef>
                </a:pPr>
                <a:r>
                  <a:rPr lang="en-US" sz="1600" dirty="0"/>
                  <a:t>			 Var[</a:t>
                </a: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𝑋</m:t>
                        </m:r>
                      </m:e>
                      <m:sub>
                        <m:r>
                          <a:rPr lang="en-US" sz="1600" i="1">
                            <a:latin typeface="Cambria Math" panose="02040503050406030204" pitchFamily="18" charset="0"/>
                          </a:rPr>
                          <m:t>𝑡</m:t>
                        </m:r>
                      </m:sub>
                    </m:sSub>
                    <m:r>
                      <a:rPr lang="en-US" sz="1600" i="1">
                        <a:latin typeface="Cambria Math" panose="02040503050406030204" pitchFamily="18" charset="0"/>
                      </a:rPr>
                      <m:t>]= </m:t>
                    </m:r>
                    <m:sSup>
                      <m:sSupPr>
                        <m:ctrlPr>
                          <a:rPr lang="en-US" sz="1600" i="1">
                            <a:latin typeface="Cambria Math" panose="02040503050406030204" pitchFamily="18" charset="0"/>
                          </a:rPr>
                        </m:ctrlPr>
                      </m:sSupPr>
                      <m:e>
                        <m:r>
                          <a:rPr lang="en-US" sz="1600" i="1">
                            <a:latin typeface="Cambria Math" panose="02040503050406030204" pitchFamily="18" charset="0"/>
                            <a:ea typeface="Cambria Math" panose="02040503050406030204" pitchFamily="18" charset="0"/>
                          </a:rPr>
                          <m:t>𝜎</m:t>
                        </m:r>
                      </m:e>
                      <m:sup>
                        <m:r>
                          <a:rPr lang="en-US" sz="1600" i="1">
                            <a:latin typeface="Cambria Math" panose="02040503050406030204" pitchFamily="18" charset="0"/>
                          </a:rPr>
                          <m:t>2</m:t>
                        </m:r>
                      </m:sup>
                    </m:sSup>
                    <m:r>
                      <a:rPr lang="en-US" sz="1600" i="1">
                        <a:latin typeface="Cambria Math" panose="02040503050406030204" pitchFamily="18" charset="0"/>
                      </a:rPr>
                      <m:t>&lt;</m:t>
                    </m:r>
                    <m:r>
                      <a:rPr lang="en-US" sz="1600" i="1">
                        <a:latin typeface="Cambria Math" panose="02040503050406030204" pitchFamily="18" charset="0"/>
                        <a:ea typeface="Cambria Math" panose="02040503050406030204" pitchFamily="18" charset="0"/>
                      </a:rPr>
                      <m:t>∞</m:t>
                    </m:r>
                  </m:oMath>
                </a14:m>
                <a:r>
                  <a:rPr lang="en-US" sz="1600" dirty="0"/>
                  <a:t> </a:t>
                </a:r>
              </a:p>
              <a:p>
                <a:pPr marL="342900" indent="-342900">
                  <a:spcBef>
                    <a:spcPts val="600"/>
                  </a:spcBef>
                  <a:buFont typeface="+mj-lt"/>
                  <a:buAutoNum type="arabicPeriod" startAt="3"/>
                </a:pPr>
                <a:r>
                  <a:rPr lang="en-US" sz="1600" dirty="0"/>
                  <a:t>The correlation of </a:t>
                </a: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𝑋</m:t>
                        </m:r>
                      </m:e>
                      <m:sub>
                        <m:sSub>
                          <m:sSubPr>
                            <m:ctrlPr>
                              <a:rPr lang="en-US" sz="1600" i="1">
                                <a:latin typeface="Cambria Math" panose="02040503050406030204" pitchFamily="18" charset="0"/>
                              </a:rPr>
                            </m:ctrlPr>
                          </m:sSubPr>
                          <m:e>
                            <m:r>
                              <a:rPr lang="en-US" sz="1600" i="1">
                                <a:latin typeface="Cambria Math" panose="02040503050406030204" pitchFamily="18" charset="0"/>
                              </a:rPr>
                              <m:t>𝑡</m:t>
                            </m:r>
                          </m:e>
                          <m:sub>
                            <m:r>
                              <a:rPr lang="en-US" sz="1600" i="1">
                                <a:latin typeface="Cambria Math" panose="02040503050406030204" pitchFamily="18" charset="0"/>
                              </a:rPr>
                              <m:t>1</m:t>
                            </m:r>
                          </m:sub>
                        </m:sSub>
                      </m:sub>
                    </m:sSub>
                  </m:oMath>
                </a14:m>
                <a:r>
                  <a:rPr lang="en-US" sz="1600" dirty="0"/>
                  <a:t>and </a:t>
                </a: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𝑋</m:t>
                        </m:r>
                      </m:e>
                      <m:sub>
                        <m:sSub>
                          <m:sSubPr>
                            <m:ctrlPr>
                              <a:rPr lang="en-US" sz="1600" i="1">
                                <a:latin typeface="Cambria Math" panose="02040503050406030204" pitchFamily="18" charset="0"/>
                              </a:rPr>
                            </m:ctrlPr>
                          </m:sSubPr>
                          <m:e>
                            <m:r>
                              <a:rPr lang="en-US" sz="1600" i="1">
                                <a:latin typeface="Cambria Math" panose="02040503050406030204" pitchFamily="18" charset="0"/>
                              </a:rPr>
                              <m:t>𝑡</m:t>
                            </m:r>
                          </m:e>
                          <m:sub>
                            <m:r>
                              <a:rPr lang="en-US" sz="1600" i="1">
                                <a:latin typeface="Cambria Math" panose="02040503050406030204" pitchFamily="18" charset="0"/>
                              </a:rPr>
                              <m:t>2</m:t>
                            </m:r>
                          </m:sub>
                        </m:sSub>
                      </m:sub>
                    </m:sSub>
                  </m:oMath>
                </a14:m>
                <a:r>
                  <a:rPr lang="en-US" sz="1600" dirty="0"/>
                  <a:t> depends only on </a:t>
                </a: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𝑡</m:t>
                        </m:r>
                      </m:e>
                      <m:sub>
                        <m:r>
                          <a:rPr lang="en-US" sz="1600" i="1">
                            <a:latin typeface="Cambria Math" panose="02040503050406030204" pitchFamily="18" charset="0"/>
                          </a:rPr>
                          <m:t>2</m:t>
                        </m:r>
                      </m:sub>
                    </m:sSub>
                    <m:r>
                      <a:rPr lang="en-US" sz="1600" i="1">
                        <a:latin typeface="Cambria Math" panose="02040503050406030204" pitchFamily="18" charset="0"/>
                      </a:rPr>
                      <m:t>−</m:t>
                    </m:r>
                  </m:oMath>
                </a14:m>
                <a:r>
                  <a:rPr lang="en-US" sz="1600" dirty="0"/>
                  <a:t> </a:t>
                </a: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𝑡</m:t>
                        </m:r>
                      </m:e>
                      <m:sub>
                        <m:r>
                          <a:rPr lang="en-US" sz="1600" i="1">
                            <a:latin typeface="Cambria Math" panose="02040503050406030204" pitchFamily="18" charset="0"/>
                          </a:rPr>
                          <m:t>1</m:t>
                        </m:r>
                      </m:sub>
                    </m:sSub>
                    <m:r>
                      <a:rPr lang="en-US" sz="1600">
                        <a:latin typeface="Cambria Math" panose="02040503050406030204" pitchFamily="18" charset="0"/>
                      </a:rPr>
                      <m:t>.</m:t>
                    </m:r>
                    <m:r>
                      <a:rPr lang="en-US" sz="1600" i="1" smtClean="0">
                        <a:latin typeface="Cambria Math" panose="02040503050406030204" pitchFamily="18" charset="0"/>
                      </a:rPr>
                      <m:t> </m:t>
                    </m:r>
                    <m:r>
                      <m:rPr>
                        <m:sty m:val="p"/>
                      </m:rPr>
                      <a:rPr lang="en-US" sz="1600">
                        <a:latin typeface="Cambria Math" panose="02040503050406030204" pitchFamily="18" charset="0"/>
                      </a:rPr>
                      <m:t>That</m:t>
                    </m:r>
                    <m:r>
                      <a:rPr lang="en-US" sz="1600">
                        <a:latin typeface="Cambria Math" panose="02040503050406030204" pitchFamily="18" charset="0"/>
                      </a:rPr>
                      <m:t> </m:t>
                    </m:r>
                    <m:r>
                      <m:rPr>
                        <m:sty m:val="p"/>
                      </m:rPr>
                      <a:rPr lang="en-US" sz="1600">
                        <a:latin typeface="Cambria Math" panose="02040503050406030204" pitchFamily="18" charset="0"/>
                      </a:rPr>
                      <m:t>is</m:t>
                    </m:r>
                    <m:r>
                      <a:rPr lang="en-US" sz="1600">
                        <a:latin typeface="Cambria Math" panose="02040503050406030204" pitchFamily="18" charset="0"/>
                      </a:rPr>
                      <m:t>, </m:t>
                    </m:r>
                    <m:r>
                      <m:rPr>
                        <m:sty m:val="p"/>
                      </m:rPr>
                      <a:rPr lang="en-US" sz="1600">
                        <a:latin typeface="Cambria Math" panose="02040503050406030204" pitchFamily="18" charset="0"/>
                      </a:rPr>
                      <m:t>t</m:t>
                    </m:r>
                  </m:oMath>
                </a14:m>
                <a:r>
                  <a:rPr lang="en-US" sz="1600" dirty="0"/>
                  <a:t>he covariance between data points is dependent only on how far apart they are, not where they are. </a:t>
                </a:r>
              </a:p>
            </p:txBody>
          </p:sp>
        </mc:Choice>
        <mc:Fallback xmlns="">
          <p:sp>
            <p:nvSpPr>
              <p:cNvPr id="12" name="TextBox 11">
                <a:extLst>
                  <a:ext uri="{FF2B5EF4-FFF2-40B4-BE49-F238E27FC236}">
                    <a16:creationId xmlns:a16="http://schemas.microsoft.com/office/drawing/2014/main" xmlns:a14="http://schemas.microsoft.com/office/drawing/2010/main" xmlns="" id="{246B72C7-83DB-874B-9B0E-8B1EB2145BB3}"/>
                  </a:ext>
                </a:extLst>
              </p:cNvPr>
              <p:cNvSpPr txBox="1">
                <a:spLocks noRot="1" noChangeAspect="1" noMove="1" noResize="1" noEditPoints="1" noAdjustHandles="1" noChangeArrowheads="1" noChangeShapeType="1" noTextEdit="1"/>
              </p:cNvSpPr>
              <p:nvPr/>
            </p:nvSpPr>
            <p:spPr>
              <a:xfrm>
                <a:off x="457199" y="4273603"/>
                <a:ext cx="8229601" cy="1898597"/>
              </a:xfrm>
              <a:prstGeom prst="rect">
                <a:avLst/>
              </a:prstGeom>
              <a:blipFill rotWithShape="0">
                <a:blip r:embed="rId2"/>
                <a:stretch>
                  <a:fillRect l="-296" t="-962" r="-741" b="-3205"/>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A1A68E5D-D1B8-DC46-83F4-5BA8D3C5426A}"/>
              </a:ext>
            </a:extLst>
          </p:cNvPr>
          <p:cNvSpPr>
            <a:spLocks noGrp="1"/>
          </p:cNvSpPr>
          <p:nvPr>
            <p:ph type="title"/>
          </p:nvPr>
        </p:nvSpPr>
        <p:spPr/>
        <p:txBody>
          <a:bodyPr>
            <a:normAutofit/>
          </a:bodyPr>
          <a:lstStyle/>
          <a:p>
            <a:pPr algn="ctr"/>
            <a:r>
              <a:rPr lang="en-US" dirty="0"/>
              <a:t>Stationary Process</a:t>
            </a:r>
          </a:p>
        </p:txBody>
      </p:sp>
      <p:pic>
        <p:nvPicPr>
          <p:cNvPr id="13" name="Picture 12">
            <a:extLst>
              <a:ext uri="{FF2B5EF4-FFF2-40B4-BE49-F238E27FC236}">
                <a16:creationId xmlns:a16="http://schemas.microsoft.com/office/drawing/2014/main" id="{6FDDA4DC-FE2C-2C4B-AC9A-18C96D78D654}"/>
              </a:ext>
            </a:extLst>
          </p:cNvPr>
          <p:cNvPicPr>
            <a:picLocks/>
          </p:cNvPicPr>
          <p:nvPr/>
        </p:nvPicPr>
        <p:blipFill>
          <a:blip r:embed="rId3"/>
          <a:stretch>
            <a:fillRect/>
          </a:stretch>
        </p:blipFill>
        <p:spPr>
          <a:xfrm>
            <a:off x="2478300" y="1413140"/>
            <a:ext cx="3929634" cy="1865376"/>
          </a:xfrm>
          <a:prstGeom prst="rect">
            <a:avLst/>
          </a:prstGeom>
        </p:spPr>
      </p:pic>
      <p:sp>
        <p:nvSpPr>
          <p:cNvPr id="14" name="Rectangle 13">
            <a:extLst>
              <a:ext uri="{FF2B5EF4-FFF2-40B4-BE49-F238E27FC236}">
                <a16:creationId xmlns:a16="http://schemas.microsoft.com/office/drawing/2014/main" id="{1E26B6F6-198E-6145-9D01-55108400E282}"/>
              </a:ext>
            </a:extLst>
          </p:cNvPr>
          <p:cNvSpPr/>
          <p:nvPr/>
        </p:nvSpPr>
        <p:spPr>
          <a:xfrm>
            <a:off x="2766733" y="1514123"/>
            <a:ext cx="1752315" cy="1446610"/>
          </a:xfrm>
          <a:prstGeom prst="rect">
            <a:avLst/>
          </a:prstGeom>
          <a:solidFill>
            <a:schemeClr val="accent1">
              <a:alpha val="4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6" name="Rectangle 15">
            <a:extLst>
              <a:ext uri="{FF2B5EF4-FFF2-40B4-BE49-F238E27FC236}">
                <a16:creationId xmlns:a16="http://schemas.microsoft.com/office/drawing/2014/main" id="{662770DA-0094-DF4C-83FF-76AC9E80BB98}"/>
              </a:ext>
            </a:extLst>
          </p:cNvPr>
          <p:cNvSpPr/>
          <p:nvPr/>
        </p:nvSpPr>
        <p:spPr>
          <a:xfrm>
            <a:off x="4519048" y="1514122"/>
            <a:ext cx="1770893" cy="1446610"/>
          </a:xfrm>
          <a:prstGeom prst="rect">
            <a:avLst/>
          </a:prstGeom>
          <a:solidFill>
            <a:srgbClr val="FF0000">
              <a:alpha val="46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pic>
        <p:nvPicPr>
          <p:cNvPr id="17" name="Picture 16">
            <a:extLst>
              <a:ext uri="{FF2B5EF4-FFF2-40B4-BE49-F238E27FC236}">
                <a16:creationId xmlns:a16="http://schemas.microsoft.com/office/drawing/2014/main" id="{BFFD9233-B10E-144D-862E-EACFDA4E21E8}"/>
              </a:ext>
            </a:extLst>
          </p:cNvPr>
          <p:cNvPicPr>
            <a:picLocks noChangeAspect="1"/>
          </p:cNvPicPr>
          <p:nvPr/>
        </p:nvPicPr>
        <p:blipFill>
          <a:blip r:embed="rId4"/>
          <a:stretch>
            <a:fillRect/>
          </a:stretch>
        </p:blipFill>
        <p:spPr>
          <a:xfrm>
            <a:off x="4785938" y="3334137"/>
            <a:ext cx="1296746" cy="630109"/>
          </a:xfrm>
          <a:prstGeom prst="rect">
            <a:avLst/>
          </a:prstGeom>
        </p:spPr>
      </p:pic>
      <p:pic>
        <p:nvPicPr>
          <p:cNvPr id="18" name="Picture 17">
            <a:extLst>
              <a:ext uri="{FF2B5EF4-FFF2-40B4-BE49-F238E27FC236}">
                <a16:creationId xmlns:a16="http://schemas.microsoft.com/office/drawing/2014/main" id="{FED0B065-7C7E-874E-9F21-33F94E8C1C88}"/>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3022488" y="3333239"/>
            <a:ext cx="1300439" cy="631904"/>
          </a:xfrm>
          <a:prstGeom prst="rect">
            <a:avLst/>
          </a:prstGeom>
        </p:spPr>
      </p:pic>
      <p:pic>
        <p:nvPicPr>
          <p:cNvPr id="6" name="Picture 5">
            <a:extLst>
              <a:ext uri="{FF2B5EF4-FFF2-40B4-BE49-F238E27FC236}">
                <a16:creationId xmlns:a16="http://schemas.microsoft.com/office/drawing/2014/main" id="{DA41A11C-D9B2-9F47-8072-EC612E069A16}"/>
              </a:ext>
            </a:extLst>
          </p:cNvPr>
          <p:cNvPicPr>
            <a:picLocks noChangeAspect="1"/>
          </p:cNvPicPr>
          <p:nvPr/>
        </p:nvPicPr>
        <p:blipFill>
          <a:blip r:embed="rId6"/>
          <a:stretch>
            <a:fillRect/>
          </a:stretch>
        </p:blipFill>
        <p:spPr>
          <a:xfrm>
            <a:off x="8077200" y="4876800"/>
            <a:ext cx="393005" cy="449149"/>
          </a:xfrm>
          <a:prstGeom prst="rect">
            <a:avLst/>
          </a:prstGeom>
        </p:spPr>
      </p:pic>
      <p:pic>
        <p:nvPicPr>
          <p:cNvPr id="20" name="Picture 19">
            <a:extLst>
              <a:ext uri="{FF2B5EF4-FFF2-40B4-BE49-F238E27FC236}">
                <a16:creationId xmlns:a16="http://schemas.microsoft.com/office/drawing/2014/main" id="{914BCFF4-0104-AE4B-AD41-DD801522D34B}"/>
              </a:ext>
            </a:extLst>
          </p:cNvPr>
          <p:cNvPicPr>
            <a:picLocks noChangeAspect="1"/>
          </p:cNvPicPr>
          <p:nvPr/>
        </p:nvPicPr>
        <p:blipFill>
          <a:blip r:embed="rId6"/>
          <a:stretch>
            <a:fillRect/>
          </a:stretch>
        </p:blipFill>
        <p:spPr>
          <a:xfrm>
            <a:off x="8546405" y="5811628"/>
            <a:ext cx="393005" cy="449149"/>
          </a:xfrm>
          <a:prstGeom prst="rect">
            <a:avLst/>
          </a:prstGeom>
        </p:spPr>
      </p:pic>
      <p:pic>
        <p:nvPicPr>
          <p:cNvPr id="15" name="Picture 14">
            <a:extLst>
              <a:ext uri="{FF2B5EF4-FFF2-40B4-BE49-F238E27FC236}">
                <a16:creationId xmlns:a16="http://schemas.microsoft.com/office/drawing/2014/main" id="{FE51B2A2-4D0A-4047-B997-BAFF720DBDBC}"/>
              </a:ext>
            </a:extLst>
          </p:cNvPr>
          <p:cNvPicPr>
            <a:picLocks noChangeAspect="1"/>
          </p:cNvPicPr>
          <p:nvPr/>
        </p:nvPicPr>
        <p:blipFill>
          <a:blip r:embed="rId7"/>
          <a:stretch>
            <a:fillRect/>
          </a:stretch>
        </p:blipFill>
        <p:spPr>
          <a:xfrm>
            <a:off x="6781800" y="4215765"/>
            <a:ext cx="398396" cy="345726"/>
          </a:xfrm>
          <a:prstGeom prst="rect">
            <a:avLst/>
          </a:prstGeom>
        </p:spPr>
      </p:pic>
    </p:spTree>
    <p:extLst>
      <p:ext uri="{BB962C8B-B14F-4D97-AF65-F5344CB8AC3E}">
        <p14:creationId xmlns:p14="http://schemas.microsoft.com/office/powerpoint/2010/main" val="3798450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fade">
                                      <p:cBhvr>
                                        <p:cTn id="7" dur="500"/>
                                        <p:tgtEl>
                                          <p:spTgt spid="1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xEl>
                                              <p:pRg st="1" end="1"/>
                                            </p:txEl>
                                          </p:spTgt>
                                        </p:tgtEl>
                                        <p:attrNameLst>
                                          <p:attrName>style.visibility</p:attrName>
                                        </p:attrNameLst>
                                      </p:cBhvr>
                                      <p:to>
                                        <p:strVal val="visible"/>
                                      </p:to>
                                    </p:set>
                                    <p:animEffect transition="in" filter="fade">
                                      <p:cBhvr>
                                        <p:cTn id="12" dur="500"/>
                                        <p:tgtEl>
                                          <p:spTgt spid="1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
                                            <p:txEl>
                                              <p:pRg st="2" end="2"/>
                                            </p:txEl>
                                          </p:spTgt>
                                        </p:tgtEl>
                                        <p:attrNameLst>
                                          <p:attrName>style.visibility</p:attrName>
                                        </p:attrNameLst>
                                      </p:cBhvr>
                                      <p:to>
                                        <p:strVal val="visible"/>
                                      </p:to>
                                    </p:set>
                                    <p:animEffect transition="in" filter="fade">
                                      <p:cBhvr>
                                        <p:cTn id="17" dur="500"/>
                                        <p:tgtEl>
                                          <p:spTgt spid="1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2">
                                            <p:txEl>
                                              <p:pRg st="3" end="3"/>
                                            </p:txEl>
                                          </p:spTgt>
                                        </p:tgtEl>
                                        <p:attrNameLst>
                                          <p:attrName>style.visibility</p:attrName>
                                        </p:attrNameLst>
                                      </p:cBhvr>
                                      <p:to>
                                        <p:strVal val="visible"/>
                                      </p:to>
                                    </p:set>
                                    <p:animEffect transition="in" filter="fade">
                                      <p:cBhvr>
                                        <p:cTn id="22" dur="500"/>
                                        <p:tgtEl>
                                          <p:spTgt spid="1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2">
                                            <p:txEl>
                                              <p:pRg st="4" end="4"/>
                                            </p:txEl>
                                          </p:spTgt>
                                        </p:tgtEl>
                                        <p:attrNameLst>
                                          <p:attrName>style.visibility</p:attrName>
                                        </p:attrNameLst>
                                      </p:cBhvr>
                                      <p:to>
                                        <p:strVal val="visible"/>
                                      </p:to>
                                    </p:set>
                                    <p:animEffect transition="in" filter="fade">
                                      <p:cBhvr>
                                        <p:cTn id="27" dur="500"/>
                                        <p:tgtEl>
                                          <p:spTgt spid="12">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500"/>
                                        <p:tgtEl>
                                          <p:spTgt spid="15"/>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fade">
                                      <p:cBhvr>
                                        <p:cTn id="37" dur="500"/>
                                        <p:tgtEl>
                                          <p:spTgt spid="6"/>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fade">
                                      <p:cBhvr>
                                        <p:cTn id="4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246B72C7-83DB-874B-9B0E-8B1EB2145BB3}"/>
                  </a:ext>
                </a:extLst>
              </p:cNvPr>
              <p:cNvSpPr txBox="1"/>
              <p:nvPr/>
            </p:nvSpPr>
            <p:spPr>
              <a:xfrm>
                <a:off x="457199" y="4273603"/>
                <a:ext cx="8229601" cy="1898597"/>
              </a:xfrm>
              <a:prstGeom prst="rect">
                <a:avLst/>
              </a:prstGeom>
              <a:noFill/>
            </p:spPr>
            <p:txBody>
              <a:bodyPr wrap="square" rtlCol="0">
                <a:noAutofit/>
              </a:bodyPr>
              <a:lstStyle/>
              <a:p>
                <a:pPr marL="342900" indent="-342900">
                  <a:spcBef>
                    <a:spcPts val="600"/>
                  </a:spcBef>
                  <a:buAutoNum type="arabicPeriod"/>
                </a:pPr>
                <a:r>
                  <a:rPr lang="en-US" sz="1600" dirty="0"/>
                  <a:t>Subpopulations of </a:t>
                </a:r>
                <a:r>
                  <a:rPr lang="en-US" sz="1600" i="1" dirty="0"/>
                  <a:t>X</a:t>
                </a:r>
                <a:r>
                  <a:rPr lang="en-US" sz="1600" dirty="0"/>
                  <a:t> for a given time have constant mean for all </a:t>
                </a:r>
                <a:r>
                  <a:rPr lang="en-US" sz="1600" i="1" dirty="0"/>
                  <a:t>t</a:t>
                </a:r>
                <a:r>
                  <a:rPr lang="en-US" sz="1600" dirty="0"/>
                  <a:t>.</a:t>
                </a:r>
              </a:p>
              <a:p>
                <a:pPr>
                  <a:spcBef>
                    <a:spcPts val="600"/>
                  </a:spcBef>
                </a:pPr>
                <a:r>
                  <a:rPr lang="en-US" sz="1600" dirty="0"/>
                  <a:t>			 </a:t>
                </a:r>
                <a14:m>
                  <m:oMath xmlns:m="http://schemas.openxmlformats.org/officeDocument/2006/math">
                    <m:r>
                      <a:rPr lang="en-US" sz="1600" i="1">
                        <a:latin typeface="Cambria Math" panose="02040503050406030204" pitchFamily="18" charset="0"/>
                      </a:rPr>
                      <m:t>𝐸</m:t>
                    </m:r>
                    <m:d>
                      <m:dPr>
                        <m:begChr m:val="["/>
                        <m:endChr m:val="]"/>
                        <m:ctrlPr>
                          <a:rPr lang="en-US" sz="1600" i="1">
                            <a:latin typeface="Cambria Math" panose="02040503050406030204" pitchFamily="18" charset="0"/>
                          </a:rPr>
                        </m:ctrlPr>
                      </m:dPr>
                      <m:e>
                        <m:sSub>
                          <m:sSubPr>
                            <m:ctrlPr>
                              <a:rPr lang="en-US" sz="1600" i="1">
                                <a:latin typeface="Cambria Math" panose="02040503050406030204" pitchFamily="18" charset="0"/>
                              </a:rPr>
                            </m:ctrlPr>
                          </m:sSubPr>
                          <m:e>
                            <m:r>
                              <a:rPr lang="en-US" sz="1600" i="1">
                                <a:latin typeface="Cambria Math" panose="02040503050406030204" pitchFamily="18" charset="0"/>
                              </a:rPr>
                              <m:t>𝑋</m:t>
                            </m:r>
                          </m:e>
                          <m:sub>
                            <m:r>
                              <a:rPr lang="en-US" sz="1600" i="1">
                                <a:latin typeface="Cambria Math" panose="02040503050406030204" pitchFamily="18" charset="0"/>
                              </a:rPr>
                              <m:t>𝑡</m:t>
                            </m:r>
                          </m:sub>
                        </m:sSub>
                      </m:e>
                    </m:d>
                    <m:r>
                      <a:rPr lang="en-US" sz="1600" i="1">
                        <a:latin typeface="Cambria Math" panose="02040503050406030204" pitchFamily="18" charset="0"/>
                      </a:rPr>
                      <m:t>=</m:t>
                    </m:r>
                    <m:r>
                      <a:rPr lang="en-US" sz="1600" i="1">
                        <a:latin typeface="Cambria Math" panose="02040503050406030204" pitchFamily="18" charset="0"/>
                        <a:ea typeface="Cambria Math" panose="02040503050406030204" pitchFamily="18" charset="0"/>
                      </a:rPr>
                      <m:t>𝜇</m:t>
                    </m:r>
                  </m:oMath>
                </a14:m>
                <a:endParaRPr lang="en-US" sz="1600" dirty="0"/>
              </a:p>
              <a:p>
                <a:pPr marL="342900" indent="-342900">
                  <a:spcBef>
                    <a:spcPts val="600"/>
                  </a:spcBef>
                  <a:buAutoNum type="arabicPeriod" startAt="2"/>
                </a:pPr>
                <a:r>
                  <a:rPr lang="en-US" sz="1600" dirty="0"/>
                  <a:t>Subpopulations of </a:t>
                </a:r>
                <a:r>
                  <a:rPr lang="en-US" sz="1600" i="1" dirty="0"/>
                  <a:t>X</a:t>
                </a:r>
                <a:r>
                  <a:rPr lang="en-US" sz="1600" dirty="0"/>
                  <a:t> for a given time have a constant and finite variance for all </a:t>
                </a:r>
                <a:r>
                  <a:rPr lang="en-US" sz="1600" i="1" dirty="0"/>
                  <a:t>t</a:t>
                </a:r>
                <a:r>
                  <a:rPr lang="en-US" sz="1600" dirty="0"/>
                  <a:t>. </a:t>
                </a:r>
              </a:p>
              <a:p>
                <a:pPr>
                  <a:spcBef>
                    <a:spcPts val="600"/>
                  </a:spcBef>
                </a:pPr>
                <a:r>
                  <a:rPr lang="en-US" sz="1600" dirty="0"/>
                  <a:t>			 Var[</a:t>
                </a: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𝑋</m:t>
                        </m:r>
                      </m:e>
                      <m:sub>
                        <m:r>
                          <a:rPr lang="en-US" sz="1600" i="1">
                            <a:latin typeface="Cambria Math" panose="02040503050406030204" pitchFamily="18" charset="0"/>
                          </a:rPr>
                          <m:t>𝑡</m:t>
                        </m:r>
                      </m:sub>
                    </m:sSub>
                    <m:r>
                      <a:rPr lang="en-US" sz="1600" i="1">
                        <a:latin typeface="Cambria Math" panose="02040503050406030204" pitchFamily="18" charset="0"/>
                      </a:rPr>
                      <m:t>]= </m:t>
                    </m:r>
                    <m:sSup>
                      <m:sSupPr>
                        <m:ctrlPr>
                          <a:rPr lang="en-US" sz="1600" i="1">
                            <a:latin typeface="Cambria Math" panose="02040503050406030204" pitchFamily="18" charset="0"/>
                          </a:rPr>
                        </m:ctrlPr>
                      </m:sSupPr>
                      <m:e>
                        <m:r>
                          <a:rPr lang="en-US" sz="1600" i="1">
                            <a:latin typeface="Cambria Math" panose="02040503050406030204" pitchFamily="18" charset="0"/>
                            <a:ea typeface="Cambria Math" panose="02040503050406030204" pitchFamily="18" charset="0"/>
                          </a:rPr>
                          <m:t>𝜎</m:t>
                        </m:r>
                      </m:e>
                      <m:sup>
                        <m:r>
                          <a:rPr lang="en-US" sz="1600" i="1">
                            <a:latin typeface="Cambria Math" panose="02040503050406030204" pitchFamily="18" charset="0"/>
                          </a:rPr>
                          <m:t>2</m:t>
                        </m:r>
                      </m:sup>
                    </m:sSup>
                    <m:r>
                      <a:rPr lang="en-US" sz="1600" i="1">
                        <a:latin typeface="Cambria Math" panose="02040503050406030204" pitchFamily="18" charset="0"/>
                      </a:rPr>
                      <m:t>&lt;</m:t>
                    </m:r>
                    <m:r>
                      <a:rPr lang="en-US" sz="1600" i="1">
                        <a:latin typeface="Cambria Math" panose="02040503050406030204" pitchFamily="18" charset="0"/>
                        <a:ea typeface="Cambria Math" panose="02040503050406030204" pitchFamily="18" charset="0"/>
                      </a:rPr>
                      <m:t>∞</m:t>
                    </m:r>
                  </m:oMath>
                </a14:m>
                <a:r>
                  <a:rPr lang="en-US" sz="1600" dirty="0"/>
                  <a:t> </a:t>
                </a:r>
              </a:p>
              <a:p>
                <a:pPr marL="342900" indent="-342900">
                  <a:spcBef>
                    <a:spcPts val="600"/>
                  </a:spcBef>
                  <a:buFont typeface="+mj-lt"/>
                  <a:buAutoNum type="arabicPeriod" startAt="3"/>
                </a:pPr>
                <a:r>
                  <a:rPr lang="en-US" sz="1600" dirty="0"/>
                  <a:t>The correlation of </a:t>
                </a: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𝑋</m:t>
                        </m:r>
                      </m:e>
                      <m:sub>
                        <m:sSub>
                          <m:sSubPr>
                            <m:ctrlPr>
                              <a:rPr lang="en-US" sz="1600" i="1">
                                <a:latin typeface="Cambria Math" panose="02040503050406030204" pitchFamily="18" charset="0"/>
                              </a:rPr>
                            </m:ctrlPr>
                          </m:sSubPr>
                          <m:e>
                            <m:r>
                              <a:rPr lang="en-US" sz="1600" i="1">
                                <a:latin typeface="Cambria Math" panose="02040503050406030204" pitchFamily="18" charset="0"/>
                              </a:rPr>
                              <m:t>𝑡</m:t>
                            </m:r>
                          </m:e>
                          <m:sub>
                            <m:r>
                              <a:rPr lang="en-US" sz="1600" i="1">
                                <a:latin typeface="Cambria Math" panose="02040503050406030204" pitchFamily="18" charset="0"/>
                              </a:rPr>
                              <m:t>1</m:t>
                            </m:r>
                          </m:sub>
                        </m:sSub>
                      </m:sub>
                    </m:sSub>
                  </m:oMath>
                </a14:m>
                <a:r>
                  <a:rPr lang="en-US" sz="1600" dirty="0"/>
                  <a:t>and </a:t>
                </a: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𝑋</m:t>
                        </m:r>
                      </m:e>
                      <m:sub>
                        <m:sSub>
                          <m:sSubPr>
                            <m:ctrlPr>
                              <a:rPr lang="en-US" sz="1600" i="1">
                                <a:latin typeface="Cambria Math" panose="02040503050406030204" pitchFamily="18" charset="0"/>
                              </a:rPr>
                            </m:ctrlPr>
                          </m:sSubPr>
                          <m:e>
                            <m:r>
                              <a:rPr lang="en-US" sz="1600" i="1">
                                <a:latin typeface="Cambria Math" panose="02040503050406030204" pitchFamily="18" charset="0"/>
                              </a:rPr>
                              <m:t>𝑡</m:t>
                            </m:r>
                          </m:e>
                          <m:sub>
                            <m:r>
                              <a:rPr lang="en-US" sz="1600" i="1">
                                <a:latin typeface="Cambria Math" panose="02040503050406030204" pitchFamily="18" charset="0"/>
                              </a:rPr>
                              <m:t>2</m:t>
                            </m:r>
                          </m:sub>
                        </m:sSub>
                      </m:sub>
                    </m:sSub>
                  </m:oMath>
                </a14:m>
                <a:r>
                  <a:rPr lang="en-US" sz="1600" dirty="0"/>
                  <a:t> depends only on </a:t>
                </a: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𝑡</m:t>
                        </m:r>
                      </m:e>
                      <m:sub>
                        <m:r>
                          <a:rPr lang="en-US" sz="1600" i="1">
                            <a:latin typeface="Cambria Math" panose="02040503050406030204" pitchFamily="18" charset="0"/>
                          </a:rPr>
                          <m:t>2</m:t>
                        </m:r>
                      </m:sub>
                    </m:sSub>
                    <m:r>
                      <a:rPr lang="en-US" sz="1600" i="1">
                        <a:latin typeface="Cambria Math" panose="02040503050406030204" pitchFamily="18" charset="0"/>
                      </a:rPr>
                      <m:t>−</m:t>
                    </m:r>
                  </m:oMath>
                </a14:m>
                <a:r>
                  <a:rPr lang="en-US" sz="1600" dirty="0"/>
                  <a:t> </a:t>
                </a: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𝑡</m:t>
                        </m:r>
                      </m:e>
                      <m:sub>
                        <m:r>
                          <a:rPr lang="en-US" sz="1600" i="1">
                            <a:latin typeface="Cambria Math" panose="02040503050406030204" pitchFamily="18" charset="0"/>
                          </a:rPr>
                          <m:t>1</m:t>
                        </m:r>
                      </m:sub>
                    </m:sSub>
                    <m:r>
                      <a:rPr lang="en-US" sz="1600">
                        <a:latin typeface="Cambria Math" panose="02040503050406030204" pitchFamily="18" charset="0"/>
                      </a:rPr>
                      <m:t>.</m:t>
                    </m:r>
                    <m:r>
                      <a:rPr lang="en-US" sz="1600" i="1" smtClean="0">
                        <a:latin typeface="Cambria Math" panose="02040503050406030204" pitchFamily="18" charset="0"/>
                      </a:rPr>
                      <m:t> </m:t>
                    </m:r>
                    <m:r>
                      <m:rPr>
                        <m:sty m:val="p"/>
                      </m:rPr>
                      <a:rPr lang="en-US" sz="1600">
                        <a:latin typeface="Cambria Math" panose="02040503050406030204" pitchFamily="18" charset="0"/>
                      </a:rPr>
                      <m:t>That</m:t>
                    </m:r>
                    <m:r>
                      <a:rPr lang="en-US" sz="1600">
                        <a:latin typeface="Cambria Math" panose="02040503050406030204" pitchFamily="18" charset="0"/>
                      </a:rPr>
                      <m:t> </m:t>
                    </m:r>
                    <m:r>
                      <m:rPr>
                        <m:sty m:val="p"/>
                      </m:rPr>
                      <a:rPr lang="en-US" sz="1600">
                        <a:latin typeface="Cambria Math" panose="02040503050406030204" pitchFamily="18" charset="0"/>
                      </a:rPr>
                      <m:t>is</m:t>
                    </m:r>
                    <m:r>
                      <a:rPr lang="en-US" sz="1600">
                        <a:latin typeface="Cambria Math" panose="02040503050406030204" pitchFamily="18" charset="0"/>
                      </a:rPr>
                      <m:t>, </m:t>
                    </m:r>
                    <m:r>
                      <m:rPr>
                        <m:sty m:val="p"/>
                      </m:rPr>
                      <a:rPr lang="en-US" sz="1600">
                        <a:latin typeface="Cambria Math" panose="02040503050406030204" pitchFamily="18" charset="0"/>
                      </a:rPr>
                      <m:t>t</m:t>
                    </m:r>
                  </m:oMath>
                </a14:m>
                <a:r>
                  <a:rPr lang="en-US" sz="1600" dirty="0"/>
                  <a:t>he covariance between data points is dependent only on how far apart they are, not where they are. </a:t>
                </a:r>
              </a:p>
            </p:txBody>
          </p:sp>
        </mc:Choice>
        <mc:Fallback xmlns="">
          <p:sp>
            <p:nvSpPr>
              <p:cNvPr id="15" name="TextBox 14">
                <a:extLst>
                  <a:ext uri="{FF2B5EF4-FFF2-40B4-BE49-F238E27FC236}">
                    <a16:creationId xmlns:a16="http://schemas.microsoft.com/office/drawing/2014/main" xmlns:a14="http://schemas.microsoft.com/office/drawing/2010/main" xmlns="" id="{246B72C7-83DB-874B-9B0E-8B1EB2145BB3}"/>
                  </a:ext>
                </a:extLst>
              </p:cNvPr>
              <p:cNvSpPr txBox="1">
                <a:spLocks noRot="1" noChangeAspect="1" noMove="1" noResize="1" noEditPoints="1" noAdjustHandles="1" noChangeArrowheads="1" noChangeShapeType="1" noTextEdit="1"/>
              </p:cNvSpPr>
              <p:nvPr/>
            </p:nvSpPr>
            <p:spPr>
              <a:xfrm>
                <a:off x="457199" y="4273603"/>
                <a:ext cx="8229601" cy="1898597"/>
              </a:xfrm>
              <a:prstGeom prst="rect">
                <a:avLst/>
              </a:prstGeom>
              <a:blipFill rotWithShape="0">
                <a:blip r:embed="rId2"/>
                <a:stretch>
                  <a:fillRect l="-296" t="-962" r="-741" b="-3205"/>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0148482F-FDA3-284A-BF62-9BB9DDE226AD}"/>
              </a:ext>
            </a:extLst>
          </p:cNvPr>
          <p:cNvPicPr>
            <a:picLocks noChangeAspect="1"/>
          </p:cNvPicPr>
          <p:nvPr/>
        </p:nvPicPr>
        <p:blipFill>
          <a:blip r:embed="rId3"/>
          <a:stretch>
            <a:fillRect/>
          </a:stretch>
        </p:blipFill>
        <p:spPr>
          <a:xfrm>
            <a:off x="2690478" y="1256004"/>
            <a:ext cx="3589535" cy="2187209"/>
          </a:xfrm>
          <a:prstGeom prst="rect">
            <a:avLst/>
          </a:prstGeom>
        </p:spPr>
      </p:pic>
      <p:sp>
        <p:nvSpPr>
          <p:cNvPr id="2" name="Title 1">
            <a:extLst>
              <a:ext uri="{FF2B5EF4-FFF2-40B4-BE49-F238E27FC236}">
                <a16:creationId xmlns:a16="http://schemas.microsoft.com/office/drawing/2014/main" id="{A1A68E5D-D1B8-DC46-83F4-5BA8D3C5426A}"/>
              </a:ext>
            </a:extLst>
          </p:cNvPr>
          <p:cNvSpPr>
            <a:spLocks noGrp="1"/>
          </p:cNvSpPr>
          <p:nvPr>
            <p:ph type="title"/>
          </p:nvPr>
        </p:nvSpPr>
        <p:spPr/>
        <p:txBody>
          <a:bodyPr>
            <a:normAutofit/>
          </a:bodyPr>
          <a:lstStyle/>
          <a:p>
            <a:pPr algn="ctr"/>
            <a:r>
              <a:rPr lang="en-US" dirty="0"/>
              <a:t>Stationary Process</a:t>
            </a:r>
          </a:p>
        </p:txBody>
      </p:sp>
      <p:sp>
        <p:nvSpPr>
          <p:cNvPr id="14" name="Rectangle 13">
            <a:extLst>
              <a:ext uri="{FF2B5EF4-FFF2-40B4-BE49-F238E27FC236}">
                <a16:creationId xmlns:a16="http://schemas.microsoft.com/office/drawing/2014/main" id="{1E26B6F6-198E-6145-9D01-55108400E282}"/>
              </a:ext>
            </a:extLst>
          </p:cNvPr>
          <p:cNvSpPr/>
          <p:nvPr/>
        </p:nvSpPr>
        <p:spPr>
          <a:xfrm>
            <a:off x="3108681" y="1678553"/>
            <a:ext cx="1376563" cy="1239879"/>
          </a:xfrm>
          <a:prstGeom prst="rect">
            <a:avLst/>
          </a:prstGeom>
          <a:solidFill>
            <a:schemeClr val="accent1">
              <a:alpha val="4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6" name="Rectangle 15">
            <a:extLst>
              <a:ext uri="{FF2B5EF4-FFF2-40B4-BE49-F238E27FC236}">
                <a16:creationId xmlns:a16="http://schemas.microsoft.com/office/drawing/2014/main" id="{662770DA-0094-DF4C-83FF-76AC9E80BB98}"/>
              </a:ext>
            </a:extLst>
          </p:cNvPr>
          <p:cNvSpPr/>
          <p:nvPr/>
        </p:nvSpPr>
        <p:spPr>
          <a:xfrm>
            <a:off x="4485244" y="1678553"/>
            <a:ext cx="1542896" cy="1239879"/>
          </a:xfrm>
          <a:prstGeom prst="rect">
            <a:avLst/>
          </a:prstGeom>
          <a:solidFill>
            <a:srgbClr val="FF0000">
              <a:alpha val="46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pic>
        <p:nvPicPr>
          <p:cNvPr id="4" name="Picture 3">
            <a:extLst>
              <a:ext uri="{FF2B5EF4-FFF2-40B4-BE49-F238E27FC236}">
                <a16:creationId xmlns:a16="http://schemas.microsoft.com/office/drawing/2014/main" id="{C14483E3-D2AF-8544-955B-FB4162EFC969}"/>
              </a:ext>
            </a:extLst>
          </p:cNvPr>
          <p:cNvPicPr>
            <a:picLocks noChangeAspect="1"/>
          </p:cNvPicPr>
          <p:nvPr/>
        </p:nvPicPr>
        <p:blipFill>
          <a:blip r:embed="rId4"/>
          <a:stretch>
            <a:fillRect/>
          </a:stretch>
        </p:blipFill>
        <p:spPr>
          <a:xfrm>
            <a:off x="2603706" y="3231009"/>
            <a:ext cx="1402066" cy="854320"/>
          </a:xfrm>
          <a:prstGeom prst="rect">
            <a:avLst/>
          </a:prstGeom>
        </p:spPr>
      </p:pic>
      <p:pic>
        <p:nvPicPr>
          <p:cNvPr id="5" name="Picture 4">
            <a:extLst>
              <a:ext uri="{FF2B5EF4-FFF2-40B4-BE49-F238E27FC236}">
                <a16:creationId xmlns:a16="http://schemas.microsoft.com/office/drawing/2014/main" id="{F5DF2454-C0E9-6447-AC24-B0B6110E30E7}"/>
              </a:ext>
            </a:extLst>
          </p:cNvPr>
          <p:cNvPicPr>
            <a:picLocks noChangeAspect="1"/>
          </p:cNvPicPr>
          <p:nvPr/>
        </p:nvPicPr>
        <p:blipFill>
          <a:blip r:embed="rId5"/>
          <a:stretch>
            <a:fillRect/>
          </a:stretch>
        </p:blipFill>
        <p:spPr>
          <a:xfrm>
            <a:off x="5168280" y="3231009"/>
            <a:ext cx="1402066" cy="854320"/>
          </a:xfrm>
          <a:prstGeom prst="rect">
            <a:avLst/>
          </a:prstGeom>
        </p:spPr>
      </p:pic>
      <p:sp>
        <p:nvSpPr>
          <p:cNvPr id="13" name="TextBox 12">
            <a:extLst>
              <a:ext uri="{FF2B5EF4-FFF2-40B4-BE49-F238E27FC236}">
                <a16:creationId xmlns:a16="http://schemas.microsoft.com/office/drawing/2014/main" id="{D13A7319-F59A-284F-83BC-8055B7AD2F41}"/>
              </a:ext>
            </a:extLst>
          </p:cNvPr>
          <p:cNvSpPr txBox="1"/>
          <p:nvPr/>
        </p:nvSpPr>
        <p:spPr>
          <a:xfrm>
            <a:off x="6705600" y="4113682"/>
            <a:ext cx="484094" cy="553998"/>
          </a:xfrm>
          <a:prstGeom prst="rect">
            <a:avLst/>
          </a:prstGeom>
          <a:noFill/>
        </p:spPr>
        <p:txBody>
          <a:bodyPr wrap="square" rtlCol="0">
            <a:spAutoFit/>
          </a:bodyPr>
          <a:lstStyle/>
          <a:p>
            <a:r>
              <a:rPr lang="en-US" sz="3000" b="1" dirty="0">
                <a:solidFill>
                  <a:srgbClr val="354CA1"/>
                </a:solidFill>
              </a:rPr>
              <a:t>?</a:t>
            </a:r>
            <a:endParaRPr lang="en-US" sz="1350" b="1" dirty="0">
              <a:solidFill>
                <a:srgbClr val="354CA1"/>
              </a:solidFill>
            </a:endParaRPr>
          </a:p>
        </p:txBody>
      </p:sp>
      <p:pic>
        <p:nvPicPr>
          <p:cNvPr id="17" name="Picture 16">
            <a:extLst>
              <a:ext uri="{FF2B5EF4-FFF2-40B4-BE49-F238E27FC236}">
                <a16:creationId xmlns:a16="http://schemas.microsoft.com/office/drawing/2014/main" id="{8B8F4D84-D0AA-C648-8DD0-94FD64D2892C}"/>
              </a:ext>
            </a:extLst>
          </p:cNvPr>
          <p:cNvPicPr>
            <a:picLocks noChangeAspect="1"/>
          </p:cNvPicPr>
          <p:nvPr/>
        </p:nvPicPr>
        <p:blipFill>
          <a:blip r:embed="rId6"/>
          <a:stretch>
            <a:fillRect/>
          </a:stretch>
        </p:blipFill>
        <p:spPr>
          <a:xfrm>
            <a:off x="8149020" y="4830332"/>
            <a:ext cx="398396" cy="345726"/>
          </a:xfrm>
          <a:prstGeom prst="rect">
            <a:avLst/>
          </a:prstGeom>
        </p:spPr>
      </p:pic>
      <p:pic>
        <p:nvPicPr>
          <p:cNvPr id="18" name="Picture 17">
            <a:extLst>
              <a:ext uri="{FF2B5EF4-FFF2-40B4-BE49-F238E27FC236}">
                <a16:creationId xmlns:a16="http://schemas.microsoft.com/office/drawing/2014/main" id="{72B4B6DD-C7AA-C64D-B1F1-C0FDCAA6601D}"/>
              </a:ext>
            </a:extLst>
          </p:cNvPr>
          <p:cNvPicPr>
            <a:picLocks noChangeAspect="1"/>
          </p:cNvPicPr>
          <p:nvPr/>
        </p:nvPicPr>
        <p:blipFill>
          <a:blip r:embed="rId6"/>
          <a:stretch>
            <a:fillRect/>
          </a:stretch>
        </p:blipFill>
        <p:spPr>
          <a:xfrm>
            <a:off x="8487602" y="5726721"/>
            <a:ext cx="398396" cy="345726"/>
          </a:xfrm>
          <a:prstGeom prst="rect">
            <a:avLst/>
          </a:prstGeom>
        </p:spPr>
      </p:pic>
    </p:spTree>
    <p:extLst>
      <p:ext uri="{BB962C8B-B14F-4D97-AF65-F5344CB8AC3E}">
        <p14:creationId xmlns:p14="http://schemas.microsoft.com/office/powerpoint/2010/main" val="2604907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animEffect transition="in" filter="fade">
                                      <p:cBhvr>
                                        <p:cTn id="7" dur="500"/>
                                        <p:tgtEl>
                                          <p:spTgt spid="1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
                                            <p:txEl>
                                              <p:pRg st="1" end="1"/>
                                            </p:txEl>
                                          </p:spTgt>
                                        </p:tgtEl>
                                        <p:attrNameLst>
                                          <p:attrName>style.visibility</p:attrName>
                                        </p:attrNameLst>
                                      </p:cBhvr>
                                      <p:to>
                                        <p:strVal val="visible"/>
                                      </p:to>
                                    </p:set>
                                    <p:animEffect transition="in" filter="fade">
                                      <p:cBhvr>
                                        <p:cTn id="12" dur="500"/>
                                        <p:tgtEl>
                                          <p:spTgt spid="1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5">
                                            <p:txEl>
                                              <p:pRg st="2" end="2"/>
                                            </p:txEl>
                                          </p:spTgt>
                                        </p:tgtEl>
                                        <p:attrNameLst>
                                          <p:attrName>style.visibility</p:attrName>
                                        </p:attrNameLst>
                                      </p:cBhvr>
                                      <p:to>
                                        <p:strVal val="visible"/>
                                      </p:to>
                                    </p:set>
                                    <p:animEffect transition="in" filter="fade">
                                      <p:cBhvr>
                                        <p:cTn id="17" dur="500"/>
                                        <p:tgtEl>
                                          <p:spTgt spid="1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5">
                                            <p:txEl>
                                              <p:pRg st="3" end="3"/>
                                            </p:txEl>
                                          </p:spTgt>
                                        </p:tgtEl>
                                        <p:attrNameLst>
                                          <p:attrName>style.visibility</p:attrName>
                                        </p:attrNameLst>
                                      </p:cBhvr>
                                      <p:to>
                                        <p:strVal val="visible"/>
                                      </p:to>
                                    </p:set>
                                    <p:animEffect transition="in" filter="fade">
                                      <p:cBhvr>
                                        <p:cTn id="22" dur="500"/>
                                        <p:tgtEl>
                                          <p:spTgt spid="1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5">
                                            <p:txEl>
                                              <p:pRg st="4" end="4"/>
                                            </p:txEl>
                                          </p:spTgt>
                                        </p:tgtEl>
                                        <p:attrNameLst>
                                          <p:attrName>style.visibility</p:attrName>
                                        </p:attrNameLst>
                                      </p:cBhvr>
                                      <p:to>
                                        <p:strVal val="visible"/>
                                      </p:to>
                                    </p:set>
                                    <p:animEffect transition="in" filter="fade">
                                      <p:cBhvr>
                                        <p:cTn id="27" dur="500"/>
                                        <p:tgtEl>
                                          <p:spTgt spid="1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fade">
                                      <p:cBhvr>
                                        <p:cTn id="37" dur="500"/>
                                        <p:tgtEl>
                                          <p:spTgt spid="17"/>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8"/>
                                        </p:tgtEl>
                                        <p:attrNameLst>
                                          <p:attrName>style.visibility</p:attrName>
                                        </p:attrNameLst>
                                      </p:cBhvr>
                                      <p:to>
                                        <p:strVal val="visible"/>
                                      </p:to>
                                    </p:set>
                                    <p:animEffect transition="in" filter="fade">
                                      <p:cBhvr>
                                        <p:cTn id="4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5074564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Estimation</a:t>
            </a:r>
          </a:p>
        </p:txBody>
      </p:sp>
      <p:sp>
        <p:nvSpPr>
          <p:cNvPr id="3" name="Subtitle 2"/>
          <p:cNvSpPr>
            <a:spLocks noGrp="1"/>
          </p:cNvSpPr>
          <p:nvPr>
            <p:ph type="subTitle" idx="1"/>
          </p:nvPr>
        </p:nvSpPr>
        <p:spPr/>
        <p:txBody>
          <a:bodyPr/>
          <a:lstStyle/>
          <a:p>
            <a:r>
              <a:rPr lang="en-US" dirty="0"/>
              <a:t>Introduction</a:t>
            </a:r>
          </a:p>
        </p:txBody>
      </p:sp>
    </p:spTree>
    <p:extLst>
      <p:ext uri="{BB962C8B-B14F-4D97-AF65-F5344CB8AC3E}">
        <p14:creationId xmlns:p14="http://schemas.microsoft.com/office/powerpoint/2010/main" val="227958514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itle 2"/>
              <p:cNvSpPr>
                <a:spLocks noGrp="1"/>
              </p:cNvSpPr>
              <p:nvPr>
                <p:ph type="title"/>
              </p:nvPr>
            </p:nvSpPr>
            <p:spPr/>
            <p:txBody>
              <a:bodyPr/>
              <a:lstStyle/>
              <a:p>
                <a:pPr>
                  <a:spcBef>
                    <a:spcPct val="50000"/>
                  </a:spcBef>
                </a:pPr>
                <a:r>
                  <a:rPr lang="en-US" sz="3200" dirty="0">
                    <a:solidFill>
                      <a:schemeClr val="tx1"/>
                    </a:solidFill>
                  </a:rPr>
                  <a:t>Key Point About Stationary Processes</a:t>
                </a:r>
                <a:br>
                  <a:rPr lang="en-US" sz="3200" dirty="0">
                    <a:solidFill>
                      <a:schemeClr val="tx1"/>
                    </a:solidFill>
                  </a:rPr>
                </a:br>
                <a:r>
                  <a:rPr lang="en-US" sz="3200" dirty="0">
                    <a:solidFill>
                      <a:schemeClr val="tx1"/>
                    </a:solidFill>
                  </a:rPr>
                  <a:t>for Which </a:t>
                </a:r>
                <a14:m>
                  <m:oMath xmlns:m="http://schemas.openxmlformats.org/officeDocument/2006/math">
                    <m:r>
                      <a:rPr lang="en-US" sz="3200" b="0" i="1">
                        <a:solidFill>
                          <a:schemeClr val="tx1"/>
                        </a:solidFill>
                        <a:latin typeface="Cambria Math" panose="02040503050406030204" pitchFamily="18" charset="0"/>
                        <a:ea typeface="Cambria Math" panose="02040503050406030204" pitchFamily="18" charset="0"/>
                      </a:rPr>
                      <m:t>𝜌</m:t>
                    </m:r>
                  </m:oMath>
                </a14:m>
                <a:r>
                  <a:rPr lang="en-US" sz="3200" i="1" baseline="-25000" dirty="0">
                    <a:solidFill>
                      <a:schemeClr val="tx1"/>
                    </a:solidFill>
                    <a:latin typeface="Times New Roman"/>
                    <a:cs typeface="Times New Roman"/>
                  </a:rPr>
                  <a:t>k</a:t>
                </a:r>
                <a:r>
                  <a:rPr lang="en-US" sz="3200" dirty="0">
                    <a:solidFill>
                      <a:schemeClr val="tx1"/>
                    </a:solidFill>
                    <a:latin typeface="Times New Roman"/>
                    <a:cs typeface="Times New Roman"/>
                  </a:rPr>
                  <a:t>→0</a:t>
                </a:r>
                <a:r>
                  <a:rPr lang="en-US" sz="3200" dirty="0">
                    <a:solidFill>
                      <a:schemeClr val="tx1"/>
                    </a:solidFill>
                  </a:rPr>
                  <a:t> </a:t>
                </a:r>
              </a:p>
            </p:txBody>
          </p:sp>
        </mc:Choice>
        <mc:Fallback xmlns="">
          <p:sp>
            <p:nvSpPr>
              <p:cNvPr id="3" name="Title 2"/>
              <p:cNvSpPr>
                <a:spLocks noGrp="1" noRot="1" noChangeAspect="1" noMove="1" noResize="1" noEditPoints="1" noAdjustHandles="1" noChangeArrowheads="1" noChangeShapeType="1" noTextEdit="1"/>
              </p:cNvSpPr>
              <p:nvPr>
                <p:ph type="title"/>
              </p:nvPr>
            </p:nvSpPr>
            <p:spPr>
              <a:blipFill rotWithShape="0">
                <a:blip r:embed="rId3"/>
                <a:stretch>
                  <a:fillRect t="-3743" b="-13904"/>
                </a:stretch>
              </a:blipFill>
            </p:spPr>
            <p:txBody>
              <a:bodyPr/>
              <a:lstStyle/>
              <a:p>
                <a:r>
                  <a:rPr lang="en-US">
                    <a:noFill/>
                  </a:rPr>
                  <a:t> </a:t>
                </a:r>
              </a:p>
            </p:txBody>
          </p:sp>
        </mc:Fallback>
      </mc:AlternateContent>
      <p:sp>
        <p:nvSpPr>
          <p:cNvPr id="10" name="Content Placeholder 4"/>
          <p:cNvSpPr txBox="1">
            <a:spLocks/>
          </p:cNvSpPr>
          <p:nvPr/>
        </p:nvSpPr>
        <p:spPr>
          <a:xfrm>
            <a:off x="457200" y="1600200"/>
            <a:ext cx="8229600" cy="4525963"/>
          </a:xfrm>
          <a:prstGeom prst="rect">
            <a:avLst/>
          </a:prstGeom>
        </p:spPr>
        <p:txBody>
          <a:bodyPr/>
          <a:lstStyle>
            <a:lvl1pPr marL="342900" indent="-342900" algn="l" defTabSz="914400" rtl="0" eaLnBrk="1" latinLnBrk="0" hangingPunct="1">
              <a:spcBef>
                <a:spcPts val="600"/>
              </a:spcBef>
              <a:buFont typeface="Arial" charset="0"/>
              <a:buChar char="•"/>
              <a:defRPr sz="3200" kern="1200">
                <a:solidFill>
                  <a:schemeClr val="tx1"/>
                </a:solidFill>
                <a:latin typeface="+mn-lt"/>
                <a:ea typeface="+mn-ea"/>
                <a:cs typeface="+mn-cs"/>
              </a:defRPr>
            </a:lvl1pPr>
            <a:lvl2pPr marL="742950" indent="-285750" algn="l" defTabSz="914400" rtl="0" eaLnBrk="1" latinLnBrk="0" hangingPunct="1">
              <a:spcBef>
                <a:spcPts val="600"/>
              </a:spcBef>
              <a:buFont typeface="Arial" charset="0"/>
              <a:buChar char="•"/>
              <a:defRPr sz="2800" b="0" i="0" u="none" kern="1200">
                <a:solidFill>
                  <a:schemeClr val="tx1"/>
                </a:solidFill>
                <a:latin typeface="+mn-lt"/>
                <a:ea typeface="+mn-ea"/>
                <a:cs typeface="+mn-cs"/>
              </a:defRPr>
            </a:lvl2pPr>
            <a:lvl3pPr marL="1143000" indent="-228600" algn="l" defTabSz="914400" rtl="0" eaLnBrk="1" latinLnBrk="0" hangingPunct="1">
              <a:spcBef>
                <a:spcPts val="600"/>
              </a:spcBef>
              <a:buFont typeface="Arial" charset="0"/>
              <a:buChar char="•"/>
              <a:defRPr sz="2400" kern="1200">
                <a:solidFill>
                  <a:schemeClr val="tx1"/>
                </a:solidFill>
                <a:latin typeface="+mn-lt"/>
                <a:ea typeface="+mn-ea"/>
                <a:cs typeface="+mn-cs"/>
              </a:defRPr>
            </a:lvl3pPr>
            <a:lvl4pPr marL="1600200" indent="-228600" algn="l" defTabSz="914400" rtl="0" eaLnBrk="1" latinLnBrk="0" hangingPunct="1">
              <a:spcBef>
                <a:spcPts val="600"/>
              </a:spcBef>
              <a:buFont typeface="Arial" charset="0"/>
              <a:buChar char="•"/>
              <a:defRPr sz="2000" kern="1200">
                <a:solidFill>
                  <a:schemeClr val="tx1"/>
                </a:solidFill>
                <a:latin typeface="+mn-lt"/>
                <a:ea typeface="+mn-ea"/>
                <a:cs typeface="+mn-cs"/>
              </a:defRPr>
            </a:lvl4pPr>
            <a:lvl5pPr marL="2057400" indent="-228600" algn="l" defTabSz="914400" rtl="0" eaLnBrk="1" latinLnBrk="0" hangingPunct="1">
              <a:spcBef>
                <a:spcPts val="600"/>
              </a:spcBef>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charset="0"/>
              <a:buNone/>
            </a:pPr>
            <a:r>
              <a:rPr lang="en-US" sz="2800" dirty="0"/>
              <a:t>For stationary time series, if the autocorrelations approach 0 as the distance between time points increases, then:</a:t>
            </a:r>
          </a:p>
          <a:p>
            <a:pPr marL="0" indent="0">
              <a:buFont typeface="Arial" charset="0"/>
              <a:buNone/>
            </a:pPr>
            <a:endParaRPr lang="en-US" sz="2800" dirty="0"/>
          </a:p>
          <a:p>
            <a:pPr marL="0" indent="0">
              <a:buFont typeface="Arial" charset="0"/>
              <a:buNone/>
            </a:pPr>
            <a:r>
              <a:rPr lang="en-US" sz="2800" dirty="0"/>
              <a:t>A single realization can be used to estimate:</a:t>
            </a:r>
          </a:p>
          <a:p>
            <a:r>
              <a:rPr lang="en-US" sz="2800" dirty="0"/>
              <a:t>The mean</a:t>
            </a:r>
          </a:p>
          <a:p>
            <a:r>
              <a:rPr lang="en-US" sz="2800" dirty="0"/>
              <a:t>The variance</a:t>
            </a:r>
          </a:p>
          <a:p>
            <a:r>
              <a:rPr lang="en-US" sz="2800" dirty="0"/>
              <a:t>Autocorrelation</a:t>
            </a:r>
          </a:p>
        </p:txBody>
      </p:sp>
    </p:spTree>
    <p:extLst>
      <p:ext uri="{BB962C8B-B14F-4D97-AF65-F5344CB8AC3E}">
        <p14:creationId xmlns:p14="http://schemas.microsoft.com/office/powerpoint/2010/main" val="2776167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622746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1707113" y="1722557"/>
            <a:ext cx="5729774" cy="3416597"/>
            <a:chOff x="1600202" y="1722557"/>
            <a:chExt cx="5729774" cy="3416597"/>
          </a:xfrm>
        </p:grpSpPr>
        <p:graphicFrame>
          <p:nvGraphicFramePr>
            <p:cNvPr id="2050" name="Object 2"/>
            <p:cNvGraphicFramePr>
              <a:graphicFrameLocks noChangeAspect="1"/>
            </p:cNvGraphicFramePr>
            <p:nvPr>
              <p:extLst>
                <p:ext uri="{D42A27DB-BD31-4B8C-83A1-F6EECF244321}">
                  <p14:modId xmlns:p14="http://schemas.microsoft.com/office/powerpoint/2010/main" val="2376447121"/>
                </p:ext>
              </p:extLst>
            </p:nvPr>
          </p:nvGraphicFramePr>
          <p:xfrm>
            <a:off x="1862554" y="1722557"/>
            <a:ext cx="5467422" cy="3001843"/>
          </p:xfrm>
          <a:graphic>
            <a:graphicData uri="http://schemas.openxmlformats.org/presentationml/2006/ole">
              <mc:AlternateContent xmlns:mc="http://schemas.openxmlformats.org/markup-compatibility/2006">
                <mc:Choice xmlns:v="urn:schemas-microsoft-com:vml" Requires="v">
                  <p:oleObj spid="_x0000_s1026" name="Graph Sheet" r:id="rId4" imgW="3373200" imgH="2612520" progId="SPLUSGraphSheetFileType">
                    <p:embed/>
                  </p:oleObj>
                </mc:Choice>
                <mc:Fallback>
                  <p:oleObj name="Graph Sheet" r:id="rId4" imgW="3373200" imgH="2612520" progId="SPLUSGraphSheetFileType">
                    <p:embed/>
                    <p:pic>
                      <p:nvPicPr>
                        <p:cNvPr id="2050" name="Object 2"/>
                        <p:cNvPicPr>
                          <a:picLocks noChangeAspect="1" noChangeArrowheads="1"/>
                        </p:cNvPicPr>
                        <p:nvPr/>
                      </p:nvPicPr>
                      <p:blipFill>
                        <a:blip r:embed="rId5">
                          <a:extLst>
                            <a:ext uri="{28A0092B-C50C-407E-A947-70E740481C1C}">
                              <a14:useLocalDpi xmlns:a14="http://schemas.microsoft.com/office/drawing/2010/main" val="0"/>
                            </a:ext>
                          </a:extLst>
                        </a:blip>
                        <a:srcRect l="51505" t="7001" b="56001"/>
                        <a:stretch>
                          <a:fillRect/>
                        </a:stretch>
                      </p:blipFill>
                      <p:spPr bwMode="auto">
                        <a:xfrm>
                          <a:off x="1862554" y="1722557"/>
                          <a:ext cx="5467422" cy="3001843"/>
                        </a:xfrm>
                        <a:prstGeom prst="rect">
                          <a:avLst/>
                        </a:prstGeom>
                        <a:noFill/>
                        <a:ln>
                          <a:noFill/>
                        </a:ln>
                        <a:effectLst/>
                      </p:spPr>
                    </p:pic>
                  </p:oleObj>
                </mc:Fallback>
              </mc:AlternateContent>
            </a:graphicData>
          </a:graphic>
        </p:graphicFrame>
        <p:sp>
          <p:nvSpPr>
            <p:cNvPr id="2" name="TextBox 1">
              <a:extLst>
                <a:ext uri="{FF2B5EF4-FFF2-40B4-BE49-F238E27FC236}">
                  <a16:creationId xmlns:a16="http://schemas.microsoft.com/office/drawing/2014/main" id="{F941E8C3-2214-FB4B-A7AE-0FBCC49A2CBB}"/>
                </a:ext>
              </a:extLst>
            </p:cNvPr>
            <p:cNvSpPr txBox="1"/>
            <p:nvPr/>
          </p:nvSpPr>
          <p:spPr>
            <a:xfrm>
              <a:off x="4191000" y="4800600"/>
              <a:ext cx="665417" cy="338554"/>
            </a:xfrm>
            <a:prstGeom prst="rect">
              <a:avLst/>
            </a:prstGeom>
            <a:noFill/>
          </p:spPr>
          <p:txBody>
            <a:bodyPr wrap="square" rtlCol="0">
              <a:noAutofit/>
            </a:bodyPr>
            <a:lstStyle/>
            <a:p>
              <a:r>
                <a:rPr lang="en-US" sz="1600" dirty="0"/>
                <a:t>Time</a:t>
              </a:r>
            </a:p>
          </p:txBody>
        </p:sp>
        <p:sp>
          <p:nvSpPr>
            <p:cNvPr id="6" name="TextBox 5">
              <a:extLst>
                <a:ext uri="{FF2B5EF4-FFF2-40B4-BE49-F238E27FC236}">
                  <a16:creationId xmlns:a16="http://schemas.microsoft.com/office/drawing/2014/main" id="{BC330494-0D12-194C-A11F-644B0AB495AC}"/>
                </a:ext>
              </a:extLst>
            </p:cNvPr>
            <p:cNvSpPr txBox="1"/>
            <p:nvPr/>
          </p:nvSpPr>
          <p:spPr>
            <a:xfrm rot="16200000">
              <a:off x="1436770" y="2850814"/>
              <a:ext cx="665417" cy="338554"/>
            </a:xfrm>
            <a:prstGeom prst="rect">
              <a:avLst/>
            </a:prstGeom>
            <a:noFill/>
          </p:spPr>
          <p:txBody>
            <a:bodyPr wrap="square" rtlCol="0">
              <a:noAutofit/>
            </a:bodyPr>
            <a:lstStyle/>
            <a:p>
              <a:r>
                <a:rPr lang="en-US" sz="1600" dirty="0"/>
                <a:t>dB</a:t>
              </a:r>
            </a:p>
          </p:txBody>
        </p:sp>
      </p:grpSp>
      <p:sp>
        <p:nvSpPr>
          <p:cNvPr id="7" name="Title 6"/>
          <p:cNvSpPr>
            <a:spLocks noGrp="1"/>
          </p:cNvSpPr>
          <p:nvPr>
            <p:ph type="title"/>
          </p:nvPr>
        </p:nvSpPr>
        <p:spPr/>
        <p:txBody>
          <a:bodyPr>
            <a:noAutofit/>
          </a:bodyPr>
          <a:lstStyle/>
          <a:p>
            <a:r>
              <a:rPr lang="en-US" dirty="0"/>
              <a:t>Doppler Signal</a:t>
            </a:r>
          </a:p>
        </p:txBody>
      </p:sp>
    </p:spTree>
    <p:extLst>
      <p:ext uri="{BB962C8B-B14F-4D97-AF65-F5344CB8AC3E}">
        <p14:creationId xmlns:p14="http://schemas.microsoft.com/office/powerpoint/2010/main" val="3551770293"/>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dirty="0"/>
              <a:t>Estimating the Mean of a Stationary Series</a:t>
            </a:r>
          </a:p>
        </p:txBody>
      </p:sp>
    </p:spTree>
    <p:extLst>
      <p:ext uri="{BB962C8B-B14F-4D97-AF65-F5344CB8AC3E}">
        <p14:creationId xmlns:p14="http://schemas.microsoft.com/office/powerpoint/2010/main" val="226312672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7352" name="Text Box 8"/>
          <p:cNvSpPr txBox="1">
            <a:spLocks noChangeArrowheads="1"/>
          </p:cNvSpPr>
          <p:nvPr/>
        </p:nvSpPr>
        <p:spPr bwMode="auto">
          <a:xfrm>
            <a:off x="457200" y="1600200"/>
            <a:ext cx="8229600" cy="1372683"/>
          </a:xfrm>
          <a:prstGeom prst="rect">
            <a:avLst/>
          </a:prstGeom>
          <a:noFill/>
          <a:ln w="9525">
            <a:noFill/>
            <a:miter lim="800000"/>
            <a:headEnd/>
            <a:tailEnd/>
          </a:ln>
        </p:spPr>
        <p:txBody>
          <a:bodyPr wrap="square">
            <a:noAutofit/>
          </a:bodyPr>
          <a:lstStyle/>
          <a:p>
            <a:pPr>
              <a:spcBef>
                <a:spcPts val="600"/>
              </a:spcBef>
            </a:pPr>
            <a:r>
              <a:rPr lang="en-US" sz="2800" b="1" dirty="0"/>
              <a:t>Typical Situation</a:t>
            </a:r>
          </a:p>
          <a:p>
            <a:pPr marL="342900" indent="-342900">
              <a:spcBef>
                <a:spcPts val="600"/>
              </a:spcBef>
              <a:buFont typeface="Arial" panose="020B0604020202020204" pitchFamily="34" charset="0"/>
              <a:buChar char="•"/>
            </a:pPr>
            <a:r>
              <a:rPr lang="en-US" sz="2000" dirty="0"/>
              <a:t>We only have one realization of finite length, </a:t>
            </a:r>
            <a:r>
              <a:rPr lang="en-US" sz="2400" i="1" dirty="0">
                <a:latin typeface="Times New Roman" panose="02020603050405020304" pitchFamily="18" charset="0"/>
                <a:cs typeface="Times New Roman" panose="02020603050405020304" pitchFamily="18" charset="0"/>
              </a:rPr>
              <a:t>n</a:t>
            </a:r>
            <a:br>
              <a:rPr lang="en-US" sz="1400" dirty="0"/>
            </a:br>
            <a:r>
              <a:rPr lang="en-US" sz="2000" dirty="0"/>
              <a:t>(i.e.,</a:t>
            </a:r>
            <a:r>
              <a:rPr lang="en-US" sz="2400" dirty="0"/>
              <a:t> </a:t>
            </a:r>
            <a:r>
              <a:rPr lang="en-US" sz="2400" i="1" dirty="0">
                <a:latin typeface="Times New Roman" pitchFamily="18" charset="0"/>
              </a:rPr>
              <a:t>X</a:t>
            </a:r>
            <a:r>
              <a:rPr lang="en-US" sz="2400" baseline="-25000" dirty="0">
                <a:latin typeface="Times New Roman" pitchFamily="18" charset="0"/>
              </a:rPr>
              <a:t>1 </a:t>
            </a:r>
            <a:r>
              <a:rPr lang="en-US" sz="2400" dirty="0">
                <a:latin typeface="Times New Roman" pitchFamily="18" charset="0"/>
              </a:rPr>
              <a:t>, </a:t>
            </a:r>
            <a:r>
              <a:rPr lang="en-US" sz="2400" i="1" dirty="0">
                <a:latin typeface="Times New Roman" pitchFamily="18" charset="0"/>
              </a:rPr>
              <a:t>X</a:t>
            </a:r>
            <a:r>
              <a:rPr lang="en-US" sz="2400" baseline="-25000" dirty="0">
                <a:latin typeface="Times New Roman" pitchFamily="18" charset="0"/>
              </a:rPr>
              <a:t>2 </a:t>
            </a:r>
            <a:r>
              <a:rPr lang="en-US" sz="2400" dirty="0">
                <a:latin typeface="Times New Roman" pitchFamily="18" charset="0"/>
              </a:rPr>
              <a:t>, … , </a:t>
            </a:r>
            <a:r>
              <a:rPr lang="en-US" sz="2400" i="1" dirty="0">
                <a:latin typeface="Times New Roman" pitchFamily="18" charset="0"/>
              </a:rPr>
              <a:t>X</a:t>
            </a:r>
            <a:r>
              <a:rPr lang="en-US" sz="2400" i="1" baseline="-25000" dirty="0">
                <a:latin typeface="Times New Roman" pitchFamily="18" charset="0"/>
              </a:rPr>
              <a:t>n</a:t>
            </a:r>
            <a:r>
              <a:rPr lang="en-US" sz="2400" dirty="0">
                <a:latin typeface="Times New Roman" pitchFamily="18" charset="0"/>
              </a:rPr>
              <a:t> </a:t>
            </a:r>
            <a:r>
              <a:rPr lang="en-US" sz="2000" dirty="0"/>
              <a:t>).</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FA2458F-A560-7A4B-8812-967FFEF0313C}"/>
                  </a:ext>
                </a:extLst>
              </p:cNvPr>
              <p:cNvSpPr txBox="1"/>
              <p:nvPr/>
            </p:nvSpPr>
            <p:spPr>
              <a:xfrm>
                <a:off x="2808218" y="4757867"/>
                <a:ext cx="3668782" cy="679801"/>
              </a:xfrm>
              <a:prstGeom prst="rect">
                <a:avLst/>
              </a:prstGeom>
              <a:noFill/>
            </p:spPr>
            <p:txBody>
              <a:bodyPr wrap="none" lIns="0" tIns="0" rIns="0" bIns="0" rtlCol="0">
                <a:noAutofit/>
              </a:bodyPr>
              <a:lstStyle/>
              <a:p>
                <a:pPr>
                  <a:spcBef>
                    <a:spcPts val="600"/>
                  </a:spcBef>
                </a:pPr>
                <a14:m>
                  <m:oMath xmlns:m="http://schemas.openxmlformats.org/officeDocument/2006/math">
                    <m:sSub>
                      <m:sSubPr>
                        <m:ctrlPr>
                          <a:rPr lang="en-US" sz="3200" i="1">
                            <a:latin typeface="Cambria Math" panose="02040503050406030204" pitchFamily="18" charset="0"/>
                          </a:rPr>
                        </m:ctrlPr>
                      </m:sSubPr>
                      <m:e>
                        <m:acc>
                          <m:accPr>
                            <m:chr m:val="̅"/>
                            <m:ctrlPr>
                              <a:rPr lang="en-US" sz="3200" i="1">
                                <a:latin typeface="Cambria Math" panose="02040503050406030204" pitchFamily="18" charset="0"/>
                              </a:rPr>
                            </m:ctrlPr>
                          </m:accPr>
                          <m:e>
                            <m:r>
                              <a:rPr lang="en-US" sz="3200" i="1">
                                <a:latin typeface="Cambria Math" panose="02040503050406030204" pitchFamily="18" charset="0"/>
                              </a:rPr>
                              <m:t>𝑋</m:t>
                            </m:r>
                          </m:e>
                        </m:acc>
                      </m:e>
                      <m:sub>
                        <m:r>
                          <a:rPr lang="en-US" sz="3200" i="1">
                            <a:latin typeface="Cambria Math" panose="02040503050406030204" pitchFamily="18" charset="0"/>
                          </a:rPr>
                          <m:t>𝑡</m:t>
                        </m:r>
                      </m:sub>
                    </m:sSub>
                    <m:r>
                      <a:rPr lang="en-US" sz="3200" i="1">
                        <a:latin typeface="Cambria Math" panose="02040503050406030204" pitchFamily="18" charset="0"/>
                      </a:rPr>
                      <m:t>=</m:t>
                    </m:r>
                    <m:f>
                      <m:fPr>
                        <m:ctrlPr>
                          <a:rPr lang="en-US" sz="3200" i="1">
                            <a:latin typeface="Cambria Math" panose="02040503050406030204" pitchFamily="18" charset="0"/>
                          </a:rPr>
                        </m:ctrlPr>
                      </m:fPr>
                      <m:num>
                        <m:nary>
                          <m:naryPr>
                            <m:chr m:val="∑"/>
                            <m:ctrlPr>
                              <a:rPr lang="en-US" sz="3200" i="1">
                                <a:latin typeface="Cambria Math" panose="02040503050406030204" pitchFamily="18" charset="0"/>
                              </a:rPr>
                            </m:ctrlPr>
                          </m:naryPr>
                          <m:sub>
                            <m:r>
                              <m:rPr>
                                <m:brk m:alnAt="23"/>
                              </m:rPr>
                              <a:rPr lang="en-US" sz="3200" i="1">
                                <a:latin typeface="Cambria Math" panose="02040503050406030204" pitchFamily="18" charset="0"/>
                              </a:rPr>
                              <m:t>𝑖</m:t>
                            </m:r>
                            <m:r>
                              <a:rPr lang="en-US" sz="3200" i="1">
                                <a:latin typeface="Cambria Math" panose="02040503050406030204" pitchFamily="18" charset="0"/>
                              </a:rPr>
                              <m:t>=1</m:t>
                            </m:r>
                          </m:sub>
                          <m:sup>
                            <m:r>
                              <a:rPr lang="en-US" sz="3200" i="1">
                                <a:latin typeface="Cambria Math" panose="02040503050406030204" pitchFamily="18" charset="0"/>
                              </a:rPr>
                              <m:t>𝑛</m:t>
                            </m:r>
                          </m:sup>
                          <m:e>
                            <m:sSub>
                              <m:sSubPr>
                                <m:ctrlPr>
                                  <a:rPr lang="en-US" sz="3200" i="1">
                                    <a:latin typeface="Cambria Math" panose="02040503050406030204" pitchFamily="18" charset="0"/>
                                  </a:rPr>
                                </m:ctrlPr>
                              </m:sSubPr>
                              <m:e>
                                <m:r>
                                  <a:rPr lang="en-US" sz="3200" i="1">
                                    <a:latin typeface="Cambria Math" panose="02040503050406030204" pitchFamily="18" charset="0"/>
                                  </a:rPr>
                                  <m:t>𝑥</m:t>
                                </m:r>
                              </m:e>
                              <m:sub>
                                <m:r>
                                  <a:rPr lang="en-US" sz="3200" i="1">
                                    <a:latin typeface="Cambria Math" panose="02040503050406030204" pitchFamily="18" charset="0"/>
                                  </a:rPr>
                                  <m:t>𝑖</m:t>
                                </m:r>
                              </m:sub>
                            </m:sSub>
                          </m:e>
                        </m:nary>
                      </m:num>
                      <m:den>
                        <m:r>
                          <a:rPr lang="en-US" sz="3200" i="1">
                            <a:latin typeface="Cambria Math" panose="02040503050406030204" pitchFamily="18" charset="0"/>
                          </a:rPr>
                          <m:t>𝑛</m:t>
                        </m:r>
                      </m:den>
                    </m:f>
                    <m:r>
                      <a:rPr lang="en-US" sz="3200" i="1">
                        <a:latin typeface="Cambria Math" panose="02040503050406030204" pitchFamily="18" charset="0"/>
                      </a:rPr>
                      <m:t> </m:t>
                    </m:r>
                    <m:r>
                      <a:rPr lang="en-US" sz="3200" i="1">
                        <a:latin typeface="Cambria Math" panose="02040503050406030204" pitchFamily="18" charset="0"/>
                      </a:rPr>
                      <m:t>𝑓𝑜𝑟</m:t>
                    </m:r>
                    <m:r>
                      <a:rPr lang="en-US" sz="3200" i="1">
                        <a:latin typeface="Cambria Math" panose="02040503050406030204" pitchFamily="18" charset="0"/>
                      </a:rPr>
                      <m:t> </m:t>
                    </m:r>
                    <m:r>
                      <a:rPr lang="en-US" sz="3200" i="1">
                        <a:latin typeface="Cambria Math" panose="02040503050406030204" pitchFamily="18" charset="0"/>
                      </a:rPr>
                      <m:t>𝑎𝑙𝑙</m:t>
                    </m:r>
                    <m:r>
                      <a:rPr lang="en-US" sz="3200" i="1">
                        <a:latin typeface="Cambria Math" panose="02040503050406030204" pitchFamily="18" charset="0"/>
                      </a:rPr>
                      <m:t> </m:t>
                    </m:r>
                    <m:r>
                      <a:rPr lang="en-US" sz="3200" i="1">
                        <a:latin typeface="Cambria Math" panose="02040503050406030204" pitchFamily="18" charset="0"/>
                      </a:rPr>
                      <m:t>𝑡</m:t>
                    </m:r>
                  </m:oMath>
                </a14:m>
                <a:r>
                  <a:rPr lang="en-US" sz="3200" dirty="0"/>
                  <a:t>  </a:t>
                </a:r>
              </a:p>
            </p:txBody>
          </p:sp>
        </mc:Choice>
        <mc:Fallback xmlns="">
          <p:sp>
            <p:nvSpPr>
              <p:cNvPr id="2" name="TextBox 1">
                <a:extLst>
                  <a:ext uri="{FF2B5EF4-FFF2-40B4-BE49-F238E27FC236}">
                    <a16:creationId xmlns:a16="http://schemas.microsoft.com/office/drawing/2014/main" xmlns:a14="http://schemas.microsoft.com/office/drawing/2010/main" xmlns="" id="{5FA2458F-A560-7A4B-8812-967FFEF0313C}"/>
                  </a:ext>
                </a:extLst>
              </p:cNvPr>
              <p:cNvSpPr txBox="1">
                <a:spLocks noRot="1" noChangeAspect="1" noMove="1" noResize="1" noEditPoints="1" noAdjustHandles="1" noChangeArrowheads="1" noChangeShapeType="1" noTextEdit="1"/>
              </p:cNvSpPr>
              <p:nvPr/>
            </p:nvSpPr>
            <p:spPr>
              <a:xfrm>
                <a:off x="2808218" y="4757867"/>
                <a:ext cx="3668782" cy="679801"/>
              </a:xfrm>
              <a:prstGeom prst="rect">
                <a:avLst/>
              </a:prstGeom>
              <a:blipFill rotWithShape="0">
                <a:blip r:embed="rId3"/>
                <a:stretch>
                  <a:fillRect l="-332" b="-1339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C46E65F3-60AA-BC47-9DAF-0A07422F26E6}"/>
                  </a:ext>
                </a:extLst>
              </p:cNvPr>
              <p:cNvSpPr txBox="1"/>
              <p:nvPr/>
            </p:nvSpPr>
            <p:spPr>
              <a:xfrm>
                <a:off x="457200" y="3617893"/>
                <a:ext cx="8229600" cy="954107"/>
              </a:xfrm>
              <a:prstGeom prst="rect">
                <a:avLst/>
              </a:prstGeom>
              <a:noFill/>
            </p:spPr>
            <p:txBody>
              <a:bodyPr wrap="square" rtlCol="0">
                <a:noAutofit/>
              </a:bodyPr>
              <a:lstStyle/>
              <a:p>
                <a:pPr>
                  <a:spcBef>
                    <a:spcPts val="600"/>
                  </a:spcBef>
                </a:pPr>
                <a:r>
                  <a:rPr lang="en-US" sz="2800" dirty="0"/>
                  <a:t>If </a:t>
                </a:r>
                <a:r>
                  <a:rPr lang="en-US" sz="2800" i="1" dirty="0"/>
                  <a:t>X</a:t>
                </a:r>
                <a:r>
                  <a:rPr lang="en-US" sz="2800" i="1" baseline="-25000" dirty="0"/>
                  <a:t>t</a:t>
                </a:r>
                <a:r>
                  <a:rPr lang="en-US" sz="2800" dirty="0"/>
                  <a:t> is a discrete stationary time series, an unbiased estimate of </a:t>
                </a:r>
                <a14:m>
                  <m:oMath xmlns:m="http://schemas.openxmlformats.org/officeDocument/2006/math">
                    <m:r>
                      <a:rPr lang="en-US" sz="2800" i="1">
                        <a:latin typeface="Cambria Math" panose="02040503050406030204" pitchFamily="18" charset="0"/>
                        <a:ea typeface="Cambria Math" panose="02040503050406030204" pitchFamily="18" charset="0"/>
                      </a:rPr>
                      <m:t>𝜇</m:t>
                    </m:r>
                  </m:oMath>
                </a14:m>
                <a:r>
                  <a:rPr lang="en-US" sz="2800" dirty="0"/>
                  <a:t> is: </a:t>
                </a:r>
              </a:p>
            </p:txBody>
          </p:sp>
        </mc:Choice>
        <mc:Fallback xmlns="">
          <p:sp>
            <p:nvSpPr>
              <p:cNvPr id="3" name="TextBox 2">
                <a:extLst>
                  <a:ext uri="{FF2B5EF4-FFF2-40B4-BE49-F238E27FC236}">
                    <a16:creationId xmlns:a16="http://schemas.microsoft.com/office/drawing/2014/main" id="{C46E65F3-60AA-BC47-9DAF-0A07422F26E6}"/>
                  </a:ext>
                </a:extLst>
              </p:cNvPr>
              <p:cNvSpPr txBox="1">
                <a:spLocks noRot="1" noChangeAspect="1" noMove="1" noResize="1" noEditPoints="1" noAdjustHandles="1" noChangeArrowheads="1" noChangeShapeType="1" noTextEdit="1"/>
              </p:cNvSpPr>
              <p:nvPr/>
            </p:nvSpPr>
            <p:spPr>
              <a:xfrm>
                <a:off x="457200" y="3617893"/>
                <a:ext cx="8229600" cy="954107"/>
              </a:xfrm>
              <a:prstGeom prst="rect">
                <a:avLst/>
              </a:prstGeom>
              <a:blipFill>
                <a:blip r:embed="rId4"/>
                <a:stretch>
                  <a:fillRect l="-1481" t="-6369" b="-16561"/>
                </a:stretch>
              </a:blipFill>
            </p:spPr>
            <p:txBody>
              <a:bodyPr/>
              <a:lstStyle/>
              <a:p>
                <a:r>
                  <a:rPr lang="en-US">
                    <a:noFill/>
                  </a:rPr>
                  <a:t> </a:t>
                </a:r>
              </a:p>
            </p:txBody>
          </p:sp>
        </mc:Fallback>
      </mc:AlternateContent>
    </p:spTree>
    <p:extLst>
      <p:ext uri="{BB962C8B-B14F-4D97-AF65-F5344CB8AC3E}">
        <p14:creationId xmlns:p14="http://schemas.microsoft.com/office/powerpoint/2010/main" val="3171738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7735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7735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77352" grpId="0" build="p"/>
      <p:bldP spid="3" grpId="0"/>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C551C2-5C45-FD45-B7E4-083611740C5A}"/>
              </a:ext>
            </a:extLst>
          </p:cNvPr>
          <p:cNvSpPr>
            <a:spLocks noGrp="1"/>
          </p:cNvSpPr>
          <p:nvPr>
            <p:ph type="title"/>
          </p:nvPr>
        </p:nvSpPr>
        <p:spPr>
          <a:xfrm>
            <a:off x="0" y="200210"/>
            <a:ext cx="9144000" cy="1143000"/>
          </a:xfrm>
        </p:spPr>
        <p:txBody>
          <a:bodyPr/>
          <a:lstStyle/>
          <a:p>
            <a:r>
              <a:rPr lang="en-US" sz="3600" dirty="0"/>
              <a:t>Example: 10-Year U.S. Treasury Bond Rate</a:t>
            </a:r>
          </a:p>
        </p:txBody>
      </p:sp>
      <p:pic>
        <p:nvPicPr>
          <p:cNvPr id="4" name="Picture 3">
            <a:extLst>
              <a:ext uri="{FF2B5EF4-FFF2-40B4-BE49-F238E27FC236}">
                <a16:creationId xmlns:a16="http://schemas.microsoft.com/office/drawing/2014/main" id="{E468F088-829C-354B-BB3D-80E1F27273EE}"/>
              </a:ext>
            </a:extLst>
          </p:cNvPr>
          <p:cNvPicPr>
            <a:picLocks noChangeAspect="1"/>
          </p:cNvPicPr>
          <p:nvPr/>
        </p:nvPicPr>
        <p:blipFill rotWithShape="1">
          <a:blip r:embed="rId3"/>
          <a:srcRect b="7206"/>
          <a:stretch/>
        </p:blipFill>
        <p:spPr>
          <a:xfrm>
            <a:off x="990600" y="1524000"/>
            <a:ext cx="7389368" cy="3833356"/>
          </a:xfrm>
          <a:prstGeom prst="rect">
            <a:avLst/>
          </a:prstGeom>
        </p:spPr>
      </p:pic>
      <p:sp>
        <p:nvSpPr>
          <p:cNvPr id="6" name="TextBox 5">
            <a:extLst>
              <a:ext uri="{FF2B5EF4-FFF2-40B4-BE49-F238E27FC236}">
                <a16:creationId xmlns:a16="http://schemas.microsoft.com/office/drawing/2014/main" id="{3E21A3F1-053E-BB49-98EE-4729CC06F934}"/>
              </a:ext>
            </a:extLst>
          </p:cNvPr>
          <p:cNvSpPr txBox="1"/>
          <p:nvPr/>
        </p:nvSpPr>
        <p:spPr>
          <a:xfrm>
            <a:off x="1600200" y="5638800"/>
            <a:ext cx="5943600" cy="369332"/>
          </a:xfrm>
          <a:prstGeom prst="rect">
            <a:avLst/>
          </a:prstGeom>
          <a:noFill/>
        </p:spPr>
        <p:txBody>
          <a:bodyPr wrap="square" rtlCol="0">
            <a:spAutoFit/>
          </a:bodyPr>
          <a:lstStyle/>
          <a:p>
            <a:pPr algn="ctr"/>
            <a:r>
              <a:rPr lang="en-US" dirty="0"/>
              <a:t>We will assume that this data is stationary. </a:t>
            </a:r>
          </a:p>
        </p:txBody>
      </p:sp>
    </p:spTree>
    <p:extLst>
      <p:ext uri="{BB962C8B-B14F-4D97-AF65-F5344CB8AC3E}">
        <p14:creationId xmlns:p14="http://schemas.microsoft.com/office/powerpoint/2010/main" val="143258498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C551C2-5C45-FD45-B7E4-083611740C5A}"/>
              </a:ext>
            </a:extLst>
          </p:cNvPr>
          <p:cNvSpPr>
            <a:spLocks noGrp="1"/>
          </p:cNvSpPr>
          <p:nvPr>
            <p:ph type="title"/>
          </p:nvPr>
        </p:nvSpPr>
        <p:spPr>
          <a:xfrm>
            <a:off x="0" y="228600"/>
            <a:ext cx="9144000" cy="1143000"/>
          </a:xfrm>
        </p:spPr>
        <p:txBody>
          <a:bodyPr/>
          <a:lstStyle/>
          <a:p>
            <a:r>
              <a:rPr lang="en-US" sz="3600" dirty="0"/>
              <a:t>Example: 10-Year U.S. Treasury Bond Rate</a:t>
            </a:r>
          </a:p>
        </p:txBody>
      </p:sp>
      <p:pic>
        <p:nvPicPr>
          <p:cNvPr id="4" name="Picture 3">
            <a:extLst>
              <a:ext uri="{FF2B5EF4-FFF2-40B4-BE49-F238E27FC236}">
                <a16:creationId xmlns:a16="http://schemas.microsoft.com/office/drawing/2014/main" id="{E468F088-829C-354B-BB3D-80E1F27273EE}"/>
              </a:ext>
            </a:extLst>
          </p:cNvPr>
          <p:cNvPicPr>
            <a:picLocks noChangeAspect="1"/>
          </p:cNvPicPr>
          <p:nvPr/>
        </p:nvPicPr>
        <p:blipFill rotWithShape="1">
          <a:blip r:embed="rId3"/>
          <a:srcRect b="7206"/>
          <a:stretch/>
        </p:blipFill>
        <p:spPr>
          <a:xfrm>
            <a:off x="2166515" y="1619194"/>
            <a:ext cx="4658570" cy="2416710"/>
          </a:xfrm>
          <a:prstGeom prst="rect">
            <a:avLst/>
          </a:prstGeom>
        </p:spPr>
      </p:pic>
      <p:sp>
        <p:nvSpPr>
          <p:cNvPr id="6" name="TextBox 5">
            <a:extLst>
              <a:ext uri="{FF2B5EF4-FFF2-40B4-BE49-F238E27FC236}">
                <a16:creationId xmlns:a16="http://schemas.microsoft.com/office/drawing/2014/main" id="{3E21A3F1-053E-BB49-98EE-4729CC06F934}"/>
              </a:ext>
            </a:extLst>
          </p:cNvPr>
          <p:cNvSpPr txBox="1"/>
          <p:nvPr/>
        </p:nvSpPr>
        <p:spPr>
          <a:xfrm>
            <a:off x="762000" y="4292769"/>
            <a:ext cx="7345680" cy="507831"/>
          </a:xfrm>
          <a:prstGeom prst="rect">
            <a:avLst/>
          </a:prstGeom>
          <a:noFill/>
        </p:spPr>
        <p:txBody>
          <a:bodyPr wrap="square" rtlCol="0">
            <a:spAutoFit/>
          </a:bodyPr>
          <a:lstStyle/>
          <a:p>
            <a:r>
              <a:rPr lang="en-US" sz="1350" dirty="0"/>
              <a:t>Assuming this data comes from a stationary process, we can estimate the mean bond rate with the sample mean of all the bond rates in the sample.  </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2030B87E-685A-F64F-ABC0-26F791EFB8CF}"/>
                  </a:ext>
                </a:extLst>
              </p:cNvPr>
              <p:cNvSpPr txBox="1"/>
              <p:nvPr/>
            </p:nvSpPr>
            <p:spPr>
              <a:xfrm>
                <a:off x="1741418" y="5114359"/>
                <a:ext cx="3979423" cy="90537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000" i="1">
                              <a:latin typeface="Cambria Math" panose="02040503050406030204" pitchFamily="18" charset="0"/>
                            </a:rPr>
                          </m:ctrlPr>
                        </m:sSubPr>
                        <m:e>
                          <m:acc>
                            <m:accPr>
                              <m:chr m:val="̅"/>
                              <m:ctrlPr>
                                <a:rPr lang="en-US" sz="3000" i="1">
                                  <a:latin typeface="Cambria Math" panose="02040503050406030204" pitchFamily="18" charset="0"/>
                                </a:rPr>
                              </m:ctrlPr>
                            </m:accPr>
                            <m:e>
                              <m:r>
                                <a:rPr lang="en-US" sz="3000" i="1">
                                  <a:latin typeface="Cambria Math" panose="02040503050406030204" pitchFamily="18" charset="0"/>
                                </a:rPr>
                                <m:t>𝑋</m:t>
                              </m:r>
                            </m:e>
                          </m:acc>
                        </m:e>
                        <m:sub>
                          <m:r>
                            <a:rPr lang="en-US" sz="3000" i="1">
                              <a:latin typeface="Cambria Math" panose="02040503050406030204" pitchFamily="18" charset="0"/>
                            </a:rPr>
                            <m:t>𝑡</m:t>
                          </m:r>
                        </m:sub>
                      </m:sSub>
                      <m:r>
                        <a:rPr lang="en-US" sz="3000" i="1">
                          <a:latin typeface="Cambria Math" panose="02040503050406030204" pitchFamily="18" charset="0"/>
                        </a:rPr>
                        <m:t>=</m:t>
                      </m:r>
                      <m:f>
                        <m:fPr>
                          <m:ctrlPr>
                            <a:rPr lang="en-US" sz="3000" i="1">
                              <a:latin typeface="Cambria Math" panose="02040503050406030204" pitchFamily="18" charset="0"/>
                            </a:rPr>
                          </m:ctrlPr>
                        </m:fPr>
                        <m:num>
                          <m:nary>
                            <m:naryPr>
                              <m:chr m:val="∑"/>
                              <m:ctrlPr>
                                <a:rPr lang="en-US" sz="3000" i="1">
                                  <a:latin typeface="Cambria Math" panose="02040503050406030204" pitchFamily="18" charset="0"/>
                                </a:rPr>
                              </m:ctrlPr>
                            </m:naryPr>
                            <m:sub>
                              <m:r>
                                <m:rPr>
                                  <m:brk m:alnAt="23"/>
                                </m:rPr>
                                <a:rPr lang="en-US" sz="3000" i="1">
                                  <a:latin typeface="Cambria Math" panose="02040503050406030204" pitchFamily="18" charset="0"/>
                                </a:rPr>
                                <m:t>𝑖</m:t>
                              </m:r>
                              <m:r>
                                <a:rPr lang="en-US" sz="3000" i="1">
                                  <a:latin typeface="Cambria Math" panose="02040503050406030204" pitchFamily="18" charset="0"/>
                                </a:rPr>
                                <m:t>=1</m:t>
                              </m:r>
                            </m:sub>
                            <m:sup>
                              <m:r>
                                <a:rPr lang="en-US" sz="3000" i="1">
                                  <a:latin typeface="Cambria Math" panose="02040503050406030204" pitchFamily="18" charset="0"/>
                                </a:rPr>
                                <m:t>𝑛</m:t>
                              </m:r>
                            </m:sup>
                            <m:e>
                              <m:sSub>
                                <m:sSubPr>
                                  <m:ctrlPr>
                                    <a:rPr lang="en-US" sz="3000" i="1">
                                      <a:latin typeface="Cambria Math" panose="02040503050406030204" pitchFamily="18" charset="0"/>
                                    </a:rPr>
                                  </m:ctrlPr>
                                </m:sSubPr>
                                <m:e>
                                  <m:r>
                                    <a:rPr lang="en-US" sz="3000" i="1">
                                      <a:latin typeface="Cambria Math" panose="02040503050406030204" pitchFamily="18" charset="0"/>
                                    </a:rPr>
                                    <m:t>𝑥</m:t>
                                  </m:r>
                                </m:e>
                                <m:sub>
                                  <m:r>
                                    <a:rPr lang="en-US" sz="3000" i="1">
                                      <a:latin typeface="Cambria Math" panose="02040503050406030204" pitchFamily="18" charset="0"/>
                                    </a:rPr>
                                    <m:t>𝑖</m:t>
                                  </m:r>
                                </m:sub>
                              </m:sSub>
                            </m:e>
                          </m:nary>
                        </m:num>
                        <m:den>
                          <m:r>
                            <a:rPr lang="en-US" sz="3000" i="1">
                              <a:latin typeface="Cambria Math" panose="02040503050406030204" pitchFamily="18" charset="0"/>
                            </a:rPr>
                            <m:t>𝑛</m:t>
                          </m:r>
                        </m:den>
                      </m:f>
                      <m:r>
                        <a:rPr lang="en-US" sz="3000" i="1">
                          <a:latin typeface="Cambria Math" panose="02040503050406030204" pitchFamily="18" charset="0"/>
                        </a:rPr>
                        <m:t>=2.457% </m:t>
                      </m:r>
                    </m:oMath>
                  </m:oMathPara>
                </a14:m>
                <a:endParaRPr lang="en-US" sz="3000" dirty="0"/>
              </a:p>
            </p:txBody>
          </p:sp>
        </mc:Choice>
        <mc:Fallback xmlns="">
          <p:sp>
            <p:nvSpPr>
              <p:cNvPr id="5" name="TextBox 4">
                <a:extLst>
                  <a:ext uri="{FF2B5EF4-FFF2-40B4-BE49-F238E27FC236}">
                    <a16:creationId xmlns:a16="http://schemas.microsoft.com/office/drawing/2014/main" id="{2030B87E-685A-F64F-ABC0-26F791EFB8CF}"/>
                  </a:ext>
                </a:extLst>
              </p:cNvPr>
              <p:cNvSpPr txBox="1">
                <a:spLocks noRot="1" noChangeAspect="1" noMove="1" noResize="1" noEditPoints="1" noAdjustHandles="1" noChangeArrowheads="1" noChangeShapeType="1" noTextEdit="1"/>
              </p:cNvSpPr>
              <p:nvPr/>
            </p:nvSpPr>
            <p:spPr>
              <a:xfrm>
                <a:off x="1741418" y="5114359"/>
                <a:ext cx="3979423" cy="905376"/>
              </a:xfrm>
              <a:prstGeom prst="rect">
                <a:avLst/>
              </a:prstGeom>
              <a:blipFill>
                <a:blip r:embed="rId4"/>
                <a:stretch>
                  <a:fillRect l="-1274" t="-86111" r="-2866" b="-76389"/>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77DE16AB-801B-1D49-A790-05C68FFAC43C}"/>
              </a:ext>
            </a:extLst>
          </p:cNvPr>
          <p:cNvPicPr>
            <a:picLocks noChangeAspect="1"/>
          </p:cNvPicPr>
          <p:nvPr/>
        </p:nvPicPr>
        <p:blipFill>
          <a:blip r:embed="rId5"/>
          <a:stretch>
            <a:fillRect/>
          </a:stretch>
        </p:blipFill>
        <p:spPr>
          <a:xfrm>
            <a:off x="5949936" y="5561647"/>
            <a:ext cx="1973580" cy="458153"/>
          </a:xfrm>
          <a:prstGeom prst="rect">
            <a:avLst/>
          </a:prstGeom>
        </p:spPr>
      </p:pic>
      <p:sp>
        <p:nvSpPr>
          <p:cNvPr id="7" name="Rectangle 6">
            <a:extLst>
              <a:ext uri="{FF2B5EF4-FFF2-40B4-BE49-F238E27FC236}">
                <a16:creationId xmlns:a16="http://schemas.microsoft.com/office/drawing/2014/main" id="{1AAD62E3-52D4-9249-A3E0-30105C1189BF}"/>
              </a:ext>
            </a:extLst>
          </p:cNvPr>
          <p:cNvSpPr/>
          <p:nvPr/>
        </p:nvSpPr>
        <p:spPr>
          <a:xfrm>
            <a:off x="5949936" y="4895381"/>
            <a:ext cx="3035328" cy="715581"/>
          </a:xfrm>
          <a:prstGeom prst="rect">
            <a:avLst/>
          </a:prstGeom>
        </p:spPr>
        <p:txBody>
          <a:bodyPr wrap="square">
            <a:spAutoFit/>
          </a:bodyPr>
          <a:lstStyle/>
          <a:p>
            <a:r>
              <a:rPr lang="en-US" sz="1350" dirty="0"/>
              <a:t># assume bond data is in </a:t>
            </a:r>
            <a:r>
              <a:rPr lang="en-US" sz="1350" dirty="0" err="1"/>
              <a:t>df</a:t>
            </a:r>
            <a:r>
              <a:rPr lang="en-US" sz="1350" dirty="0"/>
              <a:t> called bond</a:t>
            </a:r>
          </a:p>
          <a:p>
            <a:r>
              <a:rPr lang="en-US" sz="1350" dirty="0"/>
              <a:t>mean(</a:t>
            </a:r>
            <a:r>
              <a:rPr lang="en-US" sz="1350" dirty="0" err="1"/>
              <a:t>bond$Adj.Close</a:t>
            </a:r>
            <a:endParaRPr lang="en-US" sz="1350" dirty="0"/>
          </a:p>
        </p:txBody>
      </p:sp>
    </p:spTree>
    <p:extLst>
      <p:ext uri="{BB962C8B-B14F-4D97-AF65-F5344CB8AC3E}">
        <p14:creationId xmlns:p14="http://schemas.microsoft.com/office/powerpoint/2010/main" val="414908517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19220275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dirty="0"/>
              <a:t>Estimating the Variance of a Stationary Series</a:t>
            </a:r>
          </a:p>
        </p:txBody>
      </p:sp>
    </p:spTree>
    <p:extLst>
      <p:ext uri="{BB962C8B-B14F-4D97-AF65-F5344CB8AC3E}">
        <p14:creationId xmlns:p14="http://schemas.microsoft.com/office/powerpoint/2010/main" val="316579036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FE99F6-3435-1B42-9B10-AF27BEA5CB3C}"/>
              </a:ext>
            </a:extLst>
          </p:cNvPr>
          <p:cNvSpPr>
            <a:spLocks noGrp="1"/>
          </p:cNvSpPr>
          <p:nvPr>
            <p:ph type="title"/>
          </p:nvPr>
        </p:nvSpPr>
        <p:spPr/>
        <p:txBody>
          <a:bodyPr>
            <a:noAutofit/>
          </a:bodyPr>
          <a:lstStyle/>
          <a:p>
            <a:pPr>
              <a:spcBef>
                <a:spcPts val="600"/>
              </a:spcBef>
            </a:pPr>
            <a:r>
              <a:rPr lang="en-US" dirty="0"/>
              <a:t>Theorem</a:t>
            </a:r>
          </a:p>
        </p:txBody>
      </p:sp>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9B899BB1-83CF-D94E-A1B8-11968337EC6E}"/>
                  </a:ext>
                </a:extLst>
              </p:cNvPr>
              <p:cNvSpPr txBox="1">
                <a:spLocks/>
              </p:cNvSpPr>
              <p:nvPr/>
            </p:nvSpPr>
            <p:spPr>
              <a:xfrm>
                <a:off x="457200" y="1600201"/>
                <a:ext cx="8229600" cy="914400"/>
              </a:xfrm>
              <a:prstGeom prst="rect">
                <a:avLst/>
              </a:prstGeom>
            </p:spPr>
            <p:txBody>
              <a:bodyPr>
                <a:noAutofit/>
              </a:bodyPr>
              <a:lstStyle>
                <a:lvl1pPr marL="342900" indent="-342900" algn="l" defTabSz="914400" rtl="0" eaLnBrk="1" latinLnBrk="0" hangingPunct="1">
                  <a:spcBef>
                    <a:spcPts val="600"/>
                  </a:spcBef>
                  <a:buFont typeface="Arial" charset="0"/>
                  <a:buChar char="•"/>
                  <a:defRPr sz="3200" kern="1200">
                    <a:solidFill>
                      <a:schemeClr val="tx1"/>
                    </a:solidFill>
                    <a:latin typeface="+mn-lt"/>
                    <a:ea typeface="+mn-ea"/>
                    <a:cs typeface="+mn-cs"/>
                  </a:defRPr>
                </a:lvl1pPr>
                <a:lvl2pPr marL="742950" indent="-285750" algn="l" defTabSz="914400" rtl="0" eaLnBrk="1" latinLnBrk="0" hangingPunct="1">
                  <a:spcBef>
                    <a:spcPts val="600"/>
                  </a:spcBef>
                  <a:buFont typeface="Arial" charset="0"/>
                  <a:buChar char="•"/>
                  <a:defRPr sz="2800" b="0" i="0" u="none" kern="1200">
                    <a:solidFill>
                      <a:schemeClr val="tx1"/>
                    </a:solidFill>
                    <a:latin typeface="+mn-lt"/>
                    <a:ea typeface="+mn-ea"/>
                    <a:cs typeface="+mn-cs"/>
                  </a:defRPr>
                </a:lvl2pPr>
                <a:lvl3pPr marL="1143000" indent="-228600" algn="l" defTabSz="914400" rtl="0" eaLnBrk="1" latinLnBrk="0" hangingPunct="1">
                  <a:spcBef>
                    <a:spcPts val="600"/>
                  </a:spcBef>
                  <a:buFont typeface="Arial" charset="0"/>
                  <a:buChar char="•"/>
                  <a:defRPr sz="2400" kern="1200">
                    <a:solidFill>
                      <a:schemeClr val="tx1"/>
                    </a:solidFill>
                    <a:latin typeface="+mn-lt"/>
                    <a:ea typeface="+mn-ea"/>
                    <a:cs typeface="+mn-cs"/>
                  </a:defRPr>
                </a:lvl3pPr>
                <a:lvl4pPr marL="1600200" indent="-228600" algn="l" defTabSz="914400" rtl="0" eaLnBrk="1" latinLnBrk="0" hangingPunct="1">
                  <a:spcBef>
                    <a:spcPts val="600"/>
                  </a:spcBef>
                  <a:buFont typeface="Arial" charset="0"/>
                  <a:buChar char="•"/>
                  <a:defRPr sz="2000" kern="1200">
                    <a:solidFill>
                      <a:schemeClr val="tx1"/>
                    </a:solidFill>
                    <a:latin typeface="+mn-lt"/>
                    <a:ea typeface="+mn-ea"/>
                    <a:cs typeface="+mn-cs"/>
                  </a:defRPr>
                </a:lvl4pPr>
                <a:lvl5pPr marL="2057400" indent="-228600" algn="l" defTabSz="914400" rtl="0" eaLnBrk="1" latinLnBrk="0" hangingPunct="1">
                  <a:spcBef>
                    <a:spcPts val="600"/>
                  </a:spcBef>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2400" dirty="0"/>
                  <a:t>If </a:t>
                </a:r>
                <a:r>
                  <a:rPr lang="en-US" sz="2400" i="1" dirty="0"/>
                  <a:t>X</a:t>
                </a:r>
                <a:r>
                  <a:rPr lang="en-US" sz="2400" i="1" baseline="-25000" dirty="0"/>
                  <a:t>t</a:t>
                </a:r>
                <a:r>
                  <a:rPr lang="en-US" sz="2400" dirty="0"/>
                  <a:t> is a discrete stationary time series, then the variance of </a:t>
                </a:r>
                <a14:m>
                  <m:oMath xmlns:m="http://schemas.openxmlformats.org/officeDocument/2006/math">
                    <m:acc>
                      <m:accPr>
                        <m:chr m:val="̅"/>
                        <m:ctrlPr>
                          <a:rPr lang="en-US" sz="2400" i="1">
                            <a:latin typeface="Cambria Math" panose="02040503050406030204" pitchFamily="18" charset="0"/>
                          </a:rPr>
                        </m:ctrlPr>
                      </m:accPr>
                      <m:e>
                        <m:r>
                          <a:rPr lang="en-US" sz="2400" i="1">
                            <a:latin typeface="Cambria Math" panose="02040503050406030204" pitchFamily="18" charset="0"/>
                          </a:rPr>
                          <m:t>𝑋</m:t>
                        </m:r>
                      </m:e>
                    </m:acc>
                  </m:oMath>
                </a14:m>
                <a:r>
                  <a:rPr lang="en-US" sz="2400" dirty="0"/>
                  <a:t> based on a realization of length </a:t>
                </a:r>
                <a:r>
                  <a:rPr lang="en-US" sz="2400" i="1" dirty="0"/>
                  <a:t>n</a:t>
                </a:r>
                <a:r>
                  <a:rPr lang="en-US" sz="2400" dirty="0"/>
                  <a:t> is given by:</a:t>
                </a:r>
              </a:p>
            </p:txBody>
          </p:sp>
        </mc:Choice>
        <mc:Fallback xmlns="">
          <p:sp>
            <p:nvSpPr>
              <p:cNvPr id="7" name="Content Placeholder 2">
                <a:extLst>
                  <a:ext uri="{FF2B5EF4-FFF2-40B4-BE49-F238E27FC236}">
                    <a16:creationId xmlns:a16="http://schemas.microsoft.com/office/drawing/2014/main" id="{9B899BB1-83CF-D94E-A1B8-11968337EC6E}"/>
                  </a:ext>
                </a:extLst>
              </p:cNvPr>
              <p:cNvSpPr txBox="1">
                <a:spLocks noRot="1" noChangeAspect="1" noMove="1" noResize="1" noEditPoints="1" noAdjustHandles="1" noChangeArrowheads="1" noChangeShapeType="1" noTextEdit="1"/>
              </p:cNvSpPr>
              <p:nvPr/>
            </p:nvSpPr>
            <p:spPr>
              <a:xfrm>
                <a:off x="457200" y="1600201"/>
                <a:ext cx="8229600" cy="914400"/>
              </a:xfrm>
              <a:prstGeom prst="rect">
                <a:avLst/>
              </a:prstGeom>
              <a:blipFill>
                <a:blip r:embed="rId2"/>
                <a:stretch>
                  <a:fillRect l="-1235" t="-5479" r="-2006" b="-411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DBE6A393-37FB-6941-B37B-9C1EE428D400}"/>
                  </a:ext>
                </a:extLst>
              </p:cNvPr>
              <p:cNvSpPr txBox="1"/>
              <p:nvPr/>
            </p:nvSpPr>
            <p:spPr>
              <a:xfrm>
                <a:off x="2252904" y="2667000"/>
                <a:ext cx="4638193" cy="1085169"/>
              </a:xfrm>
              <a:prstGeom prst="rect">
                <a:avLst/>
              </a:prstGeom>
              <a:noFill/>
            </p:spPr>
            <p:txBody>
              <a:bodyPr wrap="none" lIns="0" tIns="0" rIns="0" bIns="0" rtlCol="0">
                <a:noAutofit/>
              </a:bodyPr>
              <a:lstStyle/>
              <a:p>
                <a:pPr>
                  <a:spcBef>
                    <a:spcPts val="600"/>
                  </a:spcBef>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𝑉𝑎𝑟</m:t>
                      </m:r>
                      <m:d>
                        <m:dPr>
                          <m:ctrlPr>
                            <a:rPr lang="en-US" sz="2400" i="1">
                              <a:latin typeface="Cambria Math" panose="02040503050406030204" pitchFamily="18" charset="0"/>
                            </a:rPr>
                          </m:ctrlPr>
                        </m:dPr>
                        <m:e>
                          <m:acc>
                            <m:accPr>
                              <m:chr m:val="̅"/>
                              <m:ctrlPr>
                                <a:rPr lang="en-US" sz="2400" i="1">
                                  <a:latin typeface="Cambria Math" panose="02040503050406030204" pitchFamily="18" charset="0"/>
                                </a:rPr>
                              </m:ctrlPr>
                            </m:accPr>
                            <m:e>
                              <m:r>
                                <a:rPr lang="en-US" sz="2400" i="1">
                                  <a:latin typeface="Cambria Math" panose="02040503050406030204" pitchFamily="18" charset="0"/>
                                </a:rPr>
                                <m:t>𝑋</m:t>
                              </m:r>
                            </m:e>
                          </m:acc>
                        </m:e>
                      </m:d>
                      <m:r>
                        <a:rPr lang="en-US" sz="2400" i="1">
                          <a:latin typeface="Cambria Math" panose="02040503050406030204" pitchFamily="18" charset="0"/>
                        </a:rPr>
                        <m:t>=</m:t>
                      </m:r>
                      <m:f>
                        <m:fPr>
                          <m:ctrlPr>
                            <a:rPr lang="en-US" sz="2400" i="1">
                              <a:latin typeface="Cambria Math" panose="02040503050406030204" pitchFamily="18" charset="0"/>
                            </a:rPr>
                          </m:ctrlPr>
                        </m:fPr>
                        <m:num>
                          <m:sSup>
                            <m:sSupPr>
                              <m:ctrlPr>
                                <a:rPr lang="en-US" sz="2400" i="1">
                                  <a:latin typeface="Cambria Math" panose="02040503050406030204" pitchFamily="18" charset="0"/>
                                </a:rPr>
                              </m:ctrlPr>
                            </m:sSupPr>
                            <m:e>
                              <m:r>
                                <a:rPr lang="en-US" sz="2400" i="1">
                                  <a:latin typeface="Cambria Math" panose="02040503050406030204" pitchFamily="18" charset="0"/>
                                  <a:ea typeface="Cambria Math" panose="02040503050406030204" pitchFamily="18" charset="0"/>
                                </a:rPr>
                                <m:t>𝜎</m:t>
                              </m:r>
                            </m:e>
                            <m:sup>
                              <m:r>
                                <a:rPr lang="en-US" sz="2400" i="1">
                                  <a:latin typeface="Cambria Math" panose="02040503050406030204" pitchFamily="18" charset="0"/>
                                </a:rPr>
                                <m:t>2</m:t>
                              </m:r>
                            </m:sup>
                          </m:sSup>
                        </m:num>
                        <m:den>
                          <m:r>
                            <a:rPr lang="en-US" sz="2400" i="1">
                              <a:latin typeface="Cambria Math" panose="02040503050406030204" pitchFamily="18" charset="0"/>
                            </a:rPr>
                            <m:t>𝑛</m:t>
                          </m:r>
                        </m:den>
                      </m:f>
                      <m:nary>
                        <m:naryPr>
                          <m:chr m:val="∑"/>
                          <m:ctrlPr>
                            <a:rPr lang="en-US" sz="2400" i="1">
                              <a:latin typeface="Cambria Math" panose="02040503050406030204" pitchFamily="18" charset="0"/>
                            </a:rPr>
                          </m:ctrlPr>
                        </m:naryPr>
                        <m:sub>
                          <m:r>
                            <m:rPr>
                              <m:brk m:alnAt="23"/>
                            </m:rPr>
                            <a:rPr lang="en-US" sz="2400" i="1">
                              <a:latin typeface="Cambria Math" panose="02040503050406030204" pitchFamily="18" charset="0"/>
                            </a:rPr>
                            <m:t>𝑘</m:t>
                          </m:r>
                          <m:r>
                            <a:rPr lang="en-US" sz="2400" i="1">
                              <a:latin typeface="Cambria Math" panose="02040503050406030204" pitchFamily="18" charset="0"/>
                            </a:rPr>
                            <m:t>=−(</m:t>
                          </m:r>
                          <m:r>
                            <a:rPr lang="en-US" sz="2400" i="1">
                              <a:latin typeface="Cambria Math" panose="02040503050406030204" pitchFamily="18" charset="0"/>
                            </a:rPr>
                            <m:t>𝑛</m:t>
                          </m:r>
                          <m:r>
                            <a:rPr lang="en-US" sz="2400" i="1">
                              <a:latin typeface="Cambria Math" panose="02040503050406030204" pitchFamily="18" charset="0"/>
                            </a:rPr>
                            <m:t>−1)</m:t>
                          </m:r>
                        </m:sub>
                        <m:sup>
                          <m:r>
                            <a:rPr lang="en-US" sz="2400" i="1">
                              <a:latin typeface="Cambria Math" panose="02040503050406030204" pitchFamily="18" charset="0"/>
                            </a:rPr>
                            <m:t>𝑛</m:t>
                          </m:r>
                          <m:r>
                            <a:rPr lang="en-US" sz="2400" i="1">
                              <a:latin typeface="Cambria Math" panose="02040503050406030204" pitchFamily="18" charset="0"/>
                            </a:rPr>
                            <m:t>−1</m:t>
                          </m:r>
                        </m:sup>
                        <m:e>
                          <m:d>
                            <m:dPr>
                              <m:ctrlPr>
                                <a:rPr lang="en-US" sz="2400" i="1">
                                  <a:latin typeface="Cambria Math" panose="02040503050406030204" pitchFamily="18" charset="0"/>
                                </a:rPr>
                              </m:ctrlPr>
                            </m:dPr>
                            <m:e>
                              <m:r>
                                <a:rPr lang="en-US" sz="2400" i="1">
                                  <a:latin typeface="Cambria Math" panose="02040503050406030204" pitchFamily="18" charset="0"/>
                                </a:rPr>
                                <m:t>1−</m:t>
                              </m:r>
                              <m:f>
                                <m:fPr>
                                  <m:ctrlPr>
                                    <a:rPr lang="en-US" sz="2400" i="1">
                                      <a:latin typeface="Cambria Math" panose="02040503050406030204" pitchFamily="18" charset="0"/>
                                    </a:rPr>
                                  </m:ctrlPr>
                                </m:fPr>
                                <m:num>
                                  <m:d>
                                    <m:dPr>
                                      <m:begChr m:val="|"/>
                                      <m:endChr m:val="|"/>
                                      <m:ctrlPr>
                                        <a:rPr lang="en-US" sz="2400" i="1">
                                          <a:latin typeface="Cambria Math" panose="02040503050406030204" pitchFamily="18" charset="0"/>
                                        </a:rPr>
                                      </m:ctrlPr>
                                    </m:dPr>
                                    <m:e>
                                      <m:r>
                                        <a:rPr lang="en-US" sz="2400" i="1">
                                          <a:latin typeface="Cambria Math" panose="02040503050406030204" pitchFamily="18" charset="0"/>
                                        </a:rPr>
                                        <m:t>𝑘</m:t>
                                      </m:r>
                                    </m:e>
                                  </m:d>
                                </m:num>
                                <m:den>
                                  <m:r>
                                    <a:rPr lang="en-US" sz="2400" i="1">
                                      <a:latin typeface="Cambria Math" panose="02040503050406030204" pitchFamily="18" charset="0"/>
                                    </a:rPr>
                                    <m:t>𝑛</m:t>
                                  </m:r>
                                </m:den>
                              </m:f>
                            </m:e>
                          </m:d>
                        </m:e>
                      </m:nary>
                      <m:sSub>
                        <m:sSubPr>
                          <m:ctrlPr>
                            <a:rPr lang="en-US" sz="2400" i="1">
                              <a:latin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𝜌</m:t>
                          </m:r>
                        </m:e>
                        <m:sub>
                          <m:r>
                            <a:rPr lang="en-US" sz="2400" i="1">
                              <a:latin typeface="Cambria Math" panose="02040503050406030204" pitchFamily="18" charset="0"/>
                            </a:rPr>
                            <m:t>𝑘</m:t>
                          </m:r>
                        </m:sub>
                      </m:sSub>
                    </m:oMath>
                  </m:oMathPara>
                </a14:m>
                <a:endParaRPr lang="en-US" sz="2400" dirty="0"/>
              </a:p>
            </p:txBody>
          </p:sp>
        </mc:Choice>
        <mc:Fallback xmlns="">
          <p:sp>
            <p:nvSpPr>
              <p:cNvPr id="8" name="TextBox 7">
                <a:extLst>
                  <a:ext uri="{FF2B5EF4-FFF2-40B4-BE49-F238E27FC236}">
                    <a16:creationId xmlns:a16="http://schemas.microsoft.com/office/drawing/2014/main" id="{DBE6A393-37FB-6941-B37B-9C1EE428D400}"/>
                  </a:ext>
                </a:extLst>
              </p:cNvPr>
              <p:cNvSpPr txBox="1">
                <a:spLocks noRot="1" noChangeAspect="1" noMove="1" noResize="1" noEditPoints="1" noAdjustHandles="1" noChangeArrowheads="1" noChangeShapeType="1" noTextEdit="1"/>
              </p:cNvSpPr>
              <p:nvPr/>
            </p:nvSpPr>
            <p:spPr>
              <a:xfrm>
                <a:off x="2252904" y="2667000"/>
                <a:ext cx="4638193" cy="1085169"/>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036730E9-42E3-EA4F-93C0-1871A9B96649}"/>
                  </a:ext>
                </a:extLst>
              </p:cNvPr>
              <p:cNvSpPr txBox="1"/>
              <p:nvPr/>
            </p:nvSpPr>
            <p:spPr>
              <a:xfrm>
                <a:off x="457200" y="4114800"/>
                <a:ext cx="8229600" cy="1200329"/>
              </a:xfrm>
              <a:prstGeom prst="rect">
                <a:avLst/>
              </a:prstGeom>
              <a:noFill/>
            </p:spPr>
            <p:txBody>
              <a:bodyPr wrap="square" rtlCol="0">
                <a:noAutofit/>
              </a:bodyPr>
              <a:lstStyle/>
              <a:p>
                <a:pPr>
                  <a:spcBef>
                    <a:spcPts val="600"/>
                  </a:spcBef>
                </a:pPr>
                <a14:m>
                  <m:oMath xmlns:m="http://schemas.openxmlformats.org/officeDocument/2006/math">
                    <m:sSup>
                      <m:sSupPr>
                        <m:ctrlPr>
                          <a:rPr lang="en-US" sz="2400" i="1">
                            <a:latin typeface="Cambria Math" panose="02040503050406030204" pitchFamily="18" charset="0"/>
                          </a:rPr>
                        </m:ctrlPr>
                      </m:sSupPr>
                      <m:e>
                        <m:r>
                          <a:rPr lang="en-US" sz="2400" i="1">
                            <a:latin typeface="Cambria Math" panose="02040503050406030204" pitchFamily="18" charset="0"/>
                            <a:ea typeface="Cambria Math" panose="02040503050406030204" pitchFamily="18" charset="0"/>
                          </a:rPr>
                          <m:t>𝜎</m:t>
                        </m:r>
                      </m:e>
                      <m:sup>
                        <m:r>
                          <a:rPr lang="en-US" sz="2400" i="1">
                            <a:latin typeface="Cambria Math" panose="02040503050406030204" pitchFamily="18" charset="0"/>
                          </a:rPr>
                          <m:t>2</m:t>
                        </m:r>
                      </m:sup>
                    </m:sSup>
                    <m:r>
                      <a:rPr lang="en-US" sz="2400" i="1">
                        <a:latin typeface="Cambria Math" panose="02040503050406030204" pitchFamily="18" charset="0"/>
                      </a:rPr>
                      <m:t> </m:t>
                    </m:r>
                  </m:oMath>
                </a14:m>
                <a:r>
                  <a:rPr lang="en-US" sz="2400" dirty="0"/>
                  <a:t>will be estimated by the normal estimate of the variance using all the data, and we will provide further details on the estimation of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𝜌</m:t>
                        </m:r>
                      </m:e>
                      <m:sub>
                        <m:r>
                          <a:rPr lang="en-US" sz="2400" i="1">
                            <a:latin typeface="Cambria Math" panose="02040503050406030204" pitchFamily="18" charset="0"/>
                          </a:rPr>
                          <m:t>𝑘</m:t>
                        </m:r>
                      </m:sub>
                    </m:sSub>
                    <m:r>
                      <a:rPr lang="en-US" sz="2400" i="1">
                        <a:latin typeface="Cambria Math" panose="02040503050406030204" pitchFamily="18" charset="0"/>
                      </a:rPr>
                      <m:t> </m:t>
                    </m:r>
                  </m:oMath>
                </a14:m>
                <a:r>
                  <a:rPr lang="en-US" sz="2400" dirty="0"/>
                  <a:t>in the next section. </a:t>
                </a:r>
              </a:p>
            </p:txBody>
          </p:sp>
        </mc:Choice>
        <mc:Fallback xmlns="">
          <p:sp>
            <p:nvSpPr>
              <p:cNvPr id="9" name="TextBox 8">
                <a:extLst>
                  <a:ext uri="{FF2B5EF4-FFF2-40B4-BE49-F238E27FC236}">
                    <a16:creationId xmlns:a16="http://schemas.microsoft.com/office/drawing/2014/main" id="{036730E9-42E3-EA4F-93C0-1871A9B96649}"/>
                  </a:ext>
                </a:extLst>
              </p:cNvPr>
              <p:cNvSpPr txBox="1">
                <a:spLocks noRot="1" noChangeAspect="1" noMove="1" noResize="1" noEditPoints="1" noAdjustHandles="1" noChangeArrowheads="1" noChangeShapeType="1" noTextEdit="1"/>
              </p:cNvSpPr>
              <p:nvPr/>
            </p:nvSpPr>
            <p:spPr>
              <a:xfrm>
                <a:off x="457200" y="4114800"/>
                <a:ext cx="8229600" cy="1200329"/>
              </a:xfrm>
              <a:prstGeom prst="rect">
                <a:avLst/>
              </a:prstGeom>
              <a:blipFill>
                <a:blip r:embed="rId4"/>
                <a:stretch>
                  <a:fillRect l="-1235" t="-4211" r="-463" b="-9474"/>
                </a:stretch>
              </a:blipFill>
            </p:spPr>
            <p:txBody>
              <a:bodyPr/>
              <a:lstStyle/>
              <a:p>
                <a:r>
                  <a:rPr lang="en-US">
                    <a:noFill/>
                  </a:rPr>
                  <a:t> </a:t>
                </a:r>
              </a:p>
            </p:txBody>
          </p:sp>
        </mc:Fallback>
      </mc:AlternateContent>
    </p:spTree>
    <p:extLst>
      <p:ext uri="{BB962C8B-B14F-4D97-AF65-F5344CB8AC3E}">
        <p14:creationId xmlns:p14="http://schemas.microsoft.com/office/powerpoint/2010/main" val="4106195713"/>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C551C2-5C45-FD45-B7E4-083611740C5A}"/>
              </a:ext>
            </a:extLst>
          </p:cNvPr>
          <p:cNvSpPr>
            <a:spLocks noGrp="1"/>
          </p:cNvSpPr>
          <p:nvPr>
            <p:ph type="title"/>
          </p:nvPr>
        </p:nvSpPr>
        <p:spPr>
          <a:xfrm>
            <a:off x="0" y="228600"/>
            <a:ext cx="9144000" cy="1143000"/>
          </a:xfrm>
        </p:spPr>
        <p:txBody>
          <a:bodyPr/>
          <a:lstStyle/>
          <a:p>
            <a:r>
              <a:rPr lang="en-US" sz="3600" dirty="0"/>
              <a:t>Example: 10-Year U.S. Treasury Bond Rate</a:t>
            </a:r>
          </a:p>
        </p:txBody>
      </p:sp>
      <p:pic>
        <p:nvPicPr>
          <p:cNvPr id="4" name="Picture 3">
            <a:extLst>
              <a:ext uri="{FF2B5EF4-FFF2-40B4-BE49-F238E27FC236}">
                <a16:creationId xmlns:a16="http://schemas.microsoft.com/office/drawing/2014/main" id="{E468F088-829C-354B-BB3D-80E1F27273EE}"/>
              </a:ext>
            </a:extLst>
          </p:cNvPr>
          <p:cNvPicPr>
            <a:picLocks noChangeAspect="1"/>
          </p:cNvPicPr>
          <p:nvPr/>
        </p:nvPicPr>
        <p:blipFill rotWithShape="1">
          <a:blip r:embed="rId3"/>
          <a:srcRect b="7206"/>
          <a:stretch/>
        </p:blipFill>
        <p:spPr>
          <a:xfrm>
            <a:off x="2242715" y="1333752"/>
            <a:ext cx="4506170" cy="2337650"/>
          </a:xfrm>
          <a:prstGeom prst="rect">
            <a:avLst/>
          </a:prstGeom>
        </p:spPr>
      </p:pic>
      <p:sp>
        <p:nvSpPr>
          <p:cNvPr id="6" name="TextBox 5">
            <a:extLst>
              <a:ext uri="{FF2B5EF4-FFF2-40B4-BE49-F238E27FC236}">
                <a16:creationId xmlns:a16="http://schemas.microsoft.com/office/drawing/2014/main" id="{3E21A3F1-053E-BB49-98EE-4729CC06F934}"/>
              </a:ext>
            </a:extLst>
          </p:cNvPr>
          <p:cNvSpPr txBox="1"/>
          <p:nvPr/>
        </p:nvSpPr>
        <p:spPr>
          <a:xfrm>
            <a:off x="345989" y="3657600"/>
            <a:ext cx="8763000" cy="300082"/>
          </a:xfrm>
          <a:prstGeom prst="rect">
            <a:avLst/>
          </a:prstGeom>
          <a:noFill/>
        </p:spPr>
        <p:txBody>
          <a:bodyPr wrap="square" rtlCol="0">
            <a:spAutoFit/>
          </a:bodyPr>
          <a:lstStyle/>
          <a:p>
            <a:r>
              <a:rPr lang="en-US" sz="1350" dirty="0"/>
              <a:t>Assuming this data comes from a stationary process, we can estimate the variance of the sample mean:  </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9EF88B7-AADC-114C-BDF0-120B5771E7C7}"/>
                  </a:ext>
                </a:extLst>
              </p:cNvPr>
              <p:cNvSpPr txBox="1"/>
              <p:nvPr/>
            </p:nvSpPr>
            <p:spPr>
              <a:xfrm>
                <a:off x="76200" y="4038600"/>
                <a:ext cx="4060471" cy="94949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2100" i="1" smtClean="0">
                              <a:latin typeface="Cambria Math" panose="02040503050406030204" pitchFamily="18" charset="0"/>
                            </a:rPr>
                          </m:ctrlPr>
                        </m:accPr>
                        <m:e>
                          <m:r>
                            <a:rPr lang="en-US" sz="2100" i="1">
                              <a:latin typeface="Cambria Math" panose="02040503050406030204" pitchFamily="18" charset="0"/>
                            </a:rPr>
                            <m:t>𝑉𝑎𝑟</m:t>
                          </m:r>
                          <m:d>
                            <m:dPr>
                              <m:ctrlPr>
                                <a:rPr lang="en-US" sz="2100" i="1">
                                  <a:latin typeface="Cambria Math" panose="02040503050406030204" pitchFamily="18" charset="0"/>
                                </a:rPr>
                              </m:ctrlPr>
                            </m:dPr>
                            <m:e>
                              <m:acc>
                                <m:accPr>
                                  <m:chr m:val="̅"/>
                                  <m:ctrlPr>
                                    <a:rPr lang="en-US" sz="2100" i="1">
                                      <a:latin typeface="Cambria Math" panose="02040503050406030204" pitchFamily="18" charset="0"/>
                                    </a:rPr>
                                  </m:ctrlPr>
                                </m:accPr>
                                <m:e>
                                  <m:r>
                                    <a:rPr lang="en-US" sz="2100" i="1">
                                      <a:latin typeface="Cambria Math" panose="02040503050406030204" pitchFamily="18" charset="0"/>
                                    </a:rPr>
                                    <m:t>𝑋</m:t>
                                  </m:r>
                                </m:e>
                              </m:acc>
                            </m:e>
                          </m:d>
                        </m:e>
                      </m:acc>
                      <m:r>
                        <a:rPr lang="en-US" sz="2100" i="1">
                          <a:latin typeface="Cambria Math" panose="02040503050406030204" pitchFamily="18" charset="0"/>
                        </a:rPr>
                        <m:t>=</m:t>
                      </m:r>
                      <m:f>
                        <m:fPr>
                          <m:ctrlPr>
                            <a:rPr lang="en-US" sz="2100" i="1">
                              <a:latin typeface="Cambria Math" panose="02040503050406030204" pitchFamily="18" charset="0"/>
                            </a:rPr>
                          </m:ctrlPr>
                        </m:fPr>
                        <m:num>
                          <m:sSup>
                            <m:sSupPr>
                              <m:ctrlPr>
                                <a:rPr lang="en-US" sz="2100" i="1">
                                  <a:latin typeface="Cambria Math" panose="02040503050406030204" pitchFamily="18" charset="0"/>
                                </a:rPr>
                              </m:ctrlPr>
                            </m:sSupPr>
                            <m:e>
                              <m:acc>
                                <m:accPr>
                                  <m:chr m:val="̂"/>
                                  <m:ctrlPr>
                                    <a:rPr lang="en-US" sz="2100" i="1" smtClean="0">
                                      <a:latin typeface="Cambria Math" panose="02040503050406030204" pitchFamily="18" charset="0"/>
                                    </a:rPr>
                                  </m:ctrlPr>
                                </m:accPr>
                                <m:e>
                                  <m:r>
                                    <a:rPr lang="en-US" sz="2100" i="1">
                                      <a:latin typeface="Cambria Math" panose="02040503050406030204" pitchFamily="18" charset="0"/>
                                      <a:ea typeface="Cambria Math" panose="02040503050406030204" pitchFamily="18" charset="0"/>
                                    </a:rPr>
                                    <m:t>𝜎</m:t>
                                  </m:r>
                                </m:e>
                              </m:acc>
                            </m:e>
                            <m:sup>
                              <m:r>
                                <a:rPr lang="en-US" sz="2100" i="1">
                                  <a:latin typeface="Cambria Math" panose="02040503050406030204" pitchFamily="18" charset="0"/>
                                </a:rPr>
                                <m:t>2</m:t>
                              </m:r>
                            </m:sup>
                          </m:sSup>
                        </m:num>
                        <m:den>
                          <m:r>
                            <a:rPr lang="en-US" sz="2100" i="1">
                              <a:latin typeface="Cambria Math" panose="02040503050406030204" pitchFamily="18" charset="0"/>
                            </a:rPr>
                            <m:t>𝑛</m:t>
                          </m:r>
                        </m:den>
                      </m:f>
                      <m:nary>
                        <m:naryPr>
                          <m:chr m:val="∑"/>
                          <m:ctrlPr>
                            <a:rPr lang="en-US" sz="2100" i="1">
                              <a:latin typeface="Cambria Math" panose="02040503050406030204" pitchFamily="18" charset="0"/>
                            </a:rPr>
                          </m:ctrlPr>
                        </m:naryPr>
                        <m:sub>
                          <m:r>
                            <m:rPr>
                              <m:brk m:alnAt="23"/>
                            </m:rPr>
                            <a:rPr lang="en-US" sz="2100" i="1">
                              <a:latin typeface="Cambria Math" panose="02040503050406030204" pitchFamily="18" charset="0"/>
                            </a:rPr>
                            <m:t>𝑘</m:t>
                          </m:r>
                          <m:r>
                            <a:rPr lang="en-US" sz="2100" i="1">
                              <a:latin typeface="Cambria Math" panose="02040503050406030204" pitchFamily="18" charset="0"/>
                            </a:rPr>
                            <m:t>=−(</m:t>
                          </m:r>
                          <m:r>
                            <a:rPr lang="en-US" sz="2100" i="1">
                              <a:latin typeface="Cambria Math" panose="02040503050406030204" pitchFamily="18" charset="0"/>
                            </a:rPr>
                            <m:t>𝑛</m:t>
                          </m:r>
                          <m:r>
                            <a:rPr lang="en-US" sz="2100" i="1">
                              <a:latin typeface="Cambria Math" panose="02040503050406030204" pitchFamily="18" charset="0"/>
                            </a:rPr>
                            <m:t>−1)</m:t>
                          </m:r>
                        </m:sub>
                        <m:sup>
                          <m:r>
                            <a:rPr lang="en-US" sz="2100" i="1">
                              <a:latin typeface="Cambria Math" panose="02040503050406030204" pitchFamily="18" charset="0"/>
                            </a:rPr>
                            <m:t>𝑛</m:t>
                          </m:r>
                          <m:r>
                            <a:rPr lang="en-US" sz="2100" i="1">
                              <a:latin typeface="Cambria Math" panose="02040503050406030204" pitchFamily="18" charset="0"/>
                            </a:rPr>
                            <m:t>−1</m:t>
                          </m:r>
                        </m:sup>
                        <m:e>
                          <m:d>
                            <m:dPr>
                              <m:ctrlPr>
                                <a:rPr lang="en-US" sz="2100" i="1">
                                  <a:latin typeface="Cambria Math" panose="02040503050406030204" pitchFamily="18" charset="0"/>
                                </a:rPr>
                              </m:ctrlPr>
                            </m:dPr>
                            <m:e>
                              <m:r>
                                <a:rPr lang="en-US" sz="2100" i="1">
                                  <a:latin typeface="Cambria Math" panose="02040503050406030204" pitchFamily="18" charset="0"/>
                                </a:rPr>
                                <m:t>1−</m:t>
                              </m:r>
                              <m:f>
                                <m:fPr>
                                  <m:ctrlPr>
                                    <a:rPr lang="en-US" sz="2100" i="1">
                                      <a:latin typeface="Cambria Math" panose="02040503050406030204" pitchFamily="18" charset="0"/>
                                    </a:rPr>
                                  </m:ctrlPr>
                                </m:fPr>
                                <m:num>
                                  <m:d>
                                    <m:dPr>
                                      <m:begChr m:val="|"/>
                                      <m:endChr m:val="|"/>
                                      <m:ctrlPr>
                                        <a:rPr lang="en-US" sz="2100" i="1">
                                          <a:latin typeface="Cambria Math" panose="02040503050406030204" pitchFamily="18" charset="0"/>
                                        </a:rPr>
                                      </m:ctrlPr>
                                    </m:dPr>
                                    <m:e>
                                      <m:r>
                                        <a:rPr lang="en-US" sz="2100" i="1">
                                          <a:latin typeface="Cambria Math" panose="02040503050406030204" pitchFamily="18" charset="0"/>
                                        </a:rPr>
                                        <m:t>𝑘</m:t>
                                      </m:r>
                                    </m:e>
                                  </m:d>
                                </m:num>
                                <m:den>
                                  <m:r>
                                    <a:rPr lang="en-US" sz="2100" i="1">
                                      <a:latin typeface="Cambria Math" panose="02040503050406030204" pitchFamily="18" charset="0"/>
                                    </a:rPr>
                                    <m:t>𝑛</m:t>
                                  </m:r>
                                </m:den>
                              </m:f>
                            </m:e>
                          </m:d>
                        </m:e>
                      </m:nary>
                      <m:sSub>
                        <m:sSubPr>
                          <m:ctrlPr>
                            <a:rPr lang="en-US" sz="2100" i="1">
                              <a:latin typeface="Cambria Math" panose="02040503050406030204" pitchFamily="18" charset="0"/>
                            </a:rPr>
                          </m:ctrlPr>
                        </m:sSubPr>
                        <m:e>
                          <m:acc>
                            <m:accPr>
                              <m:chr m:val="̂"/>
                              <m:ctrlPr>
                                <a:rPr lang="en-US" sz="2100" i="1" smtClean="0">
                                  <a:latin typeface="Cambria Math" panose="02040503050406030204" pitchFamily="18" charset="0"/>
                                </a:rPr>
                              </m:ctrlPr>
                            </m:accPr>
                            <m:e>
                              <m:r>
                                <a:rPr lang="en-US" sz="2100" i="1">
                                  <a:latin typeface="Cambria Math" panose="02040503050406030204" pitchFamily="18" charset="0"/>
                                  <a:ea typeface="Cambria Math" panose="02040503050406030204" pitchFamily="18" charset="0"/>
                                </a:rPr>
                                <m:t>𝜌</m:t>
                              </m:r>
                            </m:e>
                          </m:acc>
                        </m:e>
                        <m:sub>
                          <m:r>
                            <a:rPr lang="en-US" sz="2100" i="1">
                              <a:latin typeface="Cambria Math" panose="02040503050406030204" pitchFamily="18" charset="0"/>
                            </a:rPr>
                            <m:t>𝑘</m:t>
                          </m:r>
                        </m:sub>
                      </m:sSub>
                    </m:oMath>
                  </m:oMathPara>
                </a14:m>
                <a:endParaRPr lang="en-US" sz="2100" dirty="0"/>
              </a:p>
            </p:txBody>
          </p:sp>
        </mc:Choice>
        <mc:Fallback xmlns="">
          <p:sp>
            <p:nvSpPr>
              <p:cNvPr id="7" name="TextBox 6">
                <a:extLst>
                  <a:ext uri="{FF2B5EF4-FFF2-40B4-BE49-F238E27FC236}">
                    <a16:creationId xmlns:a16="http://schemas.microsoft.com/office/drawing/2014/main" id="{E9EF88B7-AADC-114C-BDF0-120B5771E7C7}"/>
                  </a:ext>
                </a:extLst>
              </p:cNvPr>
              <p:cNvSpPr txBox="1">
                <a:spLocks noRot="1" noChangeAspect="1" noMove="1" noResize="1" noEditPoints="1" noAdjustHandles="1" noChangeArrowheads="1" noChangeShapeType="1" noTextEdit="1"/>
              </p:cNvSpPr>
              <p:nvPr/>
            </p:nvSpPr>
            <p:spPr>
              <a:xfrm>
                <a:off x="76200" y="4038600"/>
                <a:ext cx="4060471" cy="949491"/>
              </a:xfrm>
              <a:prstGeom prst="rect">
                <a:avLst/>
              </a:prstGeom>
              <a:blipFill>
                <a:blip r:embed="rId4"/>
                <a:stretch>
                  <a:fillRect l="-623" t="-107895" b="-161842"/>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07367120-B5FF-0845-8EC7-6D15443FF853}"/>
              </a:ext>
            </a:extLst>
          </p:cNvPr>
          <p:cNvSpPr txBox="1"/>
          <p:nvPr/>
        </p:nvSpPr>
        <p:spPr>
          <a:xfrm>
            <a:off x="445275" y="6127750"/>
            <a:ext cx="3322320" cy="415498"/>
          </a:xfrm>
          <a:prstGeom prst="rect">
            <a:avLst/>
          </a:prstGeom>
          <a:noFill/>
        </p:spPr>
        <p:txBody>
          <a:bodyPr wrap="square" rtlCol="0">
            <a:spAutoFit/>
          </a:bodyPr>
          <a:lstStyle/>
          <a:p>
            <a:pPr algn="ctr"/>
            <a:r>
              <a:rPr lang="en-US" sz="2100" dirty="0"/>
              <a:t>=0.0034</a:t>
            </a:r>
          </a:p>
        </p:txBody>
      </p:sp>
      <p:sp>
        <p:nvSpPr>
          <p:cNvPr id="3" name="Rectangle 2">
            <a:extLst>
              <a:ext uri="{FF2B5EF4-FFF2-40B4-BE49-F238E27FC236}">
                <a16:creationId xmlns:a16="http://schemas.microsoft.com/office/drawing/2014/main" id="{D4013E09-10F7-8140-B939-60041770C3B9}"/>
              </a:ext>
            </a:extLst>
          </p:cNvPr>
          <p:cNvSpPr/>
          <p:nvPr/>
        </p:nvSpPr>
        <p:spPr>
          <a:xfrm>
            <a:off x="4724400" y="3962400"/>
            <a:ext cx="4419600" cy="2492990"/>
          </a:xfrm>
          <a:prstGeom prst="rect">
            <a:avLst/>
          </a:prstGeom>
        </p:spPr>
        <p:txBody>
          <a:bodyPr wrap="square">
            <a:spAutoFit/>
          </a:bodyPr>
          <a:lstStyle/>
          <a:p>
            <a:r>
              <a:rPr lang="en-US" sz="1200" dirty="0" err="1"/>
              <a:t>xdf</a:t>
            </a:r>
            <a:r>
              <a:rPr lang="en-US" sz="1200" dirty="0"/>
              <a:t> = </a:t>
            </a:r>
            <a:r>
              <a:rPr lang="en-US" sz="1200" dirty="0" err="1"/>
              <a:t>read.csv</a:t>
            </a:r>
            <a:r>
              <a:rPr lang="en-US" sz="1200" dirty="0"/>
              <a:t>(</a:t>
            </a:r>
            <a:r>
              <a:rPr lang="en-US" sz="1200" dirty="0" err="1"/>
              <a:t>file.choose</a:t>
            </a:r>
            <a:r>
              <a:rPr lang="en-US" sz="1200" dirty="0"/>
              <a:t>(),header = TRUE)</a:t>
            </a:r>
          </a:p>
          <a:p>
            <a:r>
              <a:rPr lang="en-US" sz="1200" dirty="0"/>
              <a:t>x = </a:t>
            </a:r>
            <a:r>
              <a:rPr lang="en-US" sz="1200" dirty="0" err="1"/>
              <a:t>as.numeric</a:t>
            </a:r>
            <a:r>
              <a:rPr lang="en-US" sz="1200" dirty="0"/>
              <a:t>(paste(</a:t>
            </a:r>
            <a:r>
              <a:rPr lang="en-US" sz="1200" dirty="0" err="1"/>
              <a:t>xdf$Adj.Close</a:t>
            </a:r>
            <a:r>
              <a:rPr lang="en-US" sz="1200" dirty="0"/>
              <a:t>))</a:t>
            </a:r>
          </a:p>
          <a:p>
            <a:r>
              <a:rPr lang="en-US" sz="1200" dirty="0"/>
              <a:t>x = x[!</a:t>
            </a:r>
            <a:r>
              <a:rPr lang="en-US" sz="1200" dirty="0" err="1"/>
              <a:t>is.na</a:t>
            </a:r>
            <a:r>
              <a:rPr lang="en-US" sz="1200" dirty="0"/>
              <a:t>(x)]</a:t>
            </a:r>
          </a:p>
          <a:p>
            <a:r>
              <a:rPr lang="en-US" sz="1200" dirty="0"/>
              <a:t>n=length(x) #n = 1509</a:t>
            </a:r>
          </a:p>
          <a:p>
            <a:r>
              <a:rPr lang="en-US" sz="1200" dirty="0" err="1"/>
              <a:t>nlag</a:t>
            </a:r>
            <a:r>
              <a:rPr lang="en-US" sz="1200" dirty="0"/>
              <a:t>=n-1 #n-1</a:t>
            </a:r>
          </a:p>
          <a:p>
            <a:r>
              <a:rPr lang="en-US" sz="1200" dirty="0"/>
              <a:t>m=mean(x)</a:t>
            </a:r>
          </a:p>
          <a:p>
            <a:r>
              <a:rPr lang="en-US" sz="1200" dirty="0"/>
              <a:t>v=</a:t>
            </a:r>
            <a:r>
              <a:rPr lang="en-US" sz="1200" dirty="0" err="1"/>
              <a:t>var</a:t>
            </a:r>
            <a:r>
              <a:rPr lang="en-US" sz="1200" dirty="0"/>
              <a:t>(</a:t>
            </a:r>
            <a:r>
              <a:rPr lang="en-US" sz="1200" dirty="0" err="1"/>
              <a:t>x,na.rm</a:t>
            </a:r>
            <a:r>
              <a:rPr lang="en-US" sz="1200" dirty="0"/>
              <a:t> = TRUE)</a:t>
            </a:r>
          </a:p>
          <a:p>
            <a:r>
              <a:rPr lang="en-US" sz="1200" dirty="0"/>
              <a:t>gamma0=</a:t>
            </a:r>
            <a:r>
              <a:rPr lang="en-US" sz="1200" dirty="0" err="1"/>
              <a:t>var</a:t>
            </a:r>
            <a:r>
              <a:rPr lang="en-US" sz="1200" dirty="0"/>
              <a:t>(x)*(n-1)/n</a:t>
            </a:r>
          </a:p>
          <a:p>
            <a:r>
              <a:rPr lang="en-US" sz="1200" dirty="0" err="1"/>
              <a:t>aut</a:t>
            </a:r>
            <a:r>
              <a:rPr lang="en-US" sz="1200" dirty="0"/>
              <a:t>=</a:t>
            </a:r>
            <a:r>
              <a:rPr lang="en-US" sz="1200" dirty="0" err="1"/>
              <a:t>acf</a:t>
            </a:r>
            <a:r>
              <a:rPr lang="en-US" sz="1200" dirty="0"/>
              <a:t>(</a:t>
            </a:r>
            <a:r>
              <a:rPr lang="en-US" sz="1200" dirty="0" err="1"/>
              <a:t>x,lag.max</a:t>
            </a:r>
            <a:r>
              <a:rPr lang="en-US" sz="1200" dirty="0"/>
              <a:t>=</a:t>
            </a:r>
            <a:r>
              <a:rPr lang="en-US" sz="1200" dirty="0" err="1"/>
              <a:t>nlag</a:t>
            </a:r>
            <a:r>
              <a:rPr lang="en-US" sz="1200" dirty="0"/>
              <a:t>) #n-1</a:t>
            </a:r>
          </a:p>
          <a:p>
            <a:r>
              <a:rPr lang="en-US" sz="1200" dirty="0"/>
              <a:t>sum=0</a:t>
            </a:r>
          </a:p>
          <a:p>
            <a:r>
              <a:rPr lang="en-US" sz="1200" dirty="0"/>
              <a:t>for  (k in 1:nlag) {sum=sum+(1-k/n)*</a:t>
            </a:r>
            <a:r>
              <a:rPr lang="en-US" sz="1200" dirty="0" err="1"/>
              <a:t>aut$acf</a:t>
            </a:r>
            <a:r>
              <a:rPr lang="en-US" sz="1200" dirty="0"/>
              <a:t>[k+1]*gamma0}</a:t>
            </a:r>
          </a:p>
          <a:p>
            <a:r>
              <a:rPr lang="en-US" sz="1200" dirty="0" err="1"/>
              <a:t>vxbar</a:t>
            </a:r>
            <a:r>
              <a:rPr lang="en-US" sz="1200" dirty="0"/>
              <a:t>=2*sum/n+gamma0/n   #note the </a:t>
            </a:r>
            <a:r>
              <a:rPr lang="en-US" sz="1200" dirty="0" err="1"/>
              <a:t>mult</a:t>
            </a:r>
            <a:r>
              <a:rPr lang="en-US" sz="1200" dirty="0"/>
              <a:t> of sum by 2 </a:t>
            </a:r>
          </a:p>
          <a:p>
            <a:r>
              <a:rPr lang="en-US" sz="1200" dirty="0" err="1"/>
              <a:t>vxbar</a:t>
            </a:r>
            <a:endParaRPr lang="en-US" sz="1200" dirty="0"/>
          </a:p>
        </p:txBody>
      </p:sp>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E80A7726-9388-3E47-828C-875727BD720C}"/>
                  </a:ext>
                </a:extLst>
              </p:cNvPr>
              <p:cNvSpPr/>
              <p:nvPr/>
            </p:nvSpPr>
            <p:spPr>
              <a:xfrm>
                <a:off x="959459" y="5079424"/>
                <a:ext cx="3764941" cy="95699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acc>
                                <m:accPr>
                                  <m:chr m:val="̂"/>
                                  <m:ctrlPr>
                                    <a:rPr lang="en-US" sz="2000" i="1">
                                      <a:latin typeface="Cambria Math" panose="02040503050406030204" pitchFamily="18" charset="0"/>
                                    </a:rPr>
                                  </m:ctrlPr>
                                </m:accPr>
                                <m:e>
                                  <m:r>
                                    <a:rPr lang="en-US" sz="2000" i="1">
                                      <a:latin typeface="Cambria Math" panose="02040503050406030204" pitchFamily="18" charset="0"/>
                                      <a:ea typeface="Cambria Math" panose="02040503050406030204" pitchFamily="18" charset="0"/>
                                    </a:rPr>
                                    <m:t>𝜎</m:t>
                                  </m:r>
                                </m:e>
                              </m:acc>
                            </m:e>
                            <m:sup>
                              <m:r>
                                <a:rPr lang="en-US" sz="2000" i="1">
                                  <a:latin typeface="Cambria Math" panose="02040503050406030204" pitchFamily="18" charset="0"/>
                                </a:rPr>
                                <m:t>2</m:t>
                              </m:r>
                            </m:sup>
                          </m:sSup>
                        </m:num>
                        <m:den>
                          <m:r>
                            <a:rPr lang="en-US" sz="2000" i="1">
                              <a:latin typeface="Cambria Math" panose="02040503050406030204" pitchFamily="18" charset="0"/>
                            </a:rPr>
                            <m:t>𝑛</m:t>
                          </m:r>
                        </m:den>
                      </m:f>
                      <m:d>
                        <m:dPr>
                          <m:ctrlPr>
                            <a:rPr lang="en-US" sz="2000" i="1">
                              <a:latin typeface="Cambria Math" panose="02040503050406030204" pitchFamily="18" charset="0"/>
                            </a:rPr>
                          </m:ctrlPr>
                        </m:dPr>
                        <m:e>
                          <m:r>
                            <a:rPr lang="en-US" sz="2000" i="1">
                              <a:latin typeface="Cambria Math" panose="02040503050406030204" pitchFamily="18" charset="0"/>
                            </a:rPr>
                            <m:t>1+2∗</m:t>
                          </m:r>
                          <m:nary>
                            <m:naryPr>
                              <m:chr m:val="∑"/>
                              <m:ctrlPr>
                                <a:rPr lang="en-US" sz="2000" i="1">
                                  <a:latin typeface="Cambria Math" panose="02040503050406030204" pitchFamily="18" charset="0"/>
                                </a:rPr>
                              </m:ctrlPr>
                            </m:naryPr>
                            <m:sub>
                              <m:r>
                                <m:rPr>
                                  <m:brk m:alnAt="23"/>
                                </m:rPr>
                                <a:rPr lang="en-US" sz="2000" i="1">
                                  <a:latin typeface="Cambria Math" panose="02040503050406030204" pitchFamily="18" charset="0"/>
                                </a:rPr>
                                <m:t>𝑘</m:t>
                              </m:r>
                              <m:r>
                                <a:rPr lang="en-US" sz="2000" i="1">
                                  <a:latin typeface="Cambria Math" panose="02040503050406030204" pitchFamily="18" charset="0"/>
                                </a:rPr>
                                <m:t>=1</m:t>
                              </m:r>
                            </m:sub>
                            <m:sup>
                              <m:r>
                                <a:rPr lang="en-US" sz="2000" i="1">
                                  <a:latin typeface="Cambria Math" panose="02040503050406030204" pitchFamily="18" charset="0"/>
                                </a:rPr>
                                <m:t>𝑛</m:t>
                              </m:r>
                              <m:r>
                                <a:rPr lang="en-US" sz="2000" i="1">
                                  <a:latin typeface="Cambria Math" panose="02040503050406030204" pitchFamily="18" charset="0"/>
                                </a:rPr>
                                <m:t>−1</m:t>
                              </m:r>
                            </m:sup>
                            <m:e>
                              <m:d>
                                <m:dPr>
                                  <m:ctrlPr>
                                    <a:rPr lang="en-US" sz="2000" i="1">
                                      <a:latin typeface="Cambria Math" panose="02040503050406030204" pitchFamily="18" charset="0"/>
                                    </a:rPr>
                                  </m:ctrlPr>
                                </m:dPr>
                                <m:e>
                                  <m:r>
                                    <a:rPr lang="en-US" sz="2000" i="1">
                                      <a:latin typeface="Cambria Math" panose="02040503050406030204" pitchFamily="18" charset="0"/>
                                    </a:rPr>
                                    <m:t>1−</m:t>
                                  </m:r>
                                  <m:f>
                                    <m:fPr>
                                      <m:ctrlPr>
                                        <a:rPr lang="en-US" sz="2000" i="1">
                                          <a:latin typeface="Cambria Math" panose="02040503050406030204" pitchFamily="18" charset="0"/>
                                        </a:rPr>
                                      </m:ctrlPr>
                                    </m:fPr>
                                    <m:num>
                                      <m:d>
                                        <m:dPr>
                                          <m:begChr m:val="|"/>
                                          <m:endChr m:val="|"/>
                                          <m:ctrlPr>
                                            <a:rPr lang="en-US" sz="2000" i="1">
                                              <a:latin typeface="Cambria Math" panose="02040503050406030204" pitchFamily="18" charset="0"/>
                                            </a:rPr>
                                          </m:ctrlPr>
                                        </m:dPr>
                                        <m:e>
                                          <m:r>
                                            <a:rPr lang="en-US" sz="2000" i="1">
                                              <a:latin typeface="Cambria Math" panose="02040503050406030204" pitchFamily="18" charset="0"/>
                                            </a:rPr>
                                            <m:t>𝑘</m:t>
                                          </m:r>
                                        </m:e>
                                      </m:d>
                                    </m:num>
                                    <m:den>
                                      <m:r>
                                        <a:rPr lang="en-US" sz="2000" i="1">
                                          <a:latin typeface="Cambria Math" panose="02040503050406030204" pitchFamily="18" charset="0"/>
                                        </a:rPr>
                                        <m:t>𝑛</m:t>
                                      </m:r>
                                    </m:den>
                                  </m:f>
                                </m:e>
                              </m:d>
                            </m:e>
                          </m:nary>
                          <m:sSub>
                            <m:sSubPr>
                              <m:ctrlPr>
                                <a:rPr lang="en-US" sz="2000" i="1">
                                  <a:latin typeface="Cambria Math" panose="02040503050406030204" pitchFamily="18" charset="0"/>
                                </a:rPr>
                              </m:ctrlPr>
                            </m:sSubPr>
                            <m:e>
                              <m:acc>
                                <m:accPr>
                                  <m:chr m:val="̂"/>
                                  <m:ctrlPr>
                                    <a:rPr lang="en-US" sz="2000" i="1">
                                      <a:latin typeface="Cambria Math" panose="02040503050406030204" pitchFamily="18" charset="0"/>
                                    </a:rPr>
                                  </m:ctrlPr>
                                </m:accPr>
                                <m:e>
                                  <m:r>
                                    <a:rPr lang="en-US" sz="2000" i="1">
                                      <a:latin typeface="Cambria Math" panose="02040503050406030204" pitchFamily="18" charset="0"/>
                                      <a:ea typeface="Cambria Math" panose="02040503050406030204" pitchFamily="18" charset="0"/>
                                    </a:rPr>
                                    <m:t>𝜌</m:t>
                                  </m:r>
                                </m:e>
                              </m:acc>
                            </m:e>
                            <m:sub>
                              <m:r>
                                <a:rPr lang="en-US" sz="2000" i="1">
                                  <a:latin typeface="Cambria Math" panose="02040503050406030204" pitchFamily="18" charset="0"/>
                                </a:rPr>
                                <m:t>𝑘</m:t>
                              </m:r>
                            </m:sub>
                          </m:sSub>
                        </m:e>
                      </m:d>
                    </m:oMath>
                  </m:oMathPara>
                </a14:m>
                <a:endParaRPr lang="en-US" sz="2000" dirty="0"/>
              </a:p>
            </p:txBody>
          </p:sp>
        </mc:Choice>
        <mc:Fallback xmlns="">
          <p:sp>
            <p:nvSpPr>
              <p:cNvPr id="8" name="Rectangle 7">
                <a:extLst>
                  <a:ext uri="{FF2B5EF4-FFF2-40B4-BE49-F238E27FC236}">
                    <a16:creationId xmlns:a16="http://schemas.microsoft.com/office/drawing/2014/main" id="{E80A7726-9388-3E47-828C-875727BD720C}"/>
                  </a:ext>
                </a:extLst>
              </p:cNvPr>
              <p:cNvSpPr>
                <a:spLocks noRot="1" noChangeAspect="1" noMove="1" noResize="1" noEditPoints="1" noAdjustHandles="1" noChangeArrowheads="1" noChangeShapeType="1" noTextEdit="1"/>
              </p:cNvSpPr>
              <p:nvPr/>
            </p:nvSpPr>
            <p:spPr>
              <a:xfrm>
                <a:off x="959459" y="5079424"/>
                <a:ext cx="3764941" cy="956993"/>
              </a:xfrm>
              <a:prstGeom prst="rect">
                <a:avLst/>
              </a:prstGeom>
              <a:blipFill>
                <a:blip r:embed="rId6"/>
                <a:stretch>
                  <a:fillRect t="-97368" b="-152632"/>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1DDAF4A9-F096-4E46-A5CA-584364DB96C3}"/>
              </a:ext>
            </a:extLst>
          </p:cNvPr>
          <p:cNvPicPr>
            <a:picLocks noChangeAspect="1"/>
          </p:cNvPicPr>
          <p:nvPr/>
        </p:nvPicPr>
        <p:blipFill>
          <a:blip r:embed="rId7"/>
          <a:stretch>
            <a:fillRect/>
          </a:stretch>
        </p:blipFill>
        <p:spPr>
          <a:xfrm>
            <a:off x="5616953" y="6335499"/>
            <a:ext cx="1165579" cy="334470"/>
          </a:xfrm>
          <a:prstGeom prst="rect">
            <a:avLst/>
          </a:prstGeom>
        </p:spPr>
      </p:pic>
    </p:spTree>
    <p:extLst>
      <p:ext uri="{BB962C8B-B14F-4D97-AF65-F5344CB8AC3E}">
        <p14:creationId xmlns:p14="http://schemas.microsoft.com/office/powerpoint/2010/main" val="230400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3" grpId="0"/>
      <p:bldP spid="8" grpId="0"/>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2527894"/>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a:t>Confidence Intervals</a:t>
            </a:r>
          </a:p>
        </p:txBody>
      </p:sp>
    </p:spTree>
    <p:extLst>
      <p:ext uri="{BB962C8B-B14F-4D97-AF65-F5344CB8AC3E}">
        <p14:creationId xmlns:p14="http://schemas.microsoft.com/office/powerpoint/2010/main" val="4364259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5176" y="1371600"/>
            <a:ext cx="8613648" cy="4664098"/>
          </a:xfrm>
          <a:prstGeom prst="rect">
            <a:avLst/>
          </a:prstGeom>
        </p:spPr>
      </p:pic>
      <p:sp>
        <p:nvSpPr>
          <p:cNvPr id="3" name="Title 2"/>
          <p:cNvSpPr>
            <a:spLocks noGrp="1"/>
          </p:cNvSpPr>
          <p:nvPr>
            <p:ph type="title"/>
          </p:nvPr>
        </p:nvSpPr>
        <p:spPr/>
        <p:txBody>
          <a:bodyPr/>
          <a:lstStyle/>
          <a:p>
            <a:r>
              <a:rPr lang="en-US" sz="3600" dirty="0"/>
              <a:t>Seismic Wave of a Mining Explosion</a:t>
            </a:r>
          </a:p>
        </p:txBody>
      </p:sp>
    </p:spTree>
    <p:extLst>
      <p:ext uri="{BB962C8B-B14F-4D97-AF65-F5344CB8AC3E}">
        <p14:creationId xmlns:p14="http://schemas.microsoft.com/office/powerpoint/2010/main" val="27205206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FE99F6-3435-1B42-9B10-AF27BEA5CB3C}"/>
              </a:ext>
            </a:extLst>
          </p:cNvPr>
          <p:cNvSpPr>
            <a:spLocks noGrp="1"/>
          </p:cNvSpPr>
          <p:nvPr>
            <p:ph type="title"/>
          </p:nvPr>
        </p:nvSpPr>
        <p:spPr/>
        <p:txBody>
          <a:bodyPr>
            <a:noAutofit/>
          </a:bodyPr>
          <a:lstStyle/>
          <a:p>
            <a:pPr>
              <a:spcBef>
                <a:spcPts val="600"/>
              </a:spcBef>
            </a:pPr>
            <a:r>
              <a:rPr lang="en-US" dirty="0"/>
              <a:t>Confidence Interval</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DBE6A393-37FB-6941-B37B-9C1EE428D400}"/>
                  </a:ext>
                </a:extLst>
              </p:cNvPr>
              <p:cNvSpPr txBox="1"/>
              <p:nvPr/>
            </p:nvSpPr>
            <p:spPr>
              <a:xfrm>
                <a:off x="1676400" y="2791691"/>
                <a:ext cx="5554919" cy="1265988"/>
              </a:xfrm>
              <a:prstGeom prst="rect">
                <a:avLst/>
              </a:prstGeom>
              <a:noFill/>
            </p:spPr>
            <p:txBody>
              <a:bodyPr wrap="none" lIns="0" tIns="0" rIns="0" bIns="0" rtlCol="0">
                <a:noAutofit/>
              </a:bodyPr>
              <a:lstStyle/>
              <a:p>
                <a:pPr>
                  <a:spcBef>
                    <a:spcPts val="600"/>
                  </a:spcBef>
                </a:pPr>
                <a14:m>
                  <m:oMathPara xmlns:m="http://schemas.openxmlformats.org/officeDocument/2006/math">
                    <m:oMathParaPr>
                      <m:jc m:val="centerGroup"/>
                    </m:oMathParaPr>
                    <m:oMath xmlns:m="http://schemas.openxmlformats.org/officeDocument/2006/math">
                      <m:acc>
                        <m:accPr>
                          <m:chr m:val="̅"/>
                          <m:ctrlPr>
                            <a:rPr lang="en-US" sz="2400" i="1">
                              <a:latin typeface="Cambria Math" panose="02040503050406030204" pitchFamily="18" charset="0"/>
                            </a:rPr>
                          </m:ctrlPr>
                        </m:accPr>
                        <m:e>
                          <m:r>
                            <a:rPr lang="en-US" sz="2400" i="1">
                              <a:latin typeface="Cambria Math" panose="02040503050406030204" pitchFamily="18" charset="0"/>
                            </a:rPr>
                            <m:t>𝑋</m:t>
                          </m:r>
                        </m:e>
                      </m:acc>
                      <m:r>
                        <a:rPr lang="en-US" sz="2400" i="1">
                          <a:latin typeface="Cambria Math" panose="02040503050406030204" pitchFamily="18" charset="0"/>
                        </a:rPr>
                        <m:t> </m:t>
                      </m:r>
                      <m:r>
                        <a:rPr lang="en-US" sz="2400" i="1">
                          <a:latin typeface="Cambria Math" panose="02040503050406030204" pitchFamily="18" charset="0"/>
                          <a:ea typeface="Cambria Math" panose="02040503050406030204" pitchFamily="18" charset="0"/>
                        </a:rPr>
                        <m:t>±1.96∗</m:t>
                      </m:r>
                      <m:rad>
                        <m:radPr>
                          <m:degHide m:val="on"/>
                          <m:ctrlPr>
                            <a:rPr lang="en-US" sz="2400" i="1" smtClean="0">
                              <a:latin typeface="Cambria Math" panose="02040503050406030204" pitchFamily="18" charset="0"/>
                              <a:ea typeface="Cambria Math" panose="02040503050406030204" pitchFamily="18" charset="0"/>
                            </a:rPr>
                          </m:ctrlPr>
                        </m:radPr>
                        <m:deg/>
                        <m:e>
                          <m:f>
                            <m:fPr>
                              <m:ctrlPr>
                                <a:rPr lang="en-US" sz="2400" i="1">
                                  <a:latin typeface="Cambria Math" panose="02040503050406030204" pitchFamily="18" charset="0"/>
                                </a:rPr>
                              </m:ctrlPr>
                            </m:fPr>
                            <m:num>
                              <m:sSup>
                                <m:sSupPr>
                                  <m:ctrlPr>
                                    <a:rPr lang="en-US" sz="2400" i="1">
                                      <a:latin typeface="Cambria Math" panose="02040503050406030204" pitchFamily="18" charset="0"/>
                                    </a:rPr>
                                  </m:ctrlPr>
                                </m:sSupPr>
                                <m:e>
                                  <m:acc>
                                    <m:accPr>
                                      <m:chr m:val="̂"/>
                                      <m:ctrlPr>
                                        <a:rPr lang="en-US" sz="2400" i="1">
                                          <a:latin typeface="Cambria Math" panose="02040503050406030204" pitchFamily="18" charset="0"/>
                                        </a:rPr>
                                      </m:ctrlPr>
                                    </m:accPr>
                                    <m:e>
                                      <m:r>
                                        <a:rPr lang="en-US" sz="2400" i="1">
                                          <a:latin typeface="Cambria Math" panose="02040503050406030204" pitchFamily="18" charset="0"/>
                                          <a:ea typeface="Cambria Math" panose="02040503050406030204" pitchFamily="18" charset="0"/>
                                        </a:rPr>
                                        <m:t>𝜎</m:t>
                                      </m:r>
                                    </m:e>
                                  </m:acc>
                                </m:e>
                                <m:sup>
                                  <m:r>
                                    <a:rPr lang="en-US" sz="2400" i="1">
                                      <a:latin typeface="Cambria Math" panose="02040503050406030204" pitchFamily="18" charset="0"/>
                                    </a:rPr>
                                    <m:t>2</m:t>
                                  </m:r>
                                </m:sup>
                              </m:sSup>
                            </m:num>
                            <m:den>
                              <m:r>
                                <a:rPr lang="en-US" sz="2400" i="1">
                                  <a:latin typeface="Cambria Math" panose="02040503050406030204" pitchFamily="18" charset="0"/>
                                </a:rPr>
                                <m:t>𝑛</m:t>
                              </m:r>
                            </m:den>
                          </m:f>
                          <m:nary>
                            <m:naryPr>
                              <m:chr m:val="∑"/>
                              <m:ctrlPr>
                                <a:rPr lang="en-US" sz="2400" i="1">
                                  <a:latin typeface="Cambria Math" panose="02040503050406030204" pitchFamily="18" charset="0"/>
                                </a:rPr>
                              </m:ctrlPr>
                            </m:naryPr>
                            <m:sub>
                              <m:r>
                                <m:rPr>
                                  <m:brk m:alnAt="23"/>
                                </m:rPr>
                                <a:rPr lang="en-US" sz="2400" i="1">
                                  <a:latin typeface="Cambria Math" panose="02040503050406030204" pitchFamily="18" charset="0"/>
                                </a:rPr>
                                <m:t>𝑘</m:t>
                              </m:r>
                              <m:r>
                                <a:rPr lang="en-US" sz="2400" i="1">
                                  <a:latin typeface="Cambria Math" panose="02040503050406030204" pitchFamily="18" charset="0"/>
                                </a:rPr>
                                <m:t>=−(</m:t>
                              </m:r>
                              <m:r>
                                <a:rPr lang="en-US" sz="2400" i="1">
                                  <a:latin typeface="Cambria Math" panose="02040503050406030204" pitchFamily="18" charset="0"/>
                                </a:rPr>
                                <m:t>𝑛</m:t>
                              </m:r>
                              <m:r>
                                <a:rPr lang="en-US" sz="2400" i="1">
                                  <a:latin typeface="Cambria Math" panose="02040503050406030204" pitchFamily="18" charset="0"/>
                                </a:rPr>
                                <m:t>−1)</m:t>
                              </m:r>
                            </m:sub>
                            <m:sup>
                              <m:r>
                                <a:rPr lang="en-US" sz="2400" i="1">
                                  <a:latin typeface="Cambria Math" panose="02040503050406030204" pitchFamily="18" charset="0"/>
                                </a:rPr>
                                <m:t>𝑛</m:t>
                              </m:r>
                              <m:r>
                                <a:rPr lang="en-US" sz="2400" i="1">
                                  <a:latin typeface="Cambria Math" panose="02040503050406030204" pitchFamily="18" charset="0"/>
                                </a:rPr>
                                <m:t>−1</m:t>
                              </m:r>
                            </m:sup>
                            <m:e>
                              <m:d>
                                <m:dPr>
                                  <m:ctrlPr>
                                    <a:rPr lang="en-US" sz="2400" i="1">
                                      <a:latin typeface="Cambria Math" panose="02040503050406030204" pitchFamily="18" charset="0"/>
                                    </a:rPr>
                                  </m:ctrlPr>
                                </m:dPr>
                                <m:e>
                                  <m:r>
                                    <a:rPr lang="en-US" sz="2400" i="1">
                                      <a:latin typeface="Cambria Math" panose="02040503050406030204" pitchFamily="18" charset="0"/>
                                    </a:rPr>
                                    <m:t>1−</m:t>
                                  </m:r>
                                  <m:f>
                                    <m:fPr>
                                      <m:ctrlPr>
                                        <a:rPr lang="en-US" sz="2400" i="1">
                                          <a:latin typeface="Cambria Math" panose="02040503050406030204" pitchFamily="18" charset="0"/>
                                        </a:rPr>
                                      </m:ctrlPr>
                                    </m:fPr>
                                    <m:num>
                                      <m:d>
                                        <m:dPr>
                                          <m:begChr m:val="|"/>
                                          <m:endChr m:val="|"/>
                                          <m:ctrlPr>
                                            <a:rPr lang="en-US" sz="2400" i="1">
                                              <a:latin typeface="Cambria Math" panose="02040503050406030204" pitchFamily="18" charset="0"/>
                                            </a:rPr>
                                          </m:ctrlPr>
                                        </m:dPr>
                                        <m:e>
                                          <m:r>
                                            <a:rPr lang="en-US" sz="2400" i="1">
                                              <a:latin typeface="Cambria Math" panose="02040503050406030204" pitchFamily="18" charset="0"/>
                                            </a:rPr>
                                            <m:t>𝑘</m:t>
                                          </m:r>
                                        </m:e>
                                      </m:d>
                                    </m:num>
                                    <m:den>
                                      <m:r>
                                        <a:rPr lang="en-US" sz="2400" i="1">
                                          <a:latin typeface="Cambria Math" panose="02040503050406030204" pitchFamily="18" charset="0"/>
                                        </a:rPr>
                                        <m:t>𝑛</m:t>
                                      </m:r>
                                    </m:den>
                                  </m:f>
                                </m:e>
                              </m:d>
                            </m:e>
                          </m:nary>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panose="02040503050406030204" pitchFamily="18" charset="0"/>
                                      <a:ea typeface="Cambria Math" panose="02040503050406030204" pitchFamily="18" charset="0"/>
                                    </a:rPr>
                                    <m:t>𝜌</m:t>
                                  </m:r>
                                </m:e>
                              </m:acc>
                            </m:e>
                            <m:sub>
                              <m:r>
                                <a:rPr lang="en-US" sz="2400" i="1">
                                  <a:latin typeface="Cambria Math" panose="02040503050406030204" pitchFamily="18" charset="0"/>
                                </a:rPr>
                                <m:t>𝑘</m:t>
                              </m:r>
                            </m:sub>
                          </m:sSub>
                        </m:e>
                      </m:rad>
                    </m:oMath>
                  </m:oMathPara>
                </a14:m>
                <a:endParaRPr lang="en-US" sz="2400" dirty="0"/>
              </a:p>
            </p:txBody>
          </p:sp>
        </mc:Choice>
        <mc:Fallback xmlns="">
          <p:sp>
            <p:nvSpPr>
              <p:cNvPr id="4" name="TextBox 3">
                <a:extLst>
                  <a:ext uri="{FF2B5EF4-FFF2-40B4-BE49-F238E27FC236}">
                    <a16:creationId xmlns:a16="http://schemas.microsoft.com/office/drawing/2014/main" id="{DBE6A393-37FB-6941-B37B-9C1EE428D400}"/>
                  </a:ext>
                </a:extLst>
              </p:cNvPr>
              <p:cNvSpPr txBox="1">
                <a:spLocks noRot="1" noChangeAspect="1" noMove="1" noResize="1" noEditPoints="1" noAdjustHandles="1" noChangeArrowheads="1" noChangeShapeType="1" noTextEdit="1"/>
              </p:cNvSpPr>
              <p:nvPr/>
            </p:nvSpPr>
            <p:spPr>
              <a:xfrm>
                <a:off x="1676400" y="2791691"/>
                <a:ext cx="5554919" cy="1265988"/>
              </a:xfrm>
              <a:prstGeom prst="rect">
                <a:avLst/>
              </a:prstGeom>
              <a:blipFill>
                <a:blip r:embed="rId2"/>
                <a:stretch>
                  <a:fillRect t="-78218" b="-141584"/>
                </a:stretch>
              </a:blipFill>
            </p:spPr>
            <p:txBody>
              <a:bodyPr/>
              <a:lstStyle/>
              <a:p>
                <a:r>
                  <a:rPr lang="en-US">
                    <a:noFill/>
                  </a:rPr>
                  <a:t> </a:t>
                </a:r>
              </a:p>
            </p:txBody>
          </p:sp>
        </mc:Fallback>
      </mc:AlternateContent>
      <p:sp>
        <p:nvSpPr>
          <p:cNvPr id="6" name="Content Placeholder 2">
            <a:extLst>
              <a:ext uri="{FF2B5EF4-FFF2-40B4-BE49-F238E27FC236}">
                <a16:creationId xmlns:a16="http://schemas.microsoft.com/office/drawing/2014/main" id="{9B899BB1-83CF-D94E-A1B8-11968337EC6E}"/>
              </a:ext>
            </a:extLst>
          </p:cNvPr>
          <p:cNvSpPr txBox="1">
            <a:spLocks/>
          </p:cNvSpPr>
          <p:nvPr/>
        </p:nvSpPr>
        <p:spPr>
          <a:xfrm>
            <a:off x="457200" y="1295400"/>
            <a:ext cx="8229600" cy="1371600"/>
          </a:xfrm>
          <a:prstGeom prst="rect">
            <a:avLst/>
          </a:prstGeom>
        </p:spPr>
        <p:txBody>
          <a:bodyPr>
            <a:noAutofit/>
          </a:bodyPr>
          <a:lstStyle>
            <a:lvl1pPr marL="342900" indent="-342900" algn="l" defTabSz="914400" rtl="0" eaLnBrk="1" latinLnBrk="0" hangingPunct="1">
              <a:spcBef>
                <a:spcPts val="600"/>
              </a:spcBef>
              <a:buFont typeface="Arial" charset="0"/>
              <a:buChar char="•"/>
              <a:defRPr sz="3200" kern="1200">
                <a:solidFill>
                  <a:schemeClr val="tx1"/>
                </a:solidFill>
                <a:latin typeface="+mn-lt"/>
                <a:ea typeface="+mn-ea"/>
                <a:cs typeface="+mn-cs"/>
              </a:defRPr>
            </a:lvl1pPr>
            <a:lvl2pPr marL="742950" indent="-285750" algn="l" defTabSz="914400" rtl="0" eaLnBrk="1" latinLnBrk="0" hangingPunct="1">
              <a:spcBef>
                <a:spcPts val="600"/>
              </a:spcBef>
              <a:buFont typeface="Arial" charset="0"/>
              <a:buChar char="•"/>
              <a:defRPr sz="2800" b="0" i="0" u="none" kern="1200">
                <a:solidFill>
                  <a:schemeClr val="tx1"/>
                </a:solidFill>
                <a:latin typeface="+mn-lt"/>
                <a:ea typeface="+mn-ea"/>
                <a:cs typeface="+mn-cs"/>
              </a:defRPr>
            </a:lvl2pPr>
            <a:lvl3pPr marL="1143000" indent="-228600" algn="l" defTabSz="914400" rtl="0" eaLnBrk="1" latinLnBrk="0" hangingPunct="1">
              <a:spcBef>
                <a:spcPts val="600"/>
              </a:spcBef>
              <a:buFont typeface="Arial" charset="0"/>
              <a:buChar char="•"/>
              <a:defRPr sz="2400" kern="1200">
                <a:solidFill>
                  <a:schemeClr val="tx1"/>
                </a:solidFill>
                <a:latin typeface="+mn-lt"/>
                <a:ea typeface="+mn-ea"/>
                <a:cs typeface="+mn-cs"/>
              </a:defRPr>
            </a:lvl3pPr>
            <a:lvl4pPr marL="1600200" indent="-228600" algn="l" defTabSz="914400" rtl="0" eaLnBrk="1" latinLnBrk="0" hangingPunct="1">
              <a:spcBef>
                <a:spcPts val="600"/>
              </a:spcBef>
              <a:buFont typeface="Arial" charset="0"/>
              <a:buChar char="•"/>
              <a:defRPr sz="2000" kern="1200">
                <a:solidFill>
                  <a:schemeClr val="tx1"/>
                </a:solidFill>
                <a:latin typeface="+mn-lt"/>
                <a:ea typeface="+mn-ea"/>
                <a:cs typeface="+mn-cs"/>
              </a:defRPr>
            </a:lvl4pPr>
            <a:lvl5pPr marL="2057400" indent="-228600" algn="l" defTabSz="914400" rtl="0" eaLnBrk="1" latinLnBrk="0" hangingPunct="1">
              <a:spcBef>
                <a:spcPts val="600"/>
              </a:spcBef>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charset="0"/>
              <a:buNone/>
            </a:pPr>
            <a:r>
              <a:rPr lang="en-US" sz="2800" dirty="0"/>
              <a:t>Once an estimate of the mean and variance we can obtain approximate 95% confidence intervals for from the familiar:</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F0B2E087-A198-EA46-9D50-55886A8D6715}"/>
                  </a:ext>
                </a:extLst>
              </p:cNvPr>
              <p:cNvSpPr txBox="1"/>
              <p:nvPr/>
            </p:nvSpPr>
            <p:spPr>
              <a:xfrm>
                <a:off x="1905000" y="4495800"/>
                <a:ext cx="5554919" cy="1265988"/>
              </a:xfrm>
              <a:prstGeom prst="rect">
                <a:avLst/>
              </a:prstGeom>
              <a:noFill/>
            </p:spPr>
            <p:txBody>
              <a:bodyPr wrap="none" lIns="0" tIns="0" rIns="0" bIns="0" rtlCol="0">
                <a:noAutofit/>
              </a:bodyPr>
              <a:lstStyle/>
              <a:p>
                <a:pPr>
                  <a:spcBef>
                    <a:spcPts val="600"/>
                  </a:spcBef>
                </a:pPr>
                <a14:m>
                  <m:oMathPara xmlns:m="http://schemas.openxmlformats.org/officeDocument/2006/math">
                    <m:oMathParaPr>
                      <m:jc m:val="centerGroup"/>
                    </m:oMathParaPr>
                    <m:oMath xmlns:m="http://schemas.openxmlformats.org/officeDocument/2006/math">
                      <m:acc>
                        <m:accPr>
                          <m:chr m:val="̅"/>
                          <m:ctrlPr>
                            <a:rPr lang="en-US" sz="2400" i="1" smtClean="0">
                              <a:latin typeface="Cambria Math" panose="02040503050406030204" pitchFamily="18" charset="0"/>
                            </a:rPr>
                          </m:ctrlPr>
                        </m:accPr>
                        <m:e>
                          <m:r>
                            <a:rPr lang="en-US" sz="2400" i="1">
                              <a:latin typeface="Cambria Math" panose="02040503050406030204" pitchFamily="18" charset="0"/>
                            </a:rPr>
                            <m:t>𝑋</m:t>
                          </m:r>
                        </m:e>
                      </m:acc>
                      <m:r>
                        <a:rPr lang="en-US" sz="2400" i="1">
                          <a:latin typeface="Cambria Math" panose="02040503050406030204" pitchFamily="18" charset="0"/>
                        </a:rPr>
                        <m:t> </m:t>
                      </m:r>
                      <m:r>
                        <a:rPr lang="en-US" sz="2400" i="1">
                          <a:latin typeface="Cambria Math" panose="02040503050406030204" pitchFamily="18" charset="0"/>
                          <a:ea typeface="Cambria Math" panose="02040503050406030204" pitchFamily="18" charset="0"/>
                        </a:rPr>
                        <m:t>±1.96∗</m:t>
                      </m:r>
                      <m:rad>
                        <m:radPr>
                          <m:degHide m:val="on"/>
                          <m:ctrlPr>
                            <a:rPr lang="en-US" sz="2400" i="1" smtClean="0">
                              <a:latin typeface="Cambria Math" panose="02040503050406030204" pitchFamily="18" charset="0"/>
                              <a:ea typeface="Cambria Math" panose="02040503050406030204" pitchFamily="18" charset="0"/>
                            </a:rPr>
                          </m:ctrlPr>
                        </m:radPr>
                        <m:deg/>
                        <m:e>
                          <m:f>
                            <m:fPr>
                              <m:ctrlPr>
                                <a:rPr lang="en-US" sz="2400" i="1">
                                  <a:latin typeface="Cambria Math" panose="02040503050406030204" pitchFamily="18" charset="0"/>
                                </a:rPr>
                              </m:ctrlPr>
                            </m:fPr>
                            <m:num>
                              <m:sSup>
                                <m:sSupPr>
                                  <m:ctrlPr>
                                    <a:rPr lang="en-US" sz="2400" i="1">
                                      <a:latin typeface="Cambria Math" panose="02040503050406030204" pitchFamily="18" charset="0"/>
                                    </a:rPr>
                                  </m:ctrlPr>
                                </m:sSupPr>
                                <m:e>
                                  <m:acc>
                                    <m:accPr>
                                      <m:chr m:val="̂"/>
                                      <m:ctrlPr>
                                        <a:rPr lang="en-US" sz="2400" i="1">
                                          <a:latin typeface="Cambria Math" panose="02040503050406030204" pitchFamily="18" charset="0"/>
                                        </a:rPr>
                                      </m:ctrlPr>
                                    </m:accPr>
                                    <m:e>
                                      <m:r>
                                        <a:rPr lang="en-US" sz="2400" i="1">
                                          <a:latin typeface="Cambria Math" panose="02040503050406030204" pitchFamily="18" charset="0"/>
                                          <a:ea typeface="Cambria Math" panose="02040503050406030204" pitchFamily="18" charset="0"/>
                                        </a:rPr>
                                        <m:t>𝜎</m:t>
                                      </m:r>
                                    </m:e>
                                  </m:acc>
                                </m:e>
                                <m:sup>
                                  <m:r>
                                    <a:rPr lang="en-US" sz="2400" i="1">
                                      <a:latin typeface="Cambria Math" panose="02040503050406030204" pitchFamily="18" charset="0"/>
                                    </a:rPr>
                                    <m:t>2</m:t>
                                  </m:r>
                                </m:sup>
                              </m:sSup>
                            </m:num>
                            <m:den>
                              <m:r>
                                <a:rPr lang="en-US" sz="2400" i="1">
                                  <a:latin typeface="Cambria Math" panose="02040503050406030204" pitchFamily="18" charset="0"/>
                                </a:rPr>
                                <m:t>𝑛</m:t>
                              </m:r>
                            </m:den>
                          </m:f>
                          <m:d>
                            <m:dPr>
                              <m:ctrlPr>
                                <a:rPr lang="en-US" sz="2400" i="1" smtClean="0">
                                  <a:latin typeface="Cambria Math" panose="02040503050406030204" pitchFamily="18" charset="0"/>
                                </a:rPr>
                              </m:ctrlPr>
                            </m:dPr>
                            <m:e>
                              <m:r>
                                <a:rPr lang="en-US" sz="2400" i="1">
                                  <a:latin typeface="Cambria Math" panose="02040503050406030204" pitchFamily="18" charset="0"/>
                                </a:rPr>
                                <m:t>1+</m:t>
                              </m:r>
                              <m:r>
                                <a:rPr lang="en-US" sz="2400" b="0" i="1" smtClean="0">
                                  <a:latin typeface="Cambria Math" panose="02040503050406030204" pitchFamily="18" charset="0"/>
                                </a:rPr>
                                <m:t>2∗</m:t>
                              </m:r>
                              <m:nary>
                                <m:naryPr>
                                  <m:chr m:val="∑"/>
                                  <m:ctrlPr>
                                    <a:rPr lang="en-US" sz="2400" i="1">
                                      <a:latin typeface="Cambria Math" panose="02040503050406030204" pitchFamily="18" charset="0"/>
                                    </a:rPr>
                                  </m:ctrlPr>
                                </m:naryPr>
                                <m:sub>
                                  <m:r>
                                    <m:rPr>
                                      <m:brk m:alnAt="23"/>
                                    </m:rPr>
                                    <a:rPr lang="en-US" sz="2400" i="1">
                                      <a:latin typeface="Cambria Math" panose="02040503050406030204" pitchFamily="18" charset="0"/>
                                    </a:rPr>
                                    <m:t>𝑘</m:t>
                                  </m:r>
                                  <m:r>
                                    <a:rPr lang="en-US" sz="2400" i="1">
                                      <a:latin typeface="Cambria Math" panose="02040503050406030204" pitchFamily="18" charset="0"/>
                                    </a:rPr>
                                    <m:t>=1</m:t>
                                  </m:r>
                                </m:sub>
                                <m:sup>
                                  <m:r>
                                    <a:rPr lang="en-US" sz="2400" i="1">
                                      <a:latin typeface="Cambria Math" panose="02040503050406030204" pitchFamily="18" charset="0"/>
                                    </a:rPr>
                                    <m:t>𝑛</m:t>
                                  </m:r>
                                  <m:r>
                                    <a:rPr lang="en-US" sz="2400" i="1">
                                      <a:latin typeface="Cambria Math" panose="02040503050406030204" pitchFamily="18" charset="0"/>
                                    </a:rPr>
                                    <m:t>−1</m:t>
                                  </m:r>
                                </m:sup>
                                <m:e>
                                  <m:d>
                                    <m:dPr>
                                      <m:ctrlPr>
                                        <a:rPr lang="en-US" sz="2400" i="1">
                                          <a:latin typeface="Cambria Math" panose="02040503050406030204" pitchFamily="18" charset="0"/>
                                        </a:rPr>
                                      </m:ctrlPr>
                                    </m:dPr>
                                    <m:e>
                                      <m:r>
                                        <a:rPr lang="en-US" sz="2400" i="1">
                                          <a:latin typeface="Cambria Math" panose="02040503050406030204" pitchFamily="18" charset="0"/>
                                        </a:rPr>
                                        <m:t>1−</m:t>
                                      </m:r>
                                      <m:f>
                                        <m:fPr>
                                          <m:ctrlPr>
                                            <a:rPr lang="en-US" sz="2400" i="1">
                                              <a:latin typeface="Cambria Math" panose="02040503050406030204" pitchFamily="18" charset="0"/>
                                            </a:rPr>
                                          </m:ctrlPr>
                                        </m:fPr>
                                        <m:num>
                                          <m:d>
                                            <m:dPr>
                                              <m:begChr m:val="|"/>
                                              <m:endChr m:val="|"/>
                                              <m:ctrlPr>
                                                <a:rPr lang="en-US" sz="2400" i="1">
                                                  <a:latin typeface="Cambria Math" panose="02040503050406030204" pitchFamily="18" charset="0"/>
                                                </a:rPr>
                                              </m:ctrlPr>
                                            </m:dPr>
                                            <m:e>
                                              <m:r>
                                                <a:rPr lang="en-US" sz="2400" i="1">
                                                  <a:latin typeface="Cambria Math" panose="02040503050406030204" pitchFamily="18" charset="0"/>
                                                </a:rPr>
                                                <m:t>𝑘</m:t>
                                              </m:r>
                                            </m:e>
                                          </m:d>
                                        </m:num>
                                        <m:den>
                                          <m:r>
                                            <a:rPr lang="en-US" sz="2400" i="1">
                                              <a:latin typeface="Cambria Math" panose="02040503050406030204" pitchFamily="18" charset="0"/>
                                            </a:rPr>
                                            <m:t>𝑛</m:t>
                                          </m:r>
                                        </m:den>
                                      </m:f>
                                    </m:e>
                                  </m:d>
                                </m:e>
                              </m:nary>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panose="02040503050406030204" pitchFamily="18" charset="0"/>
                                          <a:ea typeface="Cambria Math" panose="02040503050406030204" pitchFamily="18" charset="0"/>
                                        </a:rPr>
                                        <m:t>𝜌</m:t>
                                      </m:r>
                                    </m:e>
                                  </m:acc>
                                </m:e>
                                <m:sub>
                                  <m:r>
                                    <a:rPr lang="en-US" sz="2400" i="1">
                                      <a:latin typeface="Cambria Math" panose="02040503050406030204" pitchFamily="18" charset="0"/>
                                    </a:rPr>
                                    <m:t>𝑘</m:t>
                                  </m:r>
                                </m:sub>
                              </m:sSub>
                            </m:e>
                          </m:d>
                        </m:e>
                      </m:rad>
                    </m:oMath>
                  </m:oMathPara>
                </a14:m>
                <a:endParaRPr lang="en-US" sz="2400" dirty="0"/>
              </a:p>
            </p:txBody>
          </p:sp>
        </mc:Choice>
        <mc:Fallback xmlns="">
          <p:sp>
            <p:nvSpPr>
              <p:cNvPr id="5" name="TextBox 4">
                <a:extLst>
                  <a:ext uri="{FF2B5EF4-FFF2-40B4-BE49-F238E27FC236}">
                    <a16:creationId xmlns:a16="http://schemas.microsoft.com/office/drawing/2014/main" id="{F0B2E087-A198-EA46-9D50-55886A8D6715}"/>
                  </a:ext>
                </a:extLst>
              </p:cNvPr>
              <p:cNvSpPr txBox="1">
                <a:spLocks noRot="1" noChangeAspect="1" noMove="1" noResize="1" noEditPoints="1" noAdjustHandles="1" noChangeArrowheads="1" noChangeShapeType="1" noTextEdit="1"/>
              </p:cNvSpPr>
              <p:nvPr/>
            </p:nvSpPr>
            <p:spPr>
              <a:xfrm>
                <a:off x="1905000" y="4495800"/>
                <a:ext cx="5554919" cy="1265988"/>
              </a:xfrm>
              <a:prstGeom prst="rect">
                <a:avLst/>
              </a:prstGeom>
              <a:blipFill>
                <a:blip r:embed="rId3"/>
                <a:stretch>
                  <a:fillRect l="-1826" t="-76238" r="-228" b="-14356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BE96A949-BF67-F04B-8FFC-EEF8349412B1}"/>
                  </a:ext>
                </a:extLst>
              </p:cNvPr>
              <p:cNvSpPr/>
              <p:nvPr/>
            </p:nvSpPr>
            <p:spPr>
              <a:xfrm>
                <a:off x="3810000" y="6199909"/>
                <a:ext cx="227632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𝑆𝑖𝑛𝑐𝑒</m:t>
                          </m:r>
                          <m:r>
                            <a:rPr lang="en-US" sz="2400" b="0" i="1" smtClean="0">
                              <a:latin typeface="Cambria Math" panose="02040503050406030204" pitchFamily="18" charset="0"/>
                            </a:rPr>
                            <m:t> </m:t>
                          </m:r>
                          <m:acc>
                            <m:accPr>
                              <m:chr m:val="̂"/>
                              <m:ctrlPr>
                                <a:rPr lang="en-US" sz="2400" i="1">
                                  <a:latin typeface="Cambria Math" panose="02040503050406030204" pitchFamily="18" charset="0"/>
                                </a:rPr>
                              </m:ctrlPr>
                            </m:accPr>
                            <m:e>
                              <m:r>
                                <a:rPr lang="en-US" sz="2400" i="1">
                                  <a:latin typeface="Cambria Math" panose="02040503050406030204" pitchFamily="18" charset="0"/>
                                  <a:ea typeface="Cambria Math" panose="02040503050406030204" pitchFamily="18" charset="0"/>
                                </a:rPr>
                                <m:t>𝜌</m:t>
                              </m:r>
                            </m:e>
                          </m:acc>
                        </m:e>
                        <m:sub>
                          <m:r>
                            <a:rPr lang="en-US" sz="2400" i="1">
                              <a:latin typeface="Cambria Math" panose="02040503050406030204" pitchFamily="18" charset="0"/>
                            </a:rPr>
                            <m:t>𝑘</m:t>
                          </m:r>
                        </m:sub>
                      </m:sSub>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panose="02040503050406030204" pitchFamily="18" charset="0"/>
                                  <a:ea typeface="Cambria Math" panose="02040503050406030204" pitchFamily="18" charset="0"/>
                                </a:rPr>
                                <m:t>𝜌</m:t>
                              </m:r>
                            </m:e>
                          </m:acc>
                        </m:e>
                        <m:sub>
                          <m:r>
                            <a:rPr lang="en-US" sz="2400" b="0" i="1" smtClean="0">
                              <a:latin typeface="Cambria Math" panose="02040503050406030204" pitchFamily="18" charset="0"/>
                              <a:ea typeface="Cambria Math" panose="02040503050406030204" pitchFamily="18" charset="0"/>
                            </a:rPr>
                            <m:t>−</m:t>
                          </m:r>
                          <m:r>
                            <a:rPr lang="en-US" sz="2400" i="1">
                              <a:latin typeface="Cambria Math" panose="02040503050406030204" pitchFamily="18" charset="0"/>
                            </a:rPr>
                            <m:t>𝑘</m:t>
                          </m:r>
                        </m:sub>
                      </m:sSub>
                    </m:oMath>
                  </m:oMathPara>
                </a14:m>
                <a:endParaRPr lang="en-US" sz="2400" dirty="0"/>
              </a:p>
            </p:txBody>
          </p:sp>
        </mc:Choice>
        <mc:Fallback xmlns="">
          <p:sp>
            <p:nvSpPr>
              <p:cNvPr id="3" name="Rectangle 2">
                <a:extLst>
                  <a:ext uri="{FF2B5EF4-FFF2-40B4-BE49-F238E27FC236}">
                    <a16:creationId xmlns:a16="http://schemas.microsoft.com/office/drawing/2014/main" id="{BE96A949-BF67-F04B-8FFC-EEF8349412B1}"/>
                  </a:ext>
                </a:extLst>
              </p:cNvPr>
              <p:cNvSpPr>
                <a:spLocks noRot="1" noChangeAspect="1" noMove="1" noResize="1" noEditPoints="1" noAdjustHandles="1" noChangeArrowheads="1" noChangeShapeType="1" noTextEdit="1"/>
              </p:cNvSpPr>
              <p:nvPr/>
            </p:nvSpPr>
            <p:spPr>
              <a:xfrm>
                <a:off x="3810000" y="6199909"/>
                <a:ext cx="2276329" cy="461665"/>
              </a:xfrm>
              <a:prstGeom prst="rect">
                <a:avLst/>
              </a:prstGeom>
              <a:blipFill>
                <a:blip r:embed="rId4"/>
                <a:stretch>
                  <a:fillRect b="-18421"/>
                </a:stretch>
              </a:blipFill>
            </p:spPr>
            <p:txBody>
              <a:bodyPr/>
              <a:lstStyle/>
              <a:p>
                <a:r>
                  <a:rPr lang="en-US">
                    <a:noFill/>
                  </a:rPr>
                  <a:t> </a:t>
                </a:r>
              </a:p>
            </p:txBody>
          </p:sp>
        </mc:Fallback>
      </mc:AlternateContent>
    </p:spTree>
    <p:extLst>
      <p:ext uri="{BB962C8B-B14F-4D97-AF65-F5344CB8AC3E}">
        <p14:creationId xmlns:p14="http://schemas.microsoft.com/office/powerpoint/2010/main" val="842711469"/>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C551C2-5C45-FD45-B7E4-083611740C5A}"/>
              </a:ext>
            </a:extLst>
          </p:cNvPr>
          <p:cNvSpPr>
            <a:spLocks noGrp="1"/>
          </p:cNvSpPr>
          <p:nvPr>
            <p:ph type="title"/>
          </p:nvPr>
        </p:nvSpPr>
        <p:spPr>
          <a:xfrm>
            <a:off x="0" y="228600"/>
            <a:ext cx="9144000" cy="1143000"/>
          </a:xfrm>
        </p:spPr>
        <p:txBody>
          <a:bodyPr/>
          <a:lstStyle/>
          <a:p>
            <a:r>
              <a:rPr lang="en-US" sz="3600" dirty="0"/>
              <a:t>Example: 10-Year U.S. Treasury Bond Rate</a:t>
            </a:r>
          </a:p>
        </p:txBody>
      </p:sp>
      <p:pic>
        <p:nvPicPr>
          <p:cNvPr id="4" name="Picture 3">
            <a:extLst>
              <a:ext uri="{FF2B5EF4-FFF2-40B4-BE49-F238E27FC236}">
                <a16:creationId xmlns:a16="http://schemas.microsoft.com/office/drawing/2014/main" id="{E468F088-829C-354B-BB3D-80E1F27273EE}"/>
              </a:ext>
            </a:extLst>
          </p:cNvPr>
          <p:cNvPicPr>
            <a:picLocks noChangeAspect="1"/>
          </p:cNvPicPr>
          <p:nvPr/>
        </p:nvPicPr>
        <p:blipFill rotWithShape="1">
          <a:blip r:embed="rId3"/>
          <a:srcRect b="7206"/>
          <a:stretch/>
        </p:blipFill>
        <p:spPr>
          <a:xfrm>
            <a:off x="2362200" y="1371600"/>
            <a:ext cx="4429970" cy="2298120"/>
          </a:xfrm>
          <a:prstGeom prst="rect">
            <a:avLst/>
          </a:prstGeom>
        </p:spPr>
      </p:pic>
      <p:sp>
        <p:nvSpPr>
          <p:cNvPr id="8" name="Rectangle 7">
            <a:extLst>
              <a:ext uri="{FF2B5EF4-FFF2-40B4-BE49-F238E27FC236}">
                <a16:creationId xmlns:a16="http://schemas.microsoft.com/office/drawing/2014/main" id="{71C6CDC0-2817-8D45-A67E-53CC4A8CA380}"/>
              </a:ext>
            </a:extLst>
          </p:cNvPr>
          <p:cNvSpPr/>
          <p:nvPr/>
        </p:nvSpPr>
        <p:spPr>
          <a:xfrm>
            <a:off x="4419600" y="3953123"/>
            <a:ext cx="5576598" cy="769441"/>
          </a:xfrm>
          <a:prstGeom prst="rect">
            <a:avLst/>
          </a:prstGeom>
        </p:spPr>
        <p:txBody>
          <a:bodyPr wrap="square">
            <a:spAutoFit/>
          </a:bodyPr>
          <a:lstStyle/>
          <a:p>
            <a:r>
              <a:rPr lang="en-US" sz="1100" dirty="0"/>
              <a:t>MOE = 1.96*sqrt(</a:t>
            </a:r>
            <a:r>
              <a:rPr lang="en-US" sz="1100" dirty="0" err="1"/>
              <a:t>vxbar</a:t>
            </a:r>
            <a:r>
              <a:rPr lang="en-US" sz="1100" dirty="0"/>
              <a:t>)</a:t>
            </a:r>
          </a:p>
          <a:p>
            <a:r>
              <a:rPr lang="en-US" sz="1100" dirty="0"/>
              <a:t>LL = mean(x) - MOE</a:t>
            </a:r>
          </a:p>
          <a:p>
            <a:r>
              <a:rPr lang="en-US" sz="1100" dirty="0"/>
              <a:t>UL = mean(x) + MOE</a:t>
            </a:r>
          </a:p>
          <a:p>
            <a:endParaRPr lang="en-US" sz="1100" dirty="0"/>
          </a:p>
        </p:txBody>
      </p:sp>
      <p:sp>
        <p:nvSpPr>
          <p:cNvPr id="10" name="TextBox 9">
            <a:extLst>
              <a:ext uri="{FF2B5EF4-FFF2-40B4-BE49-F238E27FC236}">
                <a16:creationId xmlns:a16="http://schemas.microsoft.com/office/drawing/2014/main" id="{07367120-B5FF-0845-8EC7-6D15443FF853}"/>
              </a:ext>
            </a:extLst>
          </p:cNvPr>
          <p:cNvSpPr txBox="1"/>
          <p:nvPr/>
        </p:nvSpPr>
        <p:spPr>
          <a:xfrm>
            <a:off x="460204" y="5076735"/>
            <a:ext cx="3322320" cy="1200329"/>
          </a:xfrm>
          <a:prstGeom prst="rect">
            <a:avLst/>
          </a:prstGeom>
          <a:noFill/>
        </p:spPr>
        <p:txBody>
          <a:bodyPr wrap="square" rtlCol="0">
            <a:spAutoFit/>
          </a:bodyPr>
          <a:lstStyle/>
          <a:p>
            <a:pPr algn="ctr"/>
            <a:r>
              <a:rPr lang="en-US" dirty="0"/>
              <a:t>We are 95% confidence that the mean bond rate is contained in the interval (2.22%, 2.45%). </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4F546BF8-150F-1440-B7B5-EFE92DD92A2D}"/>
                  </a:ext>
                </a:extLst>
              </p:cNvPr>
              <p:cNvSpPr txBox="1"/>
              <p:nvPr/>
            </p:nvSpPr>
            <p:spPr>
              <a:xfrm>
                <a:off x="-653065" y="3646109"/>
                <a:ext cx="5554919" cy="1265988"/>
              </a:xfrm>
              <a:prstGeom prst="rect">
                <a:avLst/>
              </a:prstGeom>
              <a:noFill/>
            </p:spPr>
            <p:txBody>
              <a:bodyPr wrap="none" lIns="0" tIns="0" rIns="0" bIns="0" rtlCol="0">
                <a:noAutofit/>
              </a:bodyPr>
              <a:lstStyle/>
              <a:p>
                <a:pPr>
                  <a:spcBef>
                    <a:spcPts val="600"/>
                  </a:spcBef>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i="1">
                              <a:latin typeface="Cambria Math" panose="02040503050406030204" pitchFamily="18" charset="0"/>
                            </a:rPr>
                            <m:t>𝑋</m:t>
                          </m:r>
                        </m:e>
                      </m:acc>
                      <m:r>
                        <a:rPr lang="en-US" i="1">
                          <a:latin typeface="Cambria Math" panose="02040503050406030204" pitchFamily="18" charset="0"/>
                        </a:rPr>
                        <m:t> </m:t>
                      </m:r>
                      <m:r>
                        <a:rPr lang="en-US" i="1">
                          <a:latin typeface="Cambria Math" panose="02040503050406030204" pitchFamily="18" charset="0"/>
                          <a:ea typeface="Cambria Math" panose="02040503050406030204" pitchFamily="18" charset="0"/>
                        </a:rPr>
                        <m:t>±1.96∗</m:t>
                      </m:r>
                      <m:rad>
                        <m:radPr>
                          <m:degHide m:val="on"/>
                          <m:ctrlPr>
                            <a:rPr lang="en-US" i="1" smtClean="0">
                              <a:latin typeface="Cambria Math" panose="02040503050406030204" pitchFamily="18" charset="0"/>
                              <a:ea typeface="Cambria Math" panose="02040503050406030204" pitchFamily="18" charset="0"/>
                            </a:rPr>
                          </m:ctrlPr>
                        </m:radPr>
                        <m:deg/>
                        <m:e>
                          <m:f>
                            <m:fPr>
                              <m:ctrlPr>
                                <a:rPr lang="en-US" i="1">
                                  <a:latin typeface="Cambria Math" panose="02040503050406030204" pitchFamily="18" charset="0"/>
                                </a:rPr>
                              </m:ctrlPr>
                            </m:fPr>
                            <m:num>
                              <m:sSup>
                                <m:sSupPr>
                                  <m:ctrlPr>
                                    <a:rPr lang="en-US" i="1">
                                      <a:latin typeface="Cambria Math" panose="02040503050406030204" pitchFamily="18" charset="0"/>
                                    </a:rPr>
                                  </m:ctrlPr>
                                </m:sSupPr>
                                <m:e>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𝜎</m:t>
                                      </m:r>
                                    </m:e>
                                  </m:acc>
                                </m:e>
                                <m:sup>
                                  <m:r>
                                    <a:rPr lang="en-US" i="1">
                                      <a:latin typeface="Cambria Math" panose="02040503050406030204" pitchFamily="18" charset="0"/>
                                    </a:rPr>
                                    <m:t>2</m:t>
                                  </m:r>
                                </m:sup>
                              </m:sSup>
                            </m:num>
                            <m:den>
                              <m:r>
                                <a:rPr lang="en-US" i="1">
                                  <a:latin typeface="Cambria Math" panose="02040503050406030204" pitchFamily="18" charset="0"/>
                                </a:rPr>
                                <m:t>𝑛</m:t>
                              </m:r>
                            </m:den>
                          </m:f>
                          <m:d>
                            <m:dPr>
                              <m:ctrlPr>
                                <a:rPr lang="en-US" i="1" smtClean="0">
                                  <a:latin typeface="Cambria Math" panose="02040503050406030204" pitchFamily="18" charset="0"/>
                                </a:rPr>
                              </m:ctrlPr>
                            </m:dPr>
                            <m:e>
                              <m:r>
                                <a:rPr lang="en-US" i="1">
                                  <a:latin typeface="Cambria Math" panose="02040503050406030204" pitchFamily="18" charset="0"/>
                                </a:rPr>
                                <m:t>1+</m:t>
                              </m:r>
                              <m:r>
                                <a:rPr lang="en-US" b="0" i="1" smtClean="0">
                                  <a:latin typeface="Cambria Math" panose="02040503050406030204" pitchFamily="18" charset="0"/>
                                </a:rPr>
                                <m:t>2∗</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𝑘</m:t>
                                  </m:r>
                                  <m:r>
                                    <a:rPr lang="en-US" i="1">
                                      <a:latin typeface="Cambria Math" panose="02040503050406030204" pitchFamily="18" charset="0"/>
                                    </a:rPr>
                                    <m:t>=1</m:t>
                                  </m:r>
                                </m:sub>
                                <m:sup>
                                  <m:r>
                                    <a:rPr lang="en-US" i="1">
                                      <a:latin typeface="Cambria Math" panose="02040503050406030204" pitchFamily="18" charset="0"/>
                                    </a:rPr>
                                    <m:t>𝑛</m:t>
                                  </m:r>
                                  <m:r>
                                    <a:rPr lang="en-US" i="1">
                                      <a:latin typeface="Cambria Math" panose="02040503050406030204" pitchFamily="18" charset="0"/>
                                    </a:rPr>
                                    <m:t>−1</m:t>
                                  </m:r>
                                </m:sup>
                                <m:e>
                                  <m:d>
                                    <m:dPr>
                                      <m:ctrlPr>
                                        <a:rPr lang="en-US" i="1">
                                          <a:latin typeface="Cambria Math" panose="02040503050406030204" pitchFamily="18" charset="0"/>
                                        </a:rPr>
                                      </m:ctrlPr>
                                    </m:dPr>
                                    <m:e>
                                      <m:r>
                                        <a:rPr lang="en-US" i="1">
                                          <a:latin typeface="Cambria Math" panose="02040503050406030204" pitchFamily="18" charset="0"/>
                                        </a:rPr>
                                        <m:t>1−</m:t>
                                      </m:r>
                                      <m:f>
                                        <m:fPr>
                                          <m:ctrlPr>
                                            <a:rPr lang="en-US" i="1">
                                              <a:latin typeface="Cambria Math" panose="02040503050406030204" pitchFamily="18" charset="0"/>
                                            </a:rPr>
                                          </m:ctrlPr>
                                        </m:fPr>
                                        <m:num>
                                          <m:d>
                                            <m:dPr>
                                              <m:begChr m:val="|"/>
                                              <m:endChr m:val="|"/>
                                              <m:ctrlPr>
                                                <a:rPr lang="en-US" i="1">
                                                  <a:latin typeface="Cambria Math" panose="02040503050406030204" pitchFamily="18" charset="0"/>
                                                </a:rPr>
                                              </m:ctrlPr>
                                            </m:dPr>
                                            <m:e>
                                              <m:r>
                                                <a:rPr lang="en-US" i="1">
                                                  <a:latin typeface="Cambria Math" panose="02040503050406030204" pitchFamily="18" charset="0"/>
                                                </a:rPr>
                                                <m:t>𝑘</m:t>
                                              </m:r>
                                            </m:e>
                                          </m:d>
                                        </m:num>
                                        <m:den>
                                          <m:r>
                                            <a:rPr lang="en-US" i="1">
                                              <a:latin typeface="Cambria Math" panose="02040503050406030204" pitchFamily="18" charset="0"/>
                                            </a:rPr>
                                            <m:t>𝑛</m:t>
                                          </m:r>
                                        </m:den>
                                      </m:f>
                                    </m:e>
                                  </m:d>
                                </m:e>
                              </m:nary>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𝜌</m:t>
                                      </m:r>
                                    </m:e>
                                  </m:acc>
                                </m:e>
                                <m:sub>
                                  <m:r>
                                    <a:rPr lang="en-US" i="1">
                                      <a:latin typeface="Cambria Math" panose="02040503050406030204" pitchFamily="18" charset="0"/>
                                    </a:rPr>
                                    <m:t>𝑘</m:t>
                                  </m:r>
                                </m:sub>
                              </m:sSub>
                            </m:e>
                          </m:d>
                        </m:e>
                      </m:rad>
                    </m:oMath>
                  </m:oMathPara>
                </a14:m>
                <a:endParaRPr lang="en-US" dirty="0"/>
              </a:p>
            </p:txBody>
          </p:sp>
        </mc:Choice>
        <mc:Fallback xmlns="">
          <p:sp>
            <p:nvSpPr>
              <p:cNvPr id="9" name="TextBox 8">
                <a:extLst>
                  <a:ext uri="{FF2B5EF4-FFF2-40B4-BE49-F238E27FC236}">
                    <a16:creationId xmlns:a16="http://schemas.microsoft.com/office/drawing/2014/main" id="{4F546BF8-150F-1440-B7B5-EFE92DD92A2D}"/>
                  </a:ext>
                </a:extLst>
              </p:cNvPr>
              <p:cNvSpPr txBox="1">
                <a:spLocks noRot="1" noChangeAspect="1" noMove="1" noResize="1" noEditPoints="1" noAdjustHandles="1" noChangeArrowheads="1" noChangeShapeType="1" noTextEdit="1"/>
              </p:cNvSpPr>
              <p:nvPr/>
            </p:nvSpPr>
            <p:spPr>
              <a:xfrm>
                <a:off x="-653065" y="3646109"/>
                <a:ext cx="5554919" cy="1265988"/>
              </a:xfrm>
              <a:prstGeom prst="rect">
                <a:avLst/>
              </a:prstGeom>
              <a:blipFill>
                <a:blip r:embed="rId4"/>
                <a:stretch>
                  <a:fillRect t="-55446" b="-81188"/>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B2E401CE-EB38-E24E-B162-5F84E44AAA58}"/>
              </a:ext>
            </a:extLst>
          </p:cNvPr>
          <p:cNvPicPr>
            <a:picLocks noChangeAspect="1"/>
          </p:cNvPicPr>
          <p:nvPr/>
        </p:nvPicPr>
        <p:blipFill rotWithShape="1">
          <a:blip r:embed="rId5"/>
          <a:srcRect t="41011"/>
          <a:stretch/>
        </p:blipFill>
        <p:spPr>
          <a:xfrm>
            <a:off x="4558379" y="4722564"/>
            <a:ext cx="1944031" cy="749817"/>
          </a:xfrm>
          <a:prstGeom prst="rect">
            <a:avLst/>
          </a:prstGeom>
        </p:spPr>
      </p:pic>
    </p:spTree>
    <p:extLst>
      <p:ext uri="{BB962C8B-B14F-4D97-AF65-F5344CB8AC3E}">
        <p14:creationId xmlns:p14="http://schemas.microsoft.com/office/powerpoint/2010/main" val="1511401260"/>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753837097"/>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a:t>Estimating the Autocovariance</a:t>
            </a:r>
          </a:p>
        </p:txBody>
      </p:sp>
    </p:spTree>
    <p:extLst>
      <p:ext uri="{BB962C8B-B14F-4D97-AF65-F5344CB8AC3E}">
        <p14:creationId xmlns:p14="http://schemas.microsoft.com/office/powerpoint/2010/main" val="2506727728"/>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23429" name="Text Box 5"/>
          <p:cNvSpPr txBox="1">
            <a:spLocks noChangeArrowheads="1"/>
          </p:cNvSpPr>
          <p:nvPr/>
        </p:nvSpPr>
        <p:spPr bwMode="auto">
          <a:xfrm>
            <a:off x="1144191" y="1600201"/>
            <a:ext cx="6856809" cy="415498"/>
          </a:xfrm>
          <a:prstGeom prst="rect">
            <a:avLst/>
          </a:prstGeom>
          <a:noFill/>
          <a:ln w="9525">
            <a:noFill/>
            <a:miter lim="800000"/>
            <a:headEnd/>
            <a:tailEnd/>
          </a:ln>
        </p:spPr>
        <p:txBody>
          <a:bodyPr>
            <a:noAutofit/>
          </a:bodyPr>
          <a:lstStyle/>
          <a:p>
            <a:pPr>
              <a:spcBef>
                <a:spcPct val="50000"/>
              </a:spcBef>
            </a:pPr>
            <a:r>
              <a:rPr lang="en-US" sz="2100" b="1" dirty="0"/>
              <a:t>Recall:</a:t>
            </a:r>
            <a:r>
              <a:rPr lang="en-US" b="1" dirty="0"/>
              <a:t> </a:t>
            </a:r>
            <a:r>
              <a:rPr lang="en-US" sz="1725" dirty="0"/>
              <a:t>given a random sample from the bivariate distribution </a:t>
            </a:r>
            <a:r>
              <a:rPr lang="en-US" sz="1725" dirty="0">
                <a:latin typeface="Times New Roman" pitchFamily="18" charset="0"/>
              </a:rPr>
              <a:t>(</a:t>
            </a:r>
            <a:r>
              <a:rPr lang="en-US" sz="1725" i="1" dirty="0">
                <a:latin typeface="Times New Roman" pitchFamily="18" charset="0"/>
              </a:rPr>
              <a:t>X,Y</a:t>
            </a:r>
            <a:r>
              <a:rPr lang="en-US" sz="1725" dirty="0">
                <a:latin typeface="Times New Roman" pitchFamily="18" charset="0"/>
              </a:rPr>
              <a:t>)</a:t>
            </a:r>
          </a:p>
        </p:txBody>
      </p:sp>
      <p:sp>
        <p:nvSpPr>
          <p:cNvPr id="15" name="Title 1">
            <a:extLst>
              <a:ext uri="{FF2B5EF4-FFF2-40B4-BE49-F238E27FC236}">
                <a16:creationId xmlns:a16="http://schemas.microsoft.com/office/drawing/2014/main" id="{EFAC827B-E08C-0948-855B-4E04E7105654}"/>
              </a:ext>
            </a:extLst>
          </p:cNvPr>
          <p:cNvSpPr>
            <a:spLocks noGrp="1"/>
          </p:cNvSpPr>
          <p:nvPr>
            <p:ph type="title"/>
          </p:nvPr>
        </p:nvSpPr>
        <p:spPr/>
        <p:txBody>
          <a:bodyPr>
            <a:noAutofit/>
          </a:bodyPr>
          <a:lstStyle/>
          <a:p>
            <a:r>
              <a:rPr lang="en-US" dirty="0"/>
              <a:t>Review of Correlation</a:t>
            </a:r>
          </a:p>
        </p:txBody>
      </p:sp>
      <p:graphicFrame>
        <p:nvGraphicFramePr>
          <p:cNvPr id="2023663" name="Group 239"/>
          <p:cNvGraphicFramePr>
            <a:graphicFrameLocks noGrp="1"/>
          </p:cNvGraphicFramePr>
          <p:nvPr>
            <p:ph sz="half" idx="4294967295"/>
            <p:extLst>
              <p:ext uri="{D42A27DB-BD31-4B8C-83A1-F6EECF244321}">
                <p14:modId xmlns:p14="http://schemas.microsoft.com/office/powerpoint/2010/main" val="379257473"/>
              </p:ext>
            </p:extLst>
          </p:nvPr>
        </p:nvGraphicFramePr>
        <p:xfrm>
          <a:off x="1676400" y="2171700"/>
          <a:ext cx="1371600" cy="1851425"/>
        </p:xfrm>
        <a:graphic>
          <a:graphicData uri="http://schemas.openxmlformats.org/drawingml/2006/table">
            <a:tbl>
              <a:tblPr/>
              <a:tblGrid>
                <a:gridCol w="685800">
                  <a:extLst>
                    <a:ext uri="{9D8B030D-6E8A-4147-A177-3AD203B41FA5}">
                      <a16:colId xmlns:a16="http://schemas.microsoft.com/office/drawing/2014/main" val="20000"/>
                    </a:ext>
                  </a:extLst>
                </a:gridCol>
                <a:gridCol w="685800">
                  <a:extLst>
                    <a:ext uri="{9D8B030D-6E8A-4147-A177-3AD203B41FA5}">
                      <a16:colId xmlns:a16="http://schemas.microsoft.com/office/drawing/2014/main" val="20001"/>
                    </a:ext>
                  </a:extLst>
                </a:gridCol>
              </a:tblGrid>
              <a:tr h="37028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500" b="0" i="1" u="none" strike="noStrike" cap="none" normalizeH="0" baseline="0" dirty="0">
                          <a:ln>
                            <a:noFill/>
                          </a:ln>
                          <a:solidFill>
                            <a:schemeClr val="tx1"/>
                          </a:solidFill>
                          <a:effectLst/>
                          <a:latin typeface="Times New Roman" pitchFamily="18" charset="0"/>
                        </a:rPr>
                        <a:t>  X</a:t>
                      </a:r>
                    </a:p>
                  </a:txBody>
                  <a:tcPr marL="68580" marR="68580" marT="34290" marB="34290" horzOverflow="overflow">
                    <a:lnL cap="flat">
                      <a:noFill/>
                    </a:lnL>
                    <a:lnR w="12700" cap="flat" cmpd="sng" algn="ctr">
                      <a:solidFill>
                        <a:schemeClr val="tx1"/>
                      </a:solidFill>
                      <a:prstDash val="solid"/>
                      <a:round/>
                      <a:headEnd type="none" w="med" len="med"/>
                      <a:tailEnd type="none" w="med" len="med"/>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500" b="0" i="1" u="none" strike="noStrike" cap="none" normalizeH="0" baseline="0" dirty="0">
                          <a:ln>
                            <a:noFill/>
                          </a:ln>
                          <a:solidFill>
                            <a:schemeClr val="tx1"/>
                          </a:solidFill>
                          <a:effectLst/>
                          <a:latin typeface="Times New Roman" pitchFamily="18" charset="0"/>
                        </a:rPr>
                        <a:t>Y</a:t>
                      </a:r>
                    </a:p>
                  </a:txBody>
                  <a:tcPr marL="68580" marR="68580" marT="34290" marB="34290" horzOverflow="overflow">
                    <a:lnL w="12700" cap="flat" cmpd="sng" algn="ctr">
                      <a:solidFill>
                        <a:schemeClr val="tx1"/>
                      </a:solidFill>
                      <a:prstDash val="solid"/>
                      <a:round/>
                      <a:headEnd type="none" w="med" len="med"/>
                      <a:tailEnd type="none" w="med" len="med"/>
                    </a:lnL>
                    <a:lnR cap="flat">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7028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500" b="0" i="1" u="none" strike="noStrike" cap="none" normalizeH="0" baseline="0" dirty="0">
                          <a:ln>
                            <a:noFill/>
                          </a:ln>
                          <a:solidFill>
                            <a:schemeClr val="tx1"/>
                          </a:solidFill>
                          <a:effectLst/>
                          <a:latin typeface="Times New Roman" pitchFamily="18" charset="0"/>
                        </a:rPr>
                        <a:t>X</a:t>
                      </a:r>
                      <a:r>
                        <a:rPr kumimoji="0" lang="en-US" sz="1500" b="0" i="0" u="none" strike="noStrike" cap="none" normalizeH="0" baseline="-25000" dirty="0">
                          <a:ln>
                            <a:noFill/>
                          </a:ln>
                          <a:solidFill>
                            <a:schemeClr val="tx1"/>
                          </a:solidFill>
                          <a:effectLst/>
                          <a:latin typeface="Times New Roman" pitchFamily="18" charset="0"/>
                        </a:rPr>
                        <a:t>1</a:t>
                      </a:r>
                      <a:endParaRPr kumimoji="0" lang="en-US" sz="1500" b="0" i="0" u="none" strike="noStrike" cap="none" normalizeH="0" baseline="0" dirty="0">
                        <a:ln>
                          <a:noFill/>
                        </a:ln>
                        <a:solidFill>
                          <a:schemeClr val="tx1"/>
                        </a:solidFill>
                        <a:effectLst/>
                        <a:latin typeface="Times New Roman" pitchFamily="18" charset="0"/>
                      </a:endParaRPr>
                    </a:p>
                  </a:txBody>
                  <a:tcPr marL="68580" marR="68580" marT="34290" marB="34290"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500" b="0" i="1" u="none" strike="noStrike" cap="none" normalizeH="0" baseline="0" dirty="0">
                          <a:ln>
                            <a:noFill/>
                          </a:ln>
                          <a:solidFill>
                            <a:schemeClr val="tx1"/>
                          </a:solidFill>
                          <a:effectLst/>
                          <a:latin typeface="Times New Roman" pitchFamily="18" charset="0"/>
                        </a:rPr>
                        <a:t>Y</a:t>
                      </a:r>
                      <a:r>
                        <a:rPr kumimoji="0" lang="en-US" sz="1500" b="0" i="0" u="none" strike="noStrike" cap="none" normalizeH="0" baseline="-25000" dirty="0">
                          <a:ln>
                            <a:noFill/>
                          </a:ln>
                          <a:solidFill>
                            <a:schemeClr val="tx1"/>
                          </a:solidFill>
                          <a:effectLst/>
                          <a:latin typeface="Times New Roman" pitchFamily="18" charset="0"/>
                        </a:rPr>
                        <a:t>1</a:t>
                      </a:r>
                      <a:endParaRPr kumimoji="0" lang="en-US" sz="1500" b="0" i="0" u="none" strike="noStrike" cap="none" normalizeH="0" baseline="0" dirty="0">
                        <a:ln>
                          <a:noFill/>
                        </a:ln>
                        <a:solidFill>
                          <a:schemeClr val="tx1"/>
                        </a:solidFill>
                        <a:effectLst/>
                        <a:latin typeface="Times New Roman" pitchFamily="18" charset="0"/>
                      </a:endParaRPr>
                    </a:p>
                  </a:txBody>
                  <a:tcPr marL="68580" marR="68580" marT="34290" marB="34290"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a:noFill/>
                    </a:lnB>
                    <a:lnTlToBr>
                      <a:noFill/>
                    </a:lnTlToBr>
                    <a:lnBlToTr>
                      <a:noFill/>
                    </a:lnBlToTr>
                    <a:noFill/>
                  </a:tcPr>
                </a:tc>
                <a:extLst>
                  <a:ext uri="{0D108BD9-81ED-4DB2-BD59-A6C34878D82A}">
                    <a16:rowId xmlns:a16="http://schemas.microsoft.com/office/drawing/2014/main" val="10001"/>
                  </a:ext>
                </a:extLst>
              </a:tr>
              <a:tr h="37028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500" b="0" i="1" u="none" strike="noStrike" cap="none" normalizeH="0" baseline="0" dirty="0">
                          <a:ln>
                            <a:noFill/>
                          </a:ln>
                          <a:solidFill>
                            <a:schemeClr val="tx1"/>
                          </a:solidFill>
                          <a:effectLst/>
                          <a:latin typeface="Times New Roman" pitchFamily="18" charset="0"/>
                        </a:rPr>
                        <a:t>X</a:t>
                      </a:r>
                      <a:r>
                        <a:rPr kumimoji="0" lang="en-US" sz="1500" b="0" i="0" u="none" strike="noStrike" cap="none" normalizeH="0" baseline="-25000" dirty="0">
                          <a:ln>
                            <a:noFill/>
                          </a:ln>
                          <a:solidFill>
                            <a:schemeClr val="tx1"/>
                          </a:solidFill>
                          <a:effectLst/>
                          <a:latin typeface="Times New Roman" pitchFamily="18" charset="0"/>
                        </a:rPr>
                        <a:t>2</a:t>
                      </a:r>
                    </a:p>
                  </a:txBody>
                  <a:tcPr marL="68580" marR="68580" marT="34290" marB="34290" horzOverflow="overflow">
                    <a:lnL cap="flat">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500" b="0" i="1" u="none" strike="noStrike" cap="none" normalizeH="0" baseline="0" dirty="0">
                          <a:ln>
                            <a:noFill/>
                          </a:ln>
                          <a:solidFill>
                            <a:schemeClr val="tx1"/>
                          </a:solidFill>
                          <a:effectLst/>
                          <a:latin typeface="Times New Roman" pitchFamily="18" charset="0"/>
                        </a:rPr>
                        <a:t>Y</a:t>
                      </a:r>
                      <a:r>
                        <a:rPr kumimoji="0" lang="en-US" sz="1500" b="0" i="0" u="none" strike="noStrike" cap="none" normalizeH="0" baseline="-25000" dirty="0">
                          <a:ln>
                            <a:noFill/>
                          </a:ln>
                          <a:solidFill>
                            <a:schemeClr val="tx1"/>
                          </a:solidFill>
                          <a:effectLst/>
                          <a:latin typeface="Times New Roman" pitchFamily="18" charset="0"/>
                        </a:rPr>
                        <a:t>2</a:t>
                      </a:r>
                    </a:p>
                  </a:txBody>
                  <a:tcPr marL="68580" marR="68580" marT="34290" marB="34290" horzOverflow="overflow">
                    <a:lnL w="12700" cap="flat" cmpd="sng" algn="ctr">
                      <a:solidFill>
                        <a:schemeClr val="tx1"/>
                      </a:solidFill>
                      <a:prstDash val="solid"/>
                      <a:round/>
                      <a:headEnd type="none" w="med" len="med"/>
                      <a:tailEnd type="none" w="med" len="med"/>
                    </a:lnL>
                    <a:lnR cap="flat">
                      <a:noFill/>
                    </a:lnR>
                    <a:lnT>
                      <a:noFill/>
                    </a:lnT>
                    <a:lnB>
                      <a:noFill/>
                    </a:lnB>
                    <a:lnTlToBr>
                      <a:noFill/>
                    </a:lnTlToBr>
                    <a:lnBlToTr>
                      <a:noFill/>
                    </a:lnBlToTr>
                    <a:noFill/>
                  </a:tcPr>
                </a:tc>
                <a:extLst>
                  <a:ext uri="{0D108BD9-81ED-4DB2-BD59-A6C34878D82A}">
                    <a16:rowId xmlns:a16="http://schemas.microsoft.com/office/drawing/2014/main" val="10002"/>
                  </a:ext>
                </a:extLst>
              </a:tr>
              <a:tr h="37028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500" b="0" i="0" u="none" strike="noStrike" cap="none" normalizeH="0" baseline="0" dirty="0">
                          <a:ln>
                            <a:noFill/>
                          </a:ln>
                          <a:solidFill>
                            <a:schemeClr val="tx1"/>
                          </a:solidFill>
                          <a:effectLst/>
                          <a:latin typeface="Times New Roman" pitchFamily="18" charset="0"/>
                          <a:sym typeface="Symbol" pitchFamily="18" charset="2"/>
                        </a:rPr>
                        <a:t></a:t>
                      </a:r>
                    </a:p>
                  </a:txBody>
                  <a:tcPr marL="68580" marR="68580" marT="34290" marB="34290" horzOverflow="overflow">
                    <a:lnL cap="flat">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500" b="0" i="0" u="none" strike="noStrike" cap="none" normalizeH="0" baseline="0" dirty="0">
                          <a:ln>
                            <a:noFill/>
                          </a:ln>
                          <a:solidFill>
                            <a:schemeClr val="tx1"/>
                          </a:solidFill>
                          <a:effectLst/>
                          <a:latin typeface="Times New Roman" pitchFamily="18" charset="0"/>
                          <a:sym typeface="Symbol" pitchFamily="18" charset="2"/>
                        </a:rPr>
                        <a:t></a:t>
                      </a:r>
                    </a:p>
                  </a:txBody>
                  <a:tcPr marL="68580" marR="68580" marT="34290" marB="34290" horzOverflow="overflow">
                    <a:lnL w="12700" cap="flat" cmpd="sng" algn="ctr">
                      <a:solidFill>
                        <a:schemeClr val="tx1"/>
                      </a:solidFill>
                      <a:prstDash val="solid"/>
                      <a:round/>
                      <a:headEnd type="none" w="med" len="med"/>
                      <a:tailEnd type="none" w="med" len="med"/>
                    </a:lnL>
                    <a:lnR cap="flat">
                      <a:noFill/>
                    </a:lnR>
                    <a:lnT>
                      <a:noFill/>
                    </a:lnT>
                    <a:lnB>
                      <a:noFill/>
                    </a:lnB>
                    <a:lnTlToBr>
                      <a:noFill/>
                    </a:lnTlToBr>
                    <a:lnBlToTr>
                      <a:noFill/>
                    </a:lnBlToTr>
                    <a:noFill/>
                  </a:tcPr>
                </a:tc>
                <a:extLst>
                  <a:ext uri="{0D108BD9-81ED-4DB2-BD59-A6C34878D82A}">
                    <a16:rowId xmlns:a16="http://schemas.microsoft.com/office/drawing/2014/main" val="10003"/>
                  </a:ext>
                </a:extLst>
              </a:tr>
              <a:tr h="37028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500" b="0" i="1" u="none" strike="noStrike" cap="none" normalizeH="0" baseline="0" dirty="0">
                          <a:ln>
                            <a:noFill/>
                          </a:ln>
                          <a:solidFill>
                            <a:schemeClr val="tx1"/>
                          </a:solidFill>
                          <a:effectLst/>
                          <a:latin typeface="Times New Roman" pitchFamily="18" charset="0"/>
                        </a:rPr>
                        <a:t>X</a:t>
                      </a:r>
                      <a:r>
                        <a:rPr kumimoji="0" lang="en-US" sz="1500" b="0" i="1" u="none" strike="noStrike" cap="none" normalizeH="0" baseline="-25000" dirty="0">
                          <a:ln>
                            <a:noFill/>
                          </a:ln>
                          <a:solidFill>
                            <a:schemeClr val="tx1"/>
                          </a:solidFill>
                          <a:effectLst/>
                          <a:latin typeface="Times New Roman" pitchFamily="18" charset="0"/>
                        </a:rPr>
                        <a:t>n</a:t>
                      </a:r>
                    </a:p>
                  </a:txBody>
                  <a:tcPr marL="68580" marR="68580" marT="34290" marB="34290" horzOverflow="overflow">
                    <a:lnL cap="flat">
                      <a:noFill/>
                    </a:lnL>
                    <a:lnR w="12700" cap="flat" cmpd="sng" algn="ctr">
                      <a:solidFill>
                        <a:schemeClr val="tx1"/>
                      </a:solidFill>
                      <a:prstDash val="solid"/>
                      <a:round/>
                      <a:headEnd type="none" w="med" len="med"/>
                      <a:tailEnd type="none" w="med" len="med"/>
                    </a:lnR>
                    <a:lnT>
                      <a:noFill/>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500" b="0" i="1" u="none" strike="noStrike" cap="none" normalizeH="0" baseline="0" dirty="0">
                          <a:ln>
                            <a:noFill/>
                          </a:ln>
                          <a:solidFill>
                            <a:schemeClr val="tx1"/>
                          </a:solidFill>
                          <a:effectLst/>
                          <a:latin typeface="Times New Roman" pitchFamily="18" charset="0"/>
                        </a:rPr>
                        <a:t>Y</a:t>
                      </a:r>
                      <a:r>
                        <a:rPr kumimoji="0" lang="en-US" sz="1500" b="0" i="1" u="none" strike="noStrike" cap="none" normalizeH="0" baseline="-25000" dirty="0">
                          <a:ln>
                            <a:noFill/>
                          </a:ln>
                          <a:solidFill>
                            <a:schemeClr val="tx1"/>
                          </a:solidFill>
                          <a:effectLst/>
                          <a:latin typeface="Times New Roman" pitchFamily="18" charset="0"/>
                        </a:rPr>
                        <a:t>n</a:t>
                      </a:r>
                    </a:p>
                  </a:txBody>
                  <a:tcPr marL="68580" marR="68580" marT="34290" marB="34290" horzOverflow="overflow">
                    <a:lnL w="12700" cap="flat" cmpd="sng" algn="ctr">
                      <a:solidFill>
                        <a:schemeClr val="tx1"/>
                      </a:solidFill>
                      <a:prstDash val="solid"/>
                      <a:round/>
                      <a:headEnd type="none" w="med" len="med"/>
                      <a:tailEnd type="none" w="med" len="med"/>
                    </a:lnL>
                    <a:lnR cap="flat">
                      <a:noFill/>
                    </a:lnR>
                    <a:lnT>
                      <a:noFill/>
                    </a:lnT>
                    <a:lnB cap="flat">
                      <a:noFill/>
                    </a:lnB>
                    <a:lnTlToBr>
                      <a:noFill/>
                    </a:lnTlToBr>
                    <a:lnBlToTr>
                      <a:noFill/>
                    </a:lnBlToTr>
                    <a:noFill/>
                  </a:tcPr>
                </a:tc>
                <a:extLst>
                  <a:ext uri="{0D108BD9-81ED-4DB2-BD59-A6C34878D82A}">
                    <a16:rowId xmlns:a16="http://schemas.microsoft.com/office/drawing/2014/main" val="10004"/>
                  </a:ext>
                </a:extLst>
              </a:tr>
            </a:tbl>
          </a:graphicData>
        </a:graphic>
      </p:graphicFrame>
      <p:graphicFrame>
        <p:nvGraphicFramePr>
          <p:cNvPr id="4" name="Object 3"/>
          <p:cNvGraphicFramePr>
            <a:graphicFrameLocks noChangeAspect="1"/>
          </p:cNvGraphicFramePr>
          <p:nvPr/>
        </p:nvGraphicFramePr>
        <p:xfrm>
          <a:off x="4022177" y="2321519"/>
          <a:ext cx="3276600" cy="1514475"/>
        </p:xfrm>
        <a:graphic>
          <a:graphicData uri="http://schemas.openxmlformats.org/presentationml/2006/ole">
            <mc:AlternateContent xmlns:mc="http://schemas.openxmlformats.org/markup-compatibility/2006">
              <mc:Choice xmlns:v="urn:schemas-microsoft-com:vml" Requires="v">
                <p:oleObj spid="_x0000_s2050" name="Equation" r:id="rId4" imgW="4368600" imgH="2019240" progId="Equation.DSMT4">
                  <p:embed/>
                </p:oleObj>
              </mc:Choice>
              <mc:Fallback>
                <p:oleObj name="Equation" r:id="rId4" imgW="4368600" imgH="2019240" progId="Equation.DSMT4">
                  <p:embed/>
                  <p:pic>
                    <p:nvPicPr>
                      <p:cNvPr id="4" name="Object 3"/>
                      <p:cNvPicPr>
                        <a:picLocks noChangeAspect="1" noChangeArrowheads="1"/>
                      </p:cNvPicPr>
                      <p:nvPr/>
                    </p:nvPicPr>
                    <p:blipFill>
                      <a:blip r:embed="rId5"/>
                      <a:srcRect/>
                      <a:stretch>
                        <a:fillRect/>
                      </a:stretch>
                    </p:blipFill>
                    <p:spPr bwMode="auto">
                      <a:xfrm>
                        <a:off x="4022177" y="2321519"/>
                        <a:ext cx="3276600" cy="1514475"/>
                      </a:xfrm>
                      <a:prstGeom prst="rect">
                        <a:avLst/>
                      </a:prstGeom>
                      <a:noFill/>
                      <a:ln>
                        <a:noFill/>
                      </a:ln>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3229942736"/>
              </p:ext>
            </p:extLst>
          </p:nvPr>
        </p:nvGraphicFramePr>
        <p:xfrm>
          <a:off x="1143000" y="4324350"/>
          <a:ext cx="2971800" cy="590550"/>
        </p:xfrm>
        <a:graphic>
          <a:graphicData uri="http://schemas.openxmlformats.org/presentationml/2006/ole">
            <mc:AlternateContent xmlns:mc="http://schemas.openxmlformats.org/markup-compatibility/2006">
              <mc:Choice xmlns:v="urn:schemas-microsoft-com:vml" Requires="v">
                <p:oleObj spid="_x0000_s2051" name="Equation" r:id="rId6" imgW="3962160" imgH="787320" progId="Equation.DSMT4">
                  <p:embed/>
                </p:oleObj>
              </mc:Choice>
              <mc:Fallback>
                <p:oleObj name="Equation" r:id="rId6" imgW="3962160" imgH="787320" progId="Equation.DSMT4">
                  <p:embed/>
                  <p:pic>
                    <p:nvPicPr>
                      <p:cNvPr id="6" name="Object 5"/>
                      <p:cNvPicPr/>
                      <p:nvPr/>
                    </p:nvPicPr>
                    <p:blipFill>
                      <a:blip r:embed="rId7"/>
                      <a:stretch>
                        <a:fillRect/>
                      </a:stretch>
                    </p:blipFill>
                    <p:spPr>
                      <a:xfrm>
                        <a:off x="1143000" y="4324350"/>
                        <a:ext cx="2971800" cy="590550"/>
                      </a:xfrm>
                      <a:prstGeom prst="rect">
                        <a:avLst/>
                      </a:prstGeom>
                    </p:spPr>
                  </p:pic>
                </p:oleObj>
              </mc:Fallback>
            </mc:AlternateContent>
          </a:graphicData>
        </a:graphic>
      </p:graphicFrame>
      <p:cxnSp>
        <p:nvCxnSpPr>
          <p:cNvPr id="8" name="Straight Arrow Connector 7"/>
          <p:cNvCxnSpPr>
            <a:stCxn id="13" idx="0"/>
          </p:cNvCxnSpPr>
          <p:nvPr/>
        </p:nvCxnSpPr>
        <p:spPr bwMode="auto">
          <a:xfrm flipV="1">
            <a:off x="2667000" y="2701821"/>
            <a:ext cx="2074479" cy="1588401"/>
          </a:xfrm>
          <a:prstGeom prst="straightConnector1">
            <a:avLst/>
          </a:prstGeom>
          <a:noFill/>
          <a:ln w="25400" cap="flat" cmpd="sng" algn="ctr">
            <a:solidFill>
              <a:srgbClr val="FC0000"/>
            </a:solidFill>
            <a:prstDash val="solid"/>
            <a:round/>
            <a:headEnd type="none" w="med" len="med"/>
            <a:tailEnd type="arrow"/>
          </a:ln>
          <a:effectLst/>
        </p:spPr>
      </p:cxnSp>
      <p:sp>
        <p:nvSpPr>
          <p:cNvPr id="12" name="Rectangle 11"/>
          <p:cNvSpPr/>
          <p:nvPr/>
        </p:nvSpPr>
        <p:spPr bwMode="auto">
          <a:xfrm>
            <a:off x="1144191" y="4286251"/>
            <a:ext cx="2970609" cy="369332"/>
          </a:xfrm>
          <a:prstGeom prst="rect">
            <a:avLst/>
          </a:prstGeom>
          <a:noFill/>
          <a:ln w="25400" cap="flat" cmpd="sng" algn="ctr">
            <a:noFill/>
            <a:prstDash val="solid"/>
            <a:round/>
            <a:headEnd type="none" w="med" len="med"/>
            <a:tailEnd type="triangle" w="med" len="med"/>
          </a:ln>
          <a:effectLst/>
        </p:spPr>
        <p:txBody>
          <a:bodyPr vert="horz" wrap="square" lIns="68580" tIns="34290" rIns="68580" bIns="34290" numCol="1" rtlCol="0" anchor="t" anchorCtr="0" compatLnSpc="1">
            <a:prstTxWarp prst="textNoShape">
              <a:avLst/>
            </a:prstTxWarp>
            <a:noAutofit/>
          </a:bodyPr>
          <a:lstStyle/>
          <a:p>
            <a:pPr fontAlgn="base">
              <a:spcBef>
                <a:spcPct val="0"/>
              </a:spcBef>
              <a:spcAft>
                <a:spcPct val="0"/>
              </a:spcAft>
            </a:pPr>
            <a:endParaRPr lang="en-US" sz="1950" dirty="0">
              <a:latin typeface="Arial" charset="0"/>
            </a:endParaRPr>
          </a:p>
        </p:txBody>
      </p:sp>
      <p:sp>
        <p:nvSpPr>
          <p:cNvPr id="13" name="Rectangle 12"/>
          <p:cNvSpPr/>
          <p:nvPr/>
        </p:nvSpPr>
        <p:spPr bwMode="auto">
          <a:xfrm>
            <a:off x="990600" y="4290223"/>
            <a:ext cx="3352800" cy="669414"/>
          </a:xfrm>
          <a:prstGeom prst="rect">
            <a:avLst/>
          </a:prstGeom>
          <a:noFill/>
          <a:ln w="25400" cap="flat" cmpd="sng" algn="ctr">
            <a:solidFill>
              <a:srgbClr val="FC0000"/>
            </a:solidFill>
            <a:prstDash val="solid"/>
            <a:round/>
            <a:headEnd type="none" w="med" len="med"/>
            <a:tailEnd type="triangle" w="med" len="med"/>
          </a:ln>
          <a:effectLst/>
        </p:spPr>
        <p:txBody>
          <a:bodyPr vert="horz" wrap="square" lIns="68580" tIns="34290" rIns="68580" bIns="34290" numCol="1" rtlCol="0" anchor="t" anchorCtr="0" compatLnSpc="1">
            <a:prstTxWarp prst="textNoShape">
              <a:avLst/>
            </a:prstTxWarp>
            <a:noAutofit/>
          </a:bodyPr>
          <a:lstStyle/>
          <a:p>
            <a:pPr fontAlgn="base">
              <a:spcBef>
                <a:spcPct val="0"/>
              </a:spcBef>
              <a:spcAft>
                <a:spcPct val="0"/>
              </a:spcAft>
            </a:pPr>
            <a:endParaRPr lang="en-US" sz="1950" dirty="0">
              <a:latin typeface="Arial" charset="0"/>
            </a:endParaRPr>
          </a:p>
          <a:p>
            <a:pPr fontAlgn="base">
              <a:spcBef>
                <a:spcPct val="0"/>
              </a:spcBef>
              <a:spcAft>
                <a:spcPct val="0"/>
              </a:spcAft>
            </a:pPr>
            <a:endParaRPr lang="en-US" sz="1950" dirty="0">
              <a:latin typeface="Arial" charset="0"/>
            </a:endParaRPr>
          </a:p>
        </p:txBody>
      </p:sp>
    </p:spTree>
    <p:extLst>
      <p:ext uri="{BB962C8B-B14F-4D97-AF65-F5344CB8AC3E}">
        <p14:creationId xmlns:p14="http://schemas.microsoft.com/office/powerpoint/2010/main" val="2282961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234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2366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23429" grpId="0"/>
      <p:bldP spid="13" grpId="0" animBg="1"/>
    </p:bldLst>
  </p:timing>
</p:sld>
</file>

<file path=ppt/slides/slide1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EFAC827B-E08C-0948-855B-4E04E7105654}"/>
              </a:ext>
            </a:extLst>
          </p:cNvPr>
          <p:cNvSpPr>
            <a:spLocks noGrp="1"/>
          </p:cNvSpPr>
          <p:nvPr>
            <p:ph type="title"/>
          </p:nvPr>
        </p:nvSpPr>
        <p:spPr/>
        <p:txBody>
          <a:bodyPr>
            <a:noAutofit/>
          </a:bodyPr>
          <a:lstStyle/>
          <a:p>
            <a:r>
              <a:rPr lang="en-US" sz="3200" dirty="0"/>
              <a:t>Define Sample Autocorrelation </a:t>
            </a:r>
            <a:br>
              <a:rPr lang="en-US" sz="3200" dirty="0"/>
            </a:br>
            <a:r>
              <a:rPr lang="en-US" sz="3200" dirty="0"/>
              <a:t>(Lag 1)</a:t>
            </a:r>
          </a:p>
        </p:txBody>
      </p:sp>
      <p:graphicFrame>
        <p:nvGraphicFramePr>
          <p:cNvPr id="2023663" name="Group 239"/>
          <p:cNvGraphicFramePr>
            <a:graphicFrameLocks noGrp="1"/>
          </p:cNvGraphicFramePr>
          <p:nvPr>
            <p:ph sz="half" idx="4294967295"/>
            <p:extLst>
              <p:ext uri="{D42A27DB-BD31-4B8C-83A1-F6EECF244321}">
                <p14:modId xmlns:p14="http://schemas.microsoft.com/office/powerpoint/2010/main" val="3465835433"/>
              </p:ext>
            </p:extLst>
          </p:nvPr>
        </p:nvGraphicFramePr>
        <p:xfrm>
          <a:off x="1404227" y="1584633"/>
          <a:ext cx="1371600" cy="1851425"/>
        </p:xfrm>
        <a:graphic>
          <a:graphicData uri="http://schemas.openxmlformats.org/drawingml/2006/table">
            <a:tbl>
              <a:tblPr/>
              <a:tblGrid>
                <a:gridCol w="685800">
                  <a:extLst>
                    <a:ext uri="{9D8B030D-6E8A-4147-A177-3AD203B41FA5}">
                      <a16:colId xmlns:a16="http://schemas.microsoft.com/office/drawing/2014/main" val="20000"/>
                    </a:ext>
                  </a:extLst>
                </a:gridCol>
                <a:gridCol w="685800">
                  <a:extLst>
                    <a:ext uri="{9D8B030D-6E8A-4147-A177-3AD203B41FA5}">
                      <a16:colId xmlns:a16="http://schemas.microsoft.com/office/drawing/2014/main" val="20001"/>
                    </a:ext>
                  </a:extLst>
                </a:gridCol>
              </a:tblGrid>
              <a:tr h="37028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1" u="none" strike="noStrike" cap="none" normalizeH="0" baseline="0" dirty="0">
                          <a:ln>
                            <a:noFill/>
                          </a:ln>
                          <a:solidFill>
                            <a:schemeClr val="tx1"/>
                          </a:solidFill>
                          <a:effectLst/>
                          <a:latin typeface="Times New Roman" pitchFamily="18" charset="0"/>
                        </a:rPr>
                        <a:t>  X</a:t>
                      </a:r>
                      <a:r>
                        <a:rPr kumimoji="0" lang="en-US" sz="1600" b="0" i="1" u="none" strike="noStrike" cap="none" normalizeH="0" baseline="-25000" dirty="0">
                          <a:ln>
                            <a:noFill/>
                          </a:ln>
                          <a:solidFill>
                            <a:schemeClr val="tx1"/>
                          </a:solidFill>
                          <a:effectLst/>
                          <a:latin typeface="Times New Roman" pitchFamily="18" charset="0"/>
                        </a:rPr>
                        <a:t>t</a:t>
                      </a:r>
                    </a:p>
                  </a:txBody>
                  <a:tcPr marL="68580" marR="68580" marT="34290" marB="34290" horzOverflow="overflow">
                    <a:lnL cap="flat">
                      <a:noFill/>
                    </a:lnL>
                    <a:lnR w="12700" cap="flat" cmpd="sng" algn="ctr">
                      <a:solidFill>
                        <a:schemeClr val="tx1"/>
                      </a:solidFill>
                      <a:prstDash val="solid"/>
                      <a:round/>
                      <a:headEnd type="none" w="med" len="med"/>
                      <a:tailEnd type="none" w="med" len="med"/>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1" u="none" strike="noStrike" cap="none" normalizeH="0" baseline="0" dirty="0">
                          <a:ln>
                            <a:noFill/>
                          </a:ln>
                          <a:solidFill>
                            <a:schemeClr val="tx1"/>
                          </a:solidFill>
                          <a:effectLst/>
                          <a:latin typeface="Times New Roman" pitchFamily="18" charset="0"/>
                        </a:rPr>
                        <a:t>X</a:t>
                      </a:r>
                      <a:r>
                        <a:rPr kumimoji="0" lang="en-US" sz="1600" b="0" i="1" u="none" strike="noStrike" cap="none" normalizeH="0" baseline="-25000" dirty="0">
                          <a:ln>
                            <a:noFill/>
                          </a:ln>
                          <a:solidFill>
                            <a:schemeClr val="tx1"/>
                          </a:solidFill>
                          <a:effectLst/>
                          <a:latin typeface="Times New Roman" pitchFamily="18" charset="0"/>
                        </a:rPr>
                        <a:t>t+1</a:t>
                      </a:r>
                    </a:p>
                  </a:txBody>
                  <a:tcPr marL="68580" marR="68580" marT="34290" marB="34290" horzOverflow="overflow">
                    <a:lnL w="12700" cap="flat" cmpd="sng" algn="ctr">
                      <a:solidFill>
                        <a:schemeClr val="tx1"/>
                      </a:solidFill>
                      <a:prstDash val="solid"/>
                      <a:round/>
                      <a:headEnd type="none" w="med" len="med"/>
                      <a:tailEnd type="none" w="med" len="med"/>
                    </a:lnL>
                    <a:lnR cap="flat">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7028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1" u="none" strike="noStrike" cap="none" normalizeH="0" baseline="0" dirty="0">
                          <a:ln>
                            <a:noFill/>
                          </a:ln>
                          <a:solidFill>
                            <a:schemeClr val="tx1"/>
                          </a:solidFill>
                          <a:effectLst/>
                          <a:latin typeface="Times New Roman" pitchFamily="18" charset="0"/>
                        </a:rPr>
                        <a:t>X</a:t>
                      </a:r>
                      <a:r>
                        <a:rPr kumimoji="0" lang="en-US" sz="1600" b="0" i="0" u="none" strike="noStrike" cap="none" normalizeH="0" baseline="-25000" dirty="0">
                          <a:ln>
                            <a:noFill/>
                          </a:ln>
                          <a:solidFill>
                            <a:schemeClr val="tx1"/>
                          </a:solidFill>
                          <a:effectLst/>
                          <a:latin typeface="Times New Roman" pitchFamily="18" charset="0"/>
                        </a:rPr>
                        <a:t>1</a:t>
                      </a:r>
                      <a:endParaRPr kumimoji="0" lang="en-US" sz="1600" b="0" i="0" u="none" strike="noStrike" cap="none" normalizeH="0" baseline="0" dirty="0">
                        <a:ln>
                          <a:noFill/>
                        </a:ln>
                        <a:solidFill>
                          <a:schemeClr val="tx1"/>
                        </a:solidFill>
                        <a:effectLst/>
                        <a:latin typeface="Times New Roman" pitchFamily="18" charset="0"/>
                      </a:endParaRPr>
                    </a:p>
                  </a:txBody>
                  <a:tcPr marL="68580" marR="68580" marT="34290" marB="34290"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1" u="none" strike="noStrike" cap="none" normalizeH="0" baseline="0" dirty="0">
                          <a:ln>
                            <a:noFill/>
                          </a:ln>
                          <a:solidFill>
                            <a:schemeClr val="tx1"/>
                          </a:solidFill>
                          <a:effectLst/>
                          <a:latin typeface="Times New Roman" pitchFamily="18" charset="0"/>
                        </a:rPr>
                        <a:t>X</a:t>
                      </a:r>
                      <a:r>
                        <a:rPr kumimoji="0" lang="en-US" sz="1600" b="0" i="0" u="none" strike="noStrike" cap="none" normalizeH="0" baseline="-25000" dirty="0">
                          <a:ln>
                            <a:noFill/>
                          </a:ln>
                          <a:solidFill>
                            <a:schemeClr val="tx1"/>
                          </a:solidFill>
                          <a:effectLst/>
                          <a:latin typeface="Times New Roman" pitchFamily="18" charset="0"/>
                        </a:rPr>
                        <a:t>2</a:t>
                      </a:r>
                      <a:endParaRPr kumimoji="0" lang="en-US" sz="1600" b="0" i="0" u="none" strike="noStrike" cap="none" normalizeH="0" baseline="0" dirty="0">
                        <a:ln>
                          <a:noFill/>
                        </a:ln>
                        <a:solidFill>
                          <a:schemeClr val="tx1"/>
                        </a:solidFill>
                        <a:effectLst/>
                        <a:latin typeface="Times New Roman" pitchFamily="18" charset="0"/>
                      </a:endParaRPr>
                    </a:p>
                  </a:txBody>
                  <a:tcPr marL="68580" marR="68580" marT="34290" marB="34290"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a:noFill/>
                    </a:lnB>
                    <a:lnTlToBr>
                      <a:noFill/>
                    </a:lnTlToBr>
                    <a:lnBlToTr>
                      <a:noFill/>
                    </a:lnBlToTr>
                    <a:noFill/>
                  </a:tcPr>
                </a:tc>
                <a:extLst>
                  <a:ext uri="{0D108BD9-81ED-4DB2-BD59-A6C34878D82A}">
                    <a16:rowId xmlns:a16="http://schemas.microsoft.com/office/drawing/2014/main" val="10001"/>
                  </a:ext>
                </a:extLst>
              </a:tr>
              <a:tr h="37028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1" u="none" strike="noStrike" cap="none" normalizeH="0" baseline="0" dirty="0">
                          <a:ln>
                            <a:noFill/>
                          </a:ln>
                          <a:solidFill>
                            <a:schemeClr val="tx1"/>
                          </a:solidFill>
                          <a:effectLst/>
                          <a:latin typeface="Times New Roman" pitchFamily="18" charset="0"/>
                        </a:rPr>
                        <a:t>X</a:t>
                      </a:r>
                      <a:r>
                        <a:rPr kumimoji="0" lang="en-US" sz="1600" b="0" i="0" u="none" strike="noStrike" cap="none" normalizeH="0" baseline="-25000" dirty="0">
                          <a:ln>
                            <a:noFill/>
                          </a:ln>
                          <a:solidFill>
                            <a:schemeClr val="tx1"/>
                          </a:solidFill>
                          <a:effectLst/>
                          <a:latin typeface="Times New Roman" pitchFamily="18" charset="0"/>
                        </a:rPr>
                        <a:t>2</a:t>
                      </a:r>
                    </a:p>
                  </a:txBody>
                  <a:tcPr marL="68580" marR="68580" marT="34290" marB="34290" horzOverflow="overflow">
                    <a:lnL cap="flat">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1" u="none" strike="noStrike" cap="none" normalizeH="0" baseline="0" dirty="0">
                          <a:ln>
                            <a:noFill/>
                          </a:ln>
                          <a:solidFill>
                            <a:schemeClr val="tx1"/>
                          </a:solidFill>
                          <a:effectLst/>
                          <a:latin typeface="Times New Roman" pitchFamily="18" charset="0"/>
                        </a:rPr>
                        <a:t>X</a:t>
                      </a:r>
                      <a:r>
                        <a:rPr kumimoji="0" lang="en-US" sz="1600" b="0" i="0" u="none" strike="noStrike" cap="none" normalizeH="0" baseline="-25000" dirty="0">
                          <a:ln>
                            <a:noFill/>
                          </a:ln>
                          <a:solidFill>
                            <a:schemeClr val="tx1"/>
                          </a:solidFill>
                          <a:effectLst/>
                          <a:latin typeface="Times New Roman" pitchFamily="18" charset="0"/>
                        </a:rPr>
                        <a:t>3</a:t>
                      </a:r>
                    </a:p>
                  </a:txBody>
                  <a:tcPr marL="68580" marR="68580" marT="34290" marB="34290" horzOverflow="overflow">
                    <a:lnL w="12700" cap="flat" cmpd="sng" algn="ctr">
                      <a:solidFill>
                        <a:schemeClr val="tx1"/>
                      </a:solidFill>
                      <a:prstDash val="solid"/>
                      <a:round/>
                      <a:headEnd type="none" w="med" len="med"/>
                      <a:tailEnd type="none" w="med" len="med"/>
                    </a:lnL>
                    <a:lnR cap="flat">
                      <a:noFill/>
                    </a:lnR>
                    <a:lnT>
                      <a:noFill/>
                    </a:lnT>
                    <a:lnB>
                      <a:noFill/>
                    </a:lnB>
                    <a:lnTlToBr>
                      <a:noFill/>
                    </a:lnTlToBr>
                    <a:lnBlToTr>
                      <a:noFill/>
                    </a:lnBlToTr>
                    <a:noFill/>
                  </a:tcPr>
                </a:tc>
                <a:extLst>
                  <a:ext uri="{0D108BD9-81ED-4DB2-BD59-A6C34878D82A}">
                    <a16:rowId xmlns:a16="http://schemas.microsoft.com/office/drawing/2014/main" val="10002"/>
                  </a:ext>
                </a:extLst>
              </a:tr>
              <a:tr h="37028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a:ln>
                            <a:noFill/>
                          </a:ln>
                          <a:solidFill>
                            <a:schemeClr val="tx1"/>
                          </a:solidFill>
                          <a:effectLst/>
                          <a:latin typeface="Times New Roman" pitchFamily="18" charset="0"/>
                          <a:sym typeface="Symbol" pitchFamily="18" charset="2"/>
                        </a:rPr>
                        <a:t></a:t>
                      </a:r>
                    </a:p>
                  </a:txBody>
                  <a:tcPr marL="68580" marR="68580" marT="34290" marB="34290" horzOverflow="overflow">
                    <a:lnL cap="flat">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a:ln>
                            <a:noFill/>
                          </a:ln>
                          <a:solidFill>
                            <a:schemeClr val="tx1"/>
                          </a:solidFill>
                          <a:effectLst/>
                          <a:latin typeface="Times New Roman" pitchFamily="18" charset="0"/>
                          <a:sym typeface="Symbol" pitchFamily="18" charset="2"/>
                        </a:rPr>
                        <a:t></a:t>
                      </a:r>
                    </a:p>
                  </a:txBody>
                  <a:tcPr marL="68580" marR="68580" marT="34290" marB="34290" horzOverflow="overflow">
                    <a:lnL w="12700" cap="flat" cmpd="sng" algn="ctr">
                      <a:solidFill>
                        <a:schemeClr val="tx1"/>
                      </a:solidFill>
                      <a:prstDash val="solid"/>
                      <a:round/>
                      <a:headEnd type="none" w="med" len="med"/>
                      <a:tailEnd type="none" w="med" len="med"/>
                    </a:lnL>
                    <a:lnR cap="flat">
                      <a:noFill/>
                    </a:lnR>
                    <a:lnT>
                      <a:noFill/>
                    </a:lnT>
                    <a:lnB>
                      <a:noFill/>
                    </a:lnB>
                    <a:lnTlToBr>
                      <a:noFill/>
                    </a:lnTlToBr>
                    <a:lnBlToTr>
                      <a:noFill/>
                    </a:lnBlToTr>
                    <a:noFill/>
                  </a:tcPr>
                </a:tc>
                <a:extLst>
                  <a:ext uri="{0D108BD9-81ED-4DB2-BD59-A6C34878D82A}">
                    <a16:rowId xmlns:a16="http://schemas.microsoft.com/office/drawing/2014/main" val="10003"/>
                  </a:ext>
                </a:extLst>
              </a:tr>
              <a:tr h="37028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1" u="none" strike="noStrike" cap="none" normalizeH="0" baseline="0" dirty="0">
                          <a:ln>
                            <a:noFill/>
                          </a:ln>
                          <a:solidFill>
                            <a:schemeClr val="tx1"/>
                          </a:solidFill>
                          <a:effectLst/>
                          <a:latin typeface="Times New Roman" pitchFamily="18" charset="0"/>
                        </a:rPr>
                        <a:t>X</a:t>
                      </a:r>
                      <a:r>
                        <a:rPr kumimoji="0" lang="en-US" sz="1600" b="0" i="1" u="none" strike="noStrike" cap="none" normalizeH="0" baseline="-25000" dirty="0">
                          <a:ln>
                            <a:noFill/>
                          </a:ln>
                          <a:solidFill>
                            <a:schemeClr val="tx1"/>
                          </a:solidFill>
                          <a:effectLst/>
                          <a:latin typeface="Times New Roman" pitchFamily="18" charset="0"/>
                        </a:rPr>
                        <a:t>n-1</a:t>
                      </a:r>
                    </a:p>
                  </a:txBody>
                  <a:tcPr marL="68580" marR="68580" marT="34290" marB="34290" horzOverflow="overflow">
                    <a:lnL cap="flat">
                      <a:noFill/>
                    </a:lnL>
                    <a:lnR w="12700" cap="flat" cmpd="sng" algn="ctr">
                      <a:solidFill>
                        <a:schemeClr val="tx1"/>
                      </a:solidFill>
                      <a:prstDash val="solid"/>
                      <a:round/>
                      <a:headEnd type="none" w="med" len="med"/>
                      <a:tailEnd type="none" w="med" len="med"/>
                    </a:lnR>
                    <a:lnT>
                      <a:noFill/>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1" u="none" strike="noStrike" cap="none" normalizeH="0" baseline="0" dirty="0">
                          <a:ln>
                            <a:noFill/>
                          </a:ln>
                          <a:solidFill>
                            <a:schemeClr val="tx1"/>
                          </a:solidFill>
                          <a:effectLst/>
                          <a:latin typeface="Times New Roman" pitchFamily="18" charset="0"/>
                        </a:rPr>
                        <a:t>X</a:t>
                      </a:r>
                      <a:r>
                        <a:rPr kumimoji="0" lang="en-US" sz="1600" b="0" i="1" u="none" strike="noStrike" cap="none" normalizeH="0" baseline="-25000" dirty="0">
                          <a:ln>
                            <a:noFill/>
                          </a:ln>
                          <a:solidFill>
                            <a:schemeClr val="tx1"/>
                          </a:solidFill>
                          <a:effectLst/>
                          <a:latin typeface="Times New Roman" pitchFamily="18" charset="0"/>
                        </a:rPr>
                        <a:t>n</a:t>
                      </a:r>
                    </a:p>
                  </a:txBody>
                  <a:tcPr marL="68580" marR="68580" marT="34290" marB="34290" horzOverflow="overflow">
                    <a:lnL w="12700" cap="flat" cmpd="sng" algn="ctr">
                      <a:solidFill>
                        <a:schemeClr val="tx1"/>
                      </a:solidFill>
                      <a:prstDash val="solid"/>
                      <a:round/>
                      <a:headEnd type="none" w="med" len="med"/>
                      <a:tailEnd type="none" w="med" len="med"/>
                    </a:lnL>
                    <a:lnR cap="flat">
                      <a:noFill/>
                    </a:lnR>
                    <a:lnT>
                      <a:noFill/>
                    </a:lnT>
                    <a:lnB cap="flat">
                      <a:noFill/>
                    </a:lnB>
                    <a:lnTlToBr>
                      <a:noFill/>
                    </a:lnTlToBr>
                    <a:lnBlToTr>
                      <a:noFill/>
                    </a:lnBlToTr>
                    <a:noFill/>
                  </a:tcPr>
                </a:tc>
                <a:extLst>
                  <a:ext uri="{0D108BD9-81ED-4DB2-BD59-A6C34878D82A}">
                    <a16:rowId xmlns:a16="http://schemas.microsoft.com/office/drawing/2014/main" val="10004"/>
                  </a:ext>
                </a:extLst>
              </a:tr>
            </a:tbl>
          </a:graphicData>
        </a:graphic>
      </p:graphicFrame>
      <p:sp>
        <p:nvSpPr>
          <p:cNvPr id="12" name="Rectangle 11"/>
          <p:cNvSpPr/>
          <p:nvPr/>
        </p:nvSpPr>
        <p:spPr bwMode="auto">
          <a:xfrm>
            <a:off x="1144191" y="4221955"/>
            <a:ext cx="2970609" cy="369332"/>
          </a:xfrm>
          <a:prstGeom prst="rect">
            <a:avLst/>
          </a:prstGeom>
          <a:noFill/>
          <a:ln w="25400" cap="flat" cmpd="sng" algn="ctr">
            <a:noFill/>
            <a:prstDash val="solid"/>
            <a:round/>
            <a:headEnd type="none" w="med" len="med"/>
            <a:tailEnd type="triangle" w="med" len="med"/>
          </a:ln>
          <a:effectLst/>
        </p:spPr>
        <p:txBody>
          <a:bodyPr vert="horz" wrap="square" lIns="68580" tIns="34290" rIns="68580" bIns="34290" numCol="1" rtlCol="0" anchor="t" anchorCtr="0" compatLnSpc="1">
            <a:prstTxWarp prst="textNoShape">
              <a:avLst/>
            </a:prstTxWarp>
            <a:noAutofit/>
          </a:bodyPr>
          <a:lstStyle/>
          <a:p>
            <a:pPr fontAlgn="base">
              <a:spcBef>
                <a:spcPct val="0"/>
              </a:spcBef>
              <a:spcAft>
                <a:spcPct val="0"/>
              </a:spcAft>
            </a:pPr>
            <a:endParaRPr lang="en-US" sz="1950" dirty="0">
              <a:latin typeface="Arial" charset="0"/>
            </a:endParaRPr>
          </a:p>
        </p:txBody>
      </p:sp>
      <p:sp>
        <p:nvSpPr>
          <p:cNvPr id="13" name="Rectangle 12"/>
          <p:cNvSpPr/>
          <p:nvPr/>
        </p:nvSpPr>
        <p:spPr bwMode="auto">
          <a:xfrm>
            <a:off x="4210050" y="1915288"/>
            <a:ext cx="4476750" cy="474650"/>
          </a:xfrm>
          <a:prstGeom prst="rect">
            <a:avLst/>
          </a:prstGeom>
          <a:noFill/>
          <a:ln w="25400" cap="flat" cmpd="sng" algn="ctr">
            <a:solidFill>
              <a:srgbClr val="FC0000"/>
            </a:solidFill>
            <a:prstDash val="solid"/>
            <a:round/>
            <a:headEnd type="none" w="med" len="med"/>
            <a:tailEnd type="triangle" w="med" len="med"/>
          </a:ln>
          <a:effectLst/>
        </p:spPr>
        <p:txBody>
          <a:bodyPr vert="horz" wrap="square" lIns="68580" tIns="34290" rIns="68580" bIns="34290" numCol="1" rtlCol="0" anchor="t" anchorCtr="0" compatLnSpc="1">
            <a:prstTxWarp prst="textNoShape">
              <a:avLst/>
            </a:prstTxWarp>
            <a:noAutofit/>
          </a:bodyPr>
          <a:lstStyle/>
          <a:p>
            <a:pPr fontAlgn="base">
              <a:spcBef>
                <a:spcPct val="0"/>
              </a:spcBef>
              <a:spcAft>
                <a:spcPct val="0"/>
              </a:spcAft>
            </a:pPr>
            <a:endParaRPr lang="en-US" sz="1950" dirty="0">
              <a:latin typeface="Arial"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3236FEC3-D975-124E-81FD-2E543832EFEF}"/>
                  </a:ext>
                </a:extLst>
              </p:cNvPr>
              <p:cNvSpPr txBox="1"/>
              <p:nvPr/>
            </p:nvSpPr>
            <p:spPr>
              <a:xfrm>
                <a:off x="4210050" y="2009415"/>
                <a:ext cx="4648200" cy="307777"/>
              </a:xfrm>
              <a:prstGeom prst="rect">
                <a:avLst/>
              </a:prstGeom>
              <a:noFill/>
            </p:spPr>
            <p:txBody>
              <a:bodyPr wrap="square" rtlCol="0">
                <a:noAutofit/>
              </a:bodyPr>
              <a:lstStyle/>
              <a:p>
                <a:r>
                  <a:rPr lang="en-US" sz="1400" dirty="0"/>
                  <a:t>“Average” of all cross-product terms </a:t>
                </a:r>
                <a14:m>
                  <m:oMath xmlns:m="http://schemas.openxmlformats.org/officeDocument/2006/math">
                    <m:r>
                      <a:rPr lang="en-US" sz="1400" i="1">
                        <a:latin typeface="Cambria Math" panose="02040503050406030204" pitchFamily="18" charset="0"/>
                        <a:ea typeface="Cambria Math" panose="02040503050406030204" pitchFamily="18" charset="0"/>
                      </a:rPr>
                      <m:t>(</m:t>
                    </m:r>
                    <m:sSub>
                      <m:sSubPr>
                        <m:ctrlPr>
                          <a:rPr lang="en-US" sz="1400" i="1">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𝑋</m:t>
                        </m:r>
                      </m:e>
                      <m:sub>
                        <m:r>
                          <a:rPr lang="en-US" sz="1400" i="1">
                            <a:latin typeface="Cambria Math" panose="02040503050406030204" pitchFamily="18" charset="0"/>
                            <a:ea typeface="Cambria Math" panose="02040503050406030204" pitchFamily="18" charset="0"/>
                          </a:rPr>
                          <m:t>𝑡</m:t>
                        </m:r>
                      </m:sub>
                    </m:sSub>
                    <m:r>
                      <a:rPr lang="en-US" sz="1400" i="1">
                        <a:latin typeface="Cambria Math" panose="02040503050406030204" pitchFamily="18" charset="0"/>
                        <a:ea typeface="Cambria Math" panose="02040503050406030204" pitchFamily="18" charset="0"/>
                      </a:rPr>
                      <m:t>−</m:t>
                    </m:r>
                    <m:acc>
                      <m:accPr>
                        <m:chr m:val="̅"/>
                        <m:ctrlPr>
                          <a:rPr lang="en-US" sz="1400" i="1">
                            <a:latin typeface="Cambria Math" panose="02040503050406030204" pitchFamily="18" charset="0"/>
                            <a:ea typeface="Cambria Math" panose="02040503050406030204" pitchFamily="18" charset="0"/>
                          </a:rPr>
                        </m:ctrlPr>
                      </m:accPr>
                      <m:e>
                        <m:r>
                          <a:rPr lang="en-US" sz="1400" i="1">
                            <a:latin typeface="Cambria Math" panose="02040503050406030204" pitchFamily="18" charset="0"/>
                            <a:ea typeface="Cambria Math" panose="02040503050406030204" pitchFamily="18" charset="0"/>
                          </a:rPr>
                          <m:t>𝑋</m:t>
                        </m:r>
                      </m:e>
                    </m:acc>
                    <m:r>
                      <a:rPr lang="en-US" sz="1400" i="1">
                        <a:latin typeface="Cambria Math" panose="02040503050406030204" pitchFamily="18" charset="0"/>
                        <a:ea typeface="Cambria Math" panose="02040503050406030204" pitchFamily="18" charset="0"/>
                      </a:rPr>
                      <m:t>)(</m:t>
                    </m:r>
                    <m:sSub>
                      <m:sSubPr>
                        <m:ctrlPr>
                          <a:rPr lang="en-US" sz="1400" i="1">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𝑋</m:t>
                        </m:r>
                      </m:e>
                      <m:sub>
                        <m:r>
                          <a:rPr lang="en-US" sz="1400" i="1">
                            <a:latin typeface="Cambria Math" panose="02040503050406030204" pitchFamily="18" charset="0"/>
                            <a:ea typeface="Cambria Math" panose="02040503050406030204" pitchFamily="18" charset="0"/>
                          </a:rPr>
                          <m:t>𝑡</m:t>
                        </m:r>
                        <m:r>
                          <a:rPr lang="en-US" sz="1400" i="1">
                            <a:latin typeface="Cambria Math" panose="02040503050406030204" pitchFamily="18" charset="0"/>
                            <a:ea typeface="Cambria Math" panose="02040503050406030204" pitchFamily="18" charset="0"/>
                          </a:rPr>
                          <m:t>+1</m:t>
                        </m:r>
                      </m:sub>
                    </m:sSub>
                    <m:r>
                      <a:rPr lang="en-US" sz="1400" i="1">
                        <a:latin typeface="Cambria Math" panose="02040503050406030204" pitchFamily="18" charset="0"/>
                        <a:ea typeface="Cambria Math" panose="02040503050406030204" pitchFamily="18" charset="0"/>
                      </a:rPr>
                      <m:t>−</m:t>
                    </m:r>
                    <m:acc>
                      <m:accPr>
                        <m:chr m:val="̅"/>
                        <m:ctrlPr>
                          <a:rPr lang="en-US" sz="1400" i="1">
                            <a:latin typeface="Cambria Math" panose="02040503050406030204" pitchFamily="18" charset="0"/>
                            <a:ea typeface="Cambria Math" panose="02040503050406030204" pitchFamily="18" charset="0"/>
                          </a:rPr>
                        </m:ctrlPr>
                      </m:accPr>
                      <m:e>
                        <m:r>
                          <a:rPr lang="en-US" sz="1400" i="1">
                            <a:latin typeface="Cambria Math" panose="02040503050406030204" pitchFamily="18" charset="0"/>
                            <a:ea typeface="Cambria Math" panose="02040503050406030204" pitchFamily="18" charset="0"/>
                          </a:rPr>
                          <m:t>𝑋</m:t>
                        </m:r>
                      </m:e>
                    </m:acc>
                    <m:r>
                      <a:rPr lang="en-US" sz="1400" i="1">
                        <a:latin typeface="Cambria Math" panose="02040503050406030204" pitchFamily="18" charset="0"/>
                        <a:ea typeface="Cambria Math" panose="02040503050406030204" pitchFamily="18" charset="0"/>
                      </a:rPr>
                      <m:t>)</m:t>
                    </m:r>
                  </m:oMath>
                </a14:m>
                <a:endParaRPr lang="en-US" sz="1400" dirty="0"/>
              </a:p>
            </p:txBody>
          </p:sp>
        </mc:Choice>
        <mc:Fallback xmlns="">
          <p:sp>
            <p:nvSpPr>
              <p:cNvPr id="11" name="TextBox 10">
                <a:extLst>
                  <a:ext uri="{FF2B5EF4-FFF2-40B4-BE49-F238E27FC236}">
                    <a16:creationId xmlns:a16="http://schemas.microsoft.com/office/drawing/2014/main" xmlns:a14="http://schemas.microsoft.com/office/drawing/2010/main" xmlns="" id="{3236FEC3-D975-124E-81FD-2E543832EFEF}"/>
                  </a:ext>
                </a:extLst>
              </p:cNvPr>
              <p:cNvSpPr txBox="1">
                <a:spLocks noRot="1" noChangeAspect="1" noMove="1" noResize="1" noEditPoints="1" noAdjustHandles="1" noChangeArrowheads="1" noChangeShapeType="1" noTextEdit="1"/>
              </p:cNvSpPr>
              <p:nvPr/>
            </p:nvSpPr>
            <p:spPr>
              <a:xfrm>
                <a:off x="4210050" y="2009415"/>
                <a:ext cx="4648200" cy="307777"/>
              </a:xfrm>
              <a:prstGeom prst="rect">
                <a:avLst/>
              </a:prstGeom>
              <a:blipFill rotWithShape="0">
                <a:blip r:embed="rId3"/>
                <a:stretch>
                  <a:fillRect l="-394" t="-4000" b="-20000"/>
                </a:stretch>
              </a:blipFill>
            </p:spPr>
            <p:txBody>
              <a:bodyPr/>
              <a:lstStyle/>
              <a:p>
                <a:r>
                  <a:rPr lang="en-US">
                    <a:noFill/>
                  </a:rPr>
                  <a:t> </a:t>
                </a:r>
              </a:p>
            </p:txBody>
          </p:sp>
        </mc:Fallback>
      </mc:AlternateContent>
      <p:cxnSp>
        <p:nvCxnSpPr>
          <p:cNvPr id="25" name="Straight Arrow Connector 24">
            <a:extLst>
              <a:ext uri="{FF2B5EF4-FFF2-40B4-BE49-F238E27FC236}">
                <a16:creationId xmlns:a16="http://schemas.microsoft.com/office/drawing/2014/main" id="{676FD6C6-4C0A-E041-B6AB-8442BF6E154D}"/>
              </a:ext>
            </a:extLst>
          </p:cNvPr>
          <p:cNvCxnSpPr>
            <a:cxnSpLocks/>
            <a:stCxn id="13" idx="2"/>
          </p:cNvCxnSpPr>
          <p:nvPr/>
        </p:nvCxnSpPr>
        <p:spPr bwMode="auto">
          <a:xfrm flipH="1">
            <a:off x="4648200" y="2389938"/>
            <a:ext cx="1800225" cy="1046120"/>
          </a:xfrm>
          <a:prstGeom prst="straightConnector1">
            <a:avLst/>
          </a:prstGeom>
          <a:noFill/>
          <a:ln w="25400" cap="flat" cmpd="sng" algn="ctr">
            <a:solidFill>
              <a:srgbClr val="FF0000"/>
            </a:solidFill>
            <a:prstDash val="solid"/>
            <a:round/>
            <a:headEnd type="none" w="med" len="med"/>
            <a:tailEnd type="arrow"/>
          </a:ln>
          <a:effectLst/>
        </p:spPr>
      </p:cxn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858AC25F-A19B-4443-9843-3461CC61FD63}"/>
                  </a:ext>
                </a:extLst>
              </p:cNvPr>
              <p:cNvSpPr txBox="1"/>
              <p:nvPr/>
            </p:nvSpPr>
            <p:spPr>
              <a:xfrm>
                <a:off x="2269034" y="3335159"/>
                <a:ext cx="4394280" cy="1046120"/>
              </a:xfrm>
              <a:prstGeom prst="rect">
                <a:avLst/>
              </a:prstGeom>
              <a:noFill/>
              <a:ln>
                <a:noFill/>
              </a:ln>
            </p:spPr>
            <p:txBody>
              <a:bodyPr wrap="none" lIns="0" tIns="0" rIns="0" bIns="0" rtlCol="0">
                <a:no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acc>
                            <m:accPr>
                              <m:chr m:val="̂"/>
                              <m:ctrlPr>
                                <a:rPr lang="en-US" i="1">
                                  <a:latin typeface="Cambria Math" panose="02040503050406030204" pitchFamily="18" charset="0"/>
                                  <a:ea typeface="Cambria Math" panose="02040503050406030204" pitchFamily="18" charset="0"/>
                                </a:rPr>
                              </m:ctrlPr>
                            </m:accPr>
                            <m:e>
                              <m:r>
                                <m:rPr>
                                  <m:sty m:val="p"/>
                                </m:rPr>
                                <a:rPr lang="el-GR" i="1">
                                  <a:latin typeface="Cambria Math" panose="02040503050406030204" pitchFamily="18" charset="0"/>
                                  <a:ea typeface="Cambria Math" panose="02040503050406030204" pitchFamily="18" charset="0"/>
                                </a:rPr>
                                <m:t>ρ</m:t>
                              </m:r>
                            </m:e>
                          </m:acc>
                        </m:e>
                        <m:sub>
                          <m:r>
                            <a:rPr lang="en-US" i="1">
                              <a:latin typeface="Cambria Math" panose="02040503050406030204" pitchFamily="18" charset="0"/>
                              <a:ea typeface="Cambria Math" panose="02040503050406030204" pitchFamily="18" charset="0"/>
                            </a:rPr>
                            <m:t>1</m:t>
                          </m:r>
                        </m:sub>
                      </m:sSub>
                      <m:r>
                        <a:rPr lang="en-US" i="1">
                          <a:latin typeface="Cambria Math" panose="02040503050406030204" pitchFamily="18" charset="0"/>
                          <a:ea typeface="Cambria Math" panose="02040503050406030204" pitchFamily="18" charset="0"/>
                        </a:rPr>
                        <m:t>= </m:t>
                      </m:r>
                      <m:f>
                        <m:fPr>
                          <m:ctrlPr>
                            <a:rPr lang="en-US" i="1">
                              <a:latin typeface="Cambria Math" panose="02040503050406030204" pitchFamily="18" charset="0"/>
                              <a:ea typeface="Cambria Math" panose="02040503050406030204" pitchFamily="18" charset="0"/>
                            </a:rPr>
                          </m:ctrlPr>
                        </m:fPr>
                        <m:num>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1</m:t>
                              </m:r>
                            </m:num>
                            <m:den>
                              <m:r>
                                <a:rPr lang="en-US" i="1">
                                  <a:latin typeface="Cambria Math" panose="02040503050406030204" pitchFamily="18" charset="0"/>
                                  <a:ea typeface="Cambria Math" panose="02040503050406030204" pitchFamily="18" charset="0"/>
                                </a:rPr>
                                <m:t>𝑛</m:t>
                              </m:r>
                            </m:den>
                          </m:f>
                          <m:nary>
                            <m:naryPr>
                              <m:chr m:val="∑"/>
                              <m:ctrlPr>
                                <a:rPr lang="en-US" i="1">
                                  <a:latin typeface="Cambria Math" panose="02040503050406030204" pitchFamily="18" charset="0"/>
                                  <a:ea typeface="Cambria Math" panose="02040503050406030204" pitchFamily="18" charset="0"/>
                                </a:rPr>
                              </m:ctrlPr>
                            </m:naryPr>
                            <m:sub>
                              <m:r>
                                <m:rPr>
                                  <m:brk m:alnAt="23"/>
                                </m:rPr>
                                <a:rPr lang="en-US" i="1">
                                  <a:latin typeface="Cambria Math" panose="02040503050406030204" pitchFamily="18" charset="0"/>
                                  <a:ea typeface="Cambria Math" panose="02040503050406030204" pitchFamily="18" charset="0"/>
                                </a:rPr>
                                <m:t>𝑡</m:t>
                              </m:r>
                              <m:r>
                                <a:rPr lang="en-US" i="1">
                                  <a:latin typeface="Cambria Math" panose="02040503050406030204" pitchFamily="18" charset="0"/>
                                  <a:ea typeface="Cambria Math" panose="02040503050406030204" pitchFamily="18" charset="0"/>
                                </a:rPr>
                                <m:t>=1</m:t>
                              </m:r>
                            </m:sub>
                            <m:sup>
                              <m:r>
                                <a:rPr lang="en-US" i="1">
                                  <a:latin typeface="Cambria Math" panose="02040503050406030204" pitchFamily="18" charset="0"/>
                                  <a:ea typeface="Cambria Math" panose="02040503050406030204" pitchFamily="18" charset="0"/>
                                </a:rPr>
                                <m:t>𝑛</m:t>
                              </m:r>
                              <m:r>
                                <a:rPr lang="en-US" i="1">
                                  <a:latin typeface="Cambria Math" panose="02040503050406030204" pitchFamily="18" charset="0"/>
                                  <a:ea typeface="Cambria Math" panose="02040503050406030204" pitchFamily="18" charset="0"/>
                                </a:rPr>
                                <m:t>−1</m:t>
                              </m:r>
                            </m:sup>
                            <m:e>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𝑋</m:t>
                                  </m:r>
                                </m:e>
                                <m:sub>
                                  <m:r>
                                    <a:rPr lang="en-US" i="1">
                                      <a:latin typeface="Cambria Math" panose="02040503050406030204" pitchFamily="18" charset="0"/>
                                      <a:ea typeface="Cambria Math" panose="02040503050406030204" pitchFamily="18" charset="0"/>
                                    </a:rPr>
                                    <m:t>𝑡</m:t>
                                  </m:r>
                                </m:sub>
                              </m:sSub>
                              <m:r>
                                <a:rPr lang="en-US" i="1">
                                  <a:latin typeface="Cambria Math" panose="02040503050406030204" pitchFamily="18" charset="0"/>
                                  <a:ea typeface="Cambria Math" panose="02040503050406030204" pitchFamily="18" charset="0"/>
                                </a:rPr>
                                <m:t>−</m:t>
                              </m:r>
                              <m:acc>
                                <m:accPr>
                                  <m:chr m:val="̅"/>
                                  <m:ctrlPr>
                                    <a:rPr lang="en-US" i="1">
                                      <a:latin typeface="Cambria Math" panose="02040503050406030204" pitchFamily="18" charset="0"/>
                                      <a:ea typeface="Cambria Math" panose="02040503050406030204" pitchFamily="18" charset="0"/>
                                    </a:rPr>
                                  </m:ctrlPr>
                                </m:accPr>
                                <m:e>
                                  <m:r>
                                    <a:rPr lang="en-US" i="1">
                                      <a:latin typeface="Cambria Math" panose="02040503050406030204" pitchFamily="18" charset="0"/>
                                      <a:ea typeface="Cambria Math" panose="02040503050406030204" pitchFamily="18" charset="0"/>
                                    </a:rPr>
                                    <m:t>𝑋</m:t>
                                  </m:r>
                                </m:e>
                              </m:acc>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𝑋</m:t>
                                  </m:r>
                                </m:e>
                                <m:sub>
                                  <m:r>
                                    <a:rPr lang="en-US" i="1">
                                      <a:latin typeface="Cambria Math" panose="02040503050406030204" pitchFamily="18" charset="0"/>
                                      <a:ea typeface="Cambria Math" panose="02040503050406030204" pitchFamily="18" charset="0"/>
                                    </a:rPr>
                                    <m:t>𝑡</m:t>
                                  </m:r>
                                  <m:r>
                                    <a:rPr lang="en-US" i="1">
                                      <a:latin typeface="Cambria Math" panose="02040503050406030204" pitchFamily="18" charset="0"/>
                                      <a:ea typeface="Cambria Math" panose="02040503050406030204" pitchFamily="18" charset="0"/>
                                    </a:rPr>
                                    <m:t>+1</m:t>
                                  </m:r>
                                </m:sub>
                              </m:sSub>
                              <m:r>
                                <a:rPr lang="en-US" i="1">
                                  <a:latin typeface="Cambria Math" panose="02040503050406030204" pitchFamily="18" charset="0"/>
                                  <a:ea typeface="Cambria Math" panose="02040503050406030204" pitchFamily="18" charset="0"/>
                                </a:rPr>
                                <m:t>−</m:t>
                              </m:r>
                              <m:acc>
                                <m:accPr>
                                  <m:chr m:val="̅"/>
                                  <m:ctrlPr>
                                    <a:rPr lang="en-US" i="1">
                                      <a:latin typeface="Cambria Math" panose="02040503050406030204" pitchFamily="18" charset="0"/>
                                      <a:ea typeface="Cambria Math" panose="02040503050406030204" pitchFamily="18" charset="0"/>
                                    </a:rPr>
                                  </m:ctrlPr>
                                </m:accPr>
                                <m:e>
                                  <m:r>
                                    <a:rPr lang="en-US" i="1">
                                      <a:latin typeface="Cambria Math" panose="02040503050406030204" pitchFamily="18" charset="0"/>
                                      <a:ea typeface="Cambria Math" panose="02040503050406030204" pitchFamily="18" charset="0"/>
                                    </a:rPr>
                                    <m:t>𝑋</m:t>
                                  </m:r>
                                </m:e>
                              </m:acc>
                              <m:r>
                                <a:rPr lang="en-US" i="1">
                                  <a:latin typeface="Cambria Math" panose="02040503050406030204" pitchFamily="18" charset="0"/>
                                  <a:ea typeface="Cambria Math" panose="02040503050406030204" pitchFamily="18" charset="0"/>
                                </a:rPr>
                                <m:t>)</m:t>
                              </m:r>
                            </m:e>
                          </m:nary>
                        </m:num>
                        <m:den>
                          <m:rad>
                            <m:radPr>
                              <m:degHide m:val="on"/>
                              <m:ctrlPr>
                                <a:rPr lang="en-US" i="1">
                                  <a:latin typeface="Cambria Math" panose="02040503050406030204" pitchFamily="18" charset="0"/>
                                  <a:ea typeface="Cambria Math" panose="02040503050406030204" pitchFamily="18" charset="0"/>
                                </a:rPr>
                              </m:ctrlPr>
                            </m:radPr>
                            <m:deg/>
                            <m:e>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1</m:t>
                                  </m:r>
                                </m:num>
                                <m:den>
                                  <m:r>
                                    <a:rPr lang="en-US" i="1">
                                      <a:latin typeface="Cambria Math" panose="02040503050406030204" pitchFamily="18" charset="0"/>
                                      <a:ea typeface="Cambria Math" panose="02040503050406030204" pitchFamily="18" charset="0"/>
                                    </a:rPr>
                                    <m:t>𝑛</m:t>
                                  </m:r>
                                </m:den>
                              </m:f>
                              <m:nary>
                                <m:naryPr>
                                  <m:chr m:val="∑"/>
                                  <m:ctrlPr>
                                    <a:rPr lang="en-US" i="1">
                                      <a:latin typeface="Cambria Math" panose="02040503050406030204" pitchFamily="18" charset="0"/>
                                      <a:ea typeface="Cambria Math" panose="02040503050406030204" pitchFamily="18" charset="0"/>
                                    </a:rPr>
                                  </m:ctrlPr>
                                </m:naryPr>
                                <m:sub>
                                  <m:r>
                                    <m:rPr>
                                      <m:brk m:alnAt="23"/>
                                    </m:rPr>
                                    <a:rPr lang="en-US" i="1">
                                      <a:latin typeface="Cambria Math" panose="02040503050406030204" pitchFamily="18" charset="0"/>
                                      <a:ea typeface="Cambria Math" panose="02040503050406030204" pitchFamily="18" charset="0"/>
                                    </a:rPr>
                                    <m:t>𝑡</m:t>
                                  </m:r>
                                  <m:r>
                                    <a:rPr lang="en-US" i="1">
                                      <a:latin typeface="Cambria Math" panose="02040503050406030204" pitchFamily="18" charset="0"/>
                                      <a:ea typeface="Cambria Math" panose="02040503050406030204" pitchFamily="18" charset="0"/>
                                    </a:rPr>
                                    <m:t>=1</m:t>
                                  </m:r>
                                </m:sub>
                                <m:sup>
                                  <m:r>
                                    <a:rPr lang="en-US" i="1">
                                      <a:latin typeface="Cambria Math" panose="02040503050406030204" pitchFamily="18" charset="0"/>
                                      <a:ea typeface="Cambria Math" panose="02040503050406030204" pitchFamily="18" charset="0"/>
                                    </a:rPr>
                                    <m:t>𝑛</m:t>
                                  </m:r>
                                </m:sup>
                                <m:e>
                                  <m:r>
                                    <a:rPr lang="en-US" i="1">
                                      <a:latin typeface="Cambria Math" panose="02040503050406030204" pitchFamily="18" charset="0"/>
                                      <a:ea typeface="Cambria Math" panose="02040503050406030204" pitchFamily="18" charset="0"/>
                                    </a:rPr>
                                    <m:t> </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𝑋</m:t>
                                          </m:r>
                                        </m:e>
                                        <m:sub>
                                          <m:r>
                                            <a:rPr lang="en-US" i="1">
                                              <a:latin typeface="Cambria Math" panose="02040503050406030204" pitchFamily="18" charset="0"/>
                                              <a:ea typeface="Cambria Math" panose="02040503050406030204" pitchFamily="18" charset="0"/>
                                            </a:rPr>
                                            <m:t>𝑡</m:t>
                                          </m:r>
                                        </m:sub>
                                      </m:sSub>
                                      <m:r>
                                        <a:rPr lang="en-US" i="1">
                                          <a:latin typeface="Cambria Math" panose="02040503050406030204" pitchFamily="18" charset="0"/>
                                          <a:ea typeface="Cambria Math" panose="02040503050406030204" pitchFamily="18" charset="0"/>
                                        </a:rPr>
                                        <m:t>−</m:t>
                                      </m:r>
                                      <m:acc>
                                        <m:accPr>
                                          <m:chr m:val="̅"/>
                                          <m:ctrlPr>
                                            <a:rPr lang="en-US" i="1">
                                              <a:latin typeface="Cambria Math" panose="02040503050406030204" pitchFamily="18" charset="0"/>
                                              <a:ea typeface="Cambria Math" panose="02040503050406030204" pitchFamily="18" charset="0"/>
                                            </a:rPr>
                                          </m:ctrlPr>
                                        </m:accPr>
                                        <m:e>
                                          <m:r>
                                            <a:rPr lang="en-US" i="1">
                                              <a:latin typeface="Cambria Math" panose="02040503050406030204" pitchFamily="18" charset="0"/>
                                              <a:ea typeface="Cambria Math" panose="02040503050406030204" pitchFamily="18" charset="0"/>
                                            </a:rPr>
                                            <m:t>𝑋</m:t>
                                          </m:r>
                                        </m:e>
                                      </m:acc>
                                      <m:r>
                                        <a:rPr lang="en-US" i="1">
                                          <a:latin typeface="Cambria Math" panose="02040503050406030204" pitchFamily="18" charset="0"/>
                                          <a:ea typeface="Cambria Math" panose="02040503050406030204" pitchFamily="18" charset="0"/>
                                        </a:rPr>
                                        <m:t>)</m:t>
                                      </m:r>
                                    </m:e>
                                    <m:sup>
                                      <m:r>
                                        <a:rPr lang="en-US" i="1">
                                          <a:latin typeface="Cambria Math" panose="02040503050406030204" pitchFamily="18" charset="0"/>
                                          <a:ea typeface="Cambria Math" panose="02040503050406030204" pitchFamily="18" charset="0"/>
                                        </a:rPr>
                                        <m:t>2</m:t>
                                      </m:r>
                                    </m:sup>
                                  </m:sSup>
                                </m:e>
                              </m:nary>
                            </m:e>
                          </m:rad>
                          <m:rad>
                            <m:radPr>
                              <m:degHide m:val="on"/>
                              <m:ctrlPr>
                                <a:rPr lang="en-US" i="1">
                                  <a:latin typeface="Cambria Math" panose="02040503050406030204" pitchFamily="18" charset="0"/>
                                  <a:ea typeface="Cambria Math" panose="02040503050406030204" pitchFamily="18" charset="0"/>
                                </a:rPr>
                              </m:ctrlPr>
                            </m:radPr>
                            <m:deg/>
                            <m:e>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1</m:t>
                                  </m:r>
                                </m:num>
                                <m:den>
                                  <m:r>
                                    <a:rPr lang="en-US" i="1">
                                      <a:latin typeface="Cambria Math" panose="02040503050406030204" pitchFamily="18" charset="0"/>
                                      <a:ea typeface="Cambria Math" panose="02040503050406030204" pitchFamily="18" charset="0"/>
                                    </a:rPr>
                                    <m:t>𝑛</m:t>
                                  </m:r>
                                </m:den>
                              </m:f>
                              <m:nary>
                                <m:naryPr>
                                  <m:chr m:val="∑"/>
                                  <m:ctrlPr>
                                    <a:rPr lang="en-US" i="1">
                                      <a:latin typeface="Cambria Math" panose="02040503050406030204" pitchFamily="18" charset="0"/>
                                      <a:ea typeface="Cambria Math" panose="02040503050406030204" pitchFamily="18" charset="0"/>
                                    </a:rPr>
                                  </m:ctrlPr>
                                </m:naryPr>
                                <m:sub>
                                  <m:r>
                                    <m:rPr>
                                      <m:brk m:alnAt="23"/>
                                    </m:rPr>
                                    <a:rPr lang="en-US" i="1">
                                      <a:latin typeface="Cambria Math" panose="02040503050406030204" pitchFamily="18" charset="0"/>
                                      <a:ea typeface="Cambria Math" panose="02040503050406030204" pitchFamily="18" charset="0"/>
                                    </a:rPr>
                                    <m:t>𝑡</m:t>
                                  </m:r>
                                  <m:r>
                                    <a:rPr lang="en-US" i="1">
                                      <a:latin typeface="Cambria Math" panose="02040503050406030204" pitchFamily="18" charset="0"/>
                                      <a:ea typeface="Cambria Math" panose="02040503050406030204" pitchFamily="18" charset="0"/>
                                    </a:rPr>
                                    <m:t>=1</m:t>
                                  </m:r>
                                </m:sub>
                                <m:sup>
                                  <m:r>
                                    <a:rPr lang="en-US" i="1">
                                      <a:latin typeface="Cambria Math" panose="02040503050406030204" pitchFamily="18" charset="0"/>
                                      <a:ea typeface="Cambria Math" panose="02040503050406030204" pitchFamily="18" charset="0"/>
                                    </a:rPr>
                                    <m:t>𝑛</m:t>
                                  </m:r>
                                </m:sup>
                                <m:e>
                                  <m:r>
                                    <a:rPr lang="en-US" i="1">
                                      <a:latin typeface="Cambria Math" panose="02040503050406030204" pitchFamily="18" charset="0"/>
                                      <a:ea typeface="Cambria Math" panose="02040503050406030204" pitchFamily="18" charset="0"/>
                                    </a:rPr>
                                    <m:t> </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𝑋</m:t>
                                          </m:r>
                                        </m:e>
                                        <m:sub>
                                          <m:r>
                                            <a:rPr lang="en-US" i="1">
                                              <a:latin typeface="Cambria Math" panose="02040503050406030204" pitchFamily="18" charset="0"/>
                                              <a:ea typeface="Cambria Math" panose="02040503050406030204" pitchFamily="18" charset="0"/>
                                            </a:rPr>
                                            <m:t>𝑡</m:t>
                                          </m:r>
                                        </m:sub>
                                      </m:sSub>
                                      <m:r>
                                        <a:rPr lang="en-US" i="1">
                                          <a:latin typeface="Cambria Math" panose="02040503050406030204" pitchFamily="18" charset="0"/>
                                          <a:ea typeface="Cambria Math" panose="02040503050406030204" pitchFamily="18" charset="0"/>
                                        </a:rPr>
                                        <m:t>−</m:t>
                                      </m:r>
                                      <m:acc>
                                        <m:accPr>
                                          <m:chr m:val="̅"/>
                                          <m:ctrlPr>
                                            <a:rPr lang="en-US" i="1">
                                              <a:latin typeface="Cambria Math" panose="02040503050406030204" pitchFamily="18" charset="0"/>
                                              <a:ea typeface="Cambria Math" panose="02040503050406030204" pitchFamily="18" charset="0"/>
                                            </a:rPr>
                                          </m:ctrlPr>
                                        </m:accPr>
                                        <m:e>
                                          <m:r>
                                            <a:rPr lang="en-US" i="1">
                                              <a:latin typeface="Cambria Math" panose="02040503050406030204" pitchFamily="18" charset="0"/>
                                              <a:ea typeface="Cambria Math" panose="02040503050406030204" pitchFamily="18" charset="0"/>
                                            </a:rPr>
                                            <m:t>𝑋</m:t>
                                          </m:r>
                                        </m:e>
                                      </m:acc>
                                      <m:r>
                                        <a:rPr lang="en-US" i="1">
                                          <a:latin typeface="Cambria Math" panose="02040503050406030204" pitchFamily="18" charset="0"/>
                                          <a:ea typeface="Cambria Math" panose="02040503050406030204" pitchFamily="18" charset="0"/>
                                        </a:rPr>
                                        <m:t>)</m:t>
                                      </m:r>
                                    </m:e>
                                    <m:sup>
                                      <m:r>
                                        <a:rPr lang="en-US" i="1">
                                          <a:latin typeface="Cambria Math" panose="02040503050406030204" pitchFamily="18" charset="0"/>
                                          <a:ea typeface="Cambria Math" panose="02040503050406030204" pitchFamily="18" charset="0"/>
                                        </a:rPr>
                                        <m:t>2</m:t>
                                      </m:r>
                                    </m:sup>
                                  </m:sSup>
                                </m:e>
                              </m:nary>
                            </m:e>
                          </m:rad>
                        </m:den>
                      </m:f>
                    </m:oMath>
                  </m:oMathPara>
                </a14:m>
                <a:endParaRPr lang="en-US" dirty="0"/>
              </a:p>
            </p:txBody>
          </p:sp>
        </mc:Choice>
        <mc:Fallback xmlns="">
          <p:sp>
            <p:nvSpPr>
              <p:cNvPr id="35" name="TextBox 34">
                <a:extLst>
                  <a:ext uri="{FF2B5EF4-FFF2-40B4-BE49-F238E27FC236}">
                    <a16:creationId xmlns:a16="http://schemas.microsoft.com/office/drawing/2014/main" id="{858AC25F-A19B-4443-9843-3461CC61FD63}"/>
                  </a:ext>
                </a:extLst>
              </p:cNvPr>
              <p:cNvSpPr txBox="1">
                <a:spLocks noRot="1" noChangeAspect="1" noMove="1" noResize="1" noEditPoints="1" noAdjustHandles="1" noChangeArrowheads="1" noChangeShapeType="1" noTextEdit="1"/>
              </p:cNvSpPr>
              <p:nvPr/>
            </p:nvSpPr>
            <p:spPr>
              <a:xfrm>
                <a:off x="2269034" y="3335159"/>
                <a:ext cx="4394280" cy="1046120"/>
              </a:xfrm>
              <a:prstGeom prst="rect">
                <a:avLst/>
              </a:prstGeom>
              <a:blipFill>
                <a:blip r:embed="rId4"/>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8032A1D7-2437-1D41-A54E-82C77CB3E038}"/>
                  </a:ext>
                </a:extLst>
              </p:cNvPr>
              <p:cNvSpPr txBox="1"/>
              <p:nvPr/>
            </p:nvSpPr>
            <p:spPr>
              <a:xfrm>
                <a:off x="2567940" y="4866139"/>
                <a:ext cx="2941896" cy="925061"/>
              </a:xfrm>
              <a:prstGeom prst="rect">
                <a:avLst/>
              </a:prstGeom>
              <a:noFill/>
              <a:ln>
                <a:solidFill>
                  <a:srgbClr val="7030A0"/>
                </a:solidFill>
              </a:ln>
            </p:spPr>
            <p:txBody>
              <a:bodyPr wrap="none" lIns="0" tIns="0" rIns="0" bIns="0" rtlCol="0">
                <a:no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ea typeface="Cambria Math" panose="02040503050406030204" pitchFamily="18" charset="0"/>
                        </a:rPr>
                        <m:t>= </m:t>
                      </m:r>
                      <m:f>
                        <m:fPr>
                          <m:ctrlPr>
                            <a:rPr lang="en-US" i="1">
                              <a:latin typeface="Cambria Math" panose="02040503050406030204" pitchFamily="18" charset="0"/>
                              <a:ea typeface="Cambria Math" panose="02040503050406030204" pitchFamily="18" charset="0"/>
                            </a:rPr>
                          </m:ctrlPr>
                        </m:fPr>
                        <m:num>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1</m:t>
                              </m:r>
                            </m:num>
                            <m:den>
                              <m:r>
                                <a:rPr lang="en-US" i="1">
                                  <a:latin typeface="Cambria Math" panose="02040503050406030204" pitchFamily="18" charset="0"/>
                                  <a:ea typeface="Cambria Math" panose="02040503050406030204" pitchFamily="18" charset="0"/>
                                </a:rPr>
                                <m:t>𝑛</m:t>
                              </m:r>
                            </m:den>
                          </m:f>
                          <m:nary>
                            <m:naryPr>
                              <m:chr m:val="∑"/>
                              <m:ctrlPr>
                                <a:rPr lang="en-US" i="1">
                                  <a:latin typeface="Cambria Math" panose="02040503050406030204" pitchFamily="18" charset="0"/>
                                  <a:ea typeface="Cambria Math" panose="02040503050406030204" pitchFamily="18" charset="0"/>
                                </a:rPr>
                              </m:ctrlPr>
                            </m:naryPr>
                            <m:sub>
                              <m:r>
                                <m:rPr>
                                  <m:brk m:alnAt="23"/>
                                </m:rPr>
                                <a:rPr lang="en-US" i="1">
                                  <a:latin typeface="Cambria Math" panose="02040503050406030204" pitchFamily="18" charset="0"/>
                                  <a:ea typeface="Cambria Math" panose="02040503050406030204" pitchFamily="18" charset="0"/>
                                </a:rPr>
                                <m:t>𝑡</m:t>
                              </m:r>
                              <m:r>
                                <a:rPr lang="en-US" i="1">
                                  <a:latin typeface="Cambria Math" panose="02040503050406030204" pitchFamily="18" charset="0"/>
                                  <a:ea typeface="Cambria Math" panose="02040503050406030204" pitchFamily="18" charset="0"/>
                                </a:rPr>
                                <m:t>=1</m:t>
                              </m:r>
                            </m:sub>
                            <m:sup>
                              <m:r>
                                <a:rPr lang="en-US" i="1">
                                  <a:latin typeface="Cambria Math" panose="02040503050406030204" pitchFamily="18" charset="0"/>
                                  <a:ea typeface="Cambria Math" panose="02040503050406030204" pitchFamily="18" charset="0"/>
                                </a:rPr>
                                <m:t>𝑛</m:t>
                              </m:r>
                              <m:r>
                                <a:rPr lang="en-US" i="1">
                                  <a:latin typeface="Cambria Math" panose="02040503050406030204" pitchFamily="18" charset="0"/>
                                  <a:ea typeface="Cambria Math" panose="02040503050406030204" pitchFamily="18" charset="0"/>
                                </a:rPr>
                                <m:t>−1</m:t>
                              </m:r>
                            </m:sup>
                            <m:e>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𝑋</m:t>
                                  </m:r>
                                </m:e>
                                <m:sub>
                                  <m:r>
                                    <a:rPr lang="en-US" i="1">
                                      <a:latin typeface="Cambria Math" panose="02040503050406030204" pitchFamily="18" charset="0"/>
                                      <a:ea typeface="Cambria Math" panose="02040503050406030204" pitchFamily="18" charset="0"/>
                                    </a:rPr>
                                    <m:t>𝑡</m:t>
                                  </m:r>
                                </m:sub>
                              </m:sSub>
                              <m:r>
                                <a:rPr lang="en-US" i="1">
                                  <a:latin typeface="Cambria Math" panose="02040503050406030204" pitchFamily="18" charset="0"/>
                                  <a:ea typeface="Cambria Math" panose="02040503050406030204" pitchFamily="18" charset="0"/>
                                </a:rPr>
                                <m:t>−</m:t>
                              </m:r>
                              <m:acc>
                                <m:accPr>
                                  <m:chr m:val="̅"/>
                                  <m:ctrlPr>
                                    <a:rPr lang="en-US" i="1">
                                      <a:latin typeface="Cambria Math" panose="02040503050406030204" pitchFamily="18" charset="0"/>
                                      <a:ea typeface="Cambria Math" panose="02040503050406030204" pitchFamily="18" charset="0"/>
                                    </a:rPr>
                                  </m:ctrlPr>
                                </m:accPr>
                                <m:e>
                                  <m:r>
                                    <a:rPr lang="en-US" i="1">
                                      <a:latin typeface="Cambria Math" panose="02040503050406030204" pitchFamily="18" charset="0"/>
                                      <a:ea typeface="Cambria Math" panose="02040503050406030204" pitchFamily="18" charset="0"/>
                                    </a:rPr>
                                    <m:t>𝑋</m:t>
                                  </m:r>
                                </m:e>
                              </m:acc>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𝑋</m:t>
                                  </m:r>
                                </m:e>
                                <m:sub>
                                  <m:r>
                                    <a:rPr lang="en-US" i="1">
                                      <a:latin typeface="Cambria Math" panose="02040503050406030204" pitchFamily="18" charset="0"/>
                                      <a:ea typeface="Cambria Math" panose="02040503050406030204" pitchFamily="18" charset="0"/>
                                    </a:rPr>
                                    <m:t>𝑡</m:t>
                                  </m:r>
                                  <m:r>
                                    <a:rPr lang="en-US" i="1">
                                      <a:latin typeface="Cambria Math" panose="02040503050406030204" pitchFamily="18" charset="0"/>
                                      <a:ea typeface="Cambria Math" panose="02040503050406030204" pitchFamily="18" charset="0"/>
                                    </a:rPr>
                                    <m:t>+1</m:t>
                                  </m:r>
                                </m:sub>
                              </m:sSub>
                              <m:r>
                                <a:rPr lang="en-US" i="1">
                                  <a:latin typeface="Cambria Math" panose="02040503050406030204" pitchFamily="18" charset="0"/>
                                  <a:ea typeface="Cambria Math" panose="02040503050406030204" pitchFamily="18" charset="0"/>
                                </a:rPr>
                                <m:t>−</m:t>
                              </m:r>
                              <m:acc>
                                <m:accPr>
                                  <m:chr m:val="̅"/>
                                  <m:ctrlPr>
                                    <a:rPr lang="en-US" i="1">
                                      <a:latin typeface="Cambria Math" panose="02040503050406030204" pitchFamily="18" charset="0"/>
                                      <a:ea typeface="Cambria Math" panose="02040503050406030204" pitchFamily="18" charset="0"/>
                                    </a:rPr>
                                  </m:ctrlPr>
                                </m:accPr>
                                <m:e>
                                  <m:r>
                                    <a:rPr lang="en-US" i="1">
                                      <a:latin typeface="Cambria Math" panose="02040503050406030204" pitchFamily="18" charset="0"/>
                                      <a:ea typeface="Cambria Math" panose="02040503050406030204" pitchFamily="18" charset="0"/>
                                    </a:rPr>
                                    <m:t>𝑋</m:t>
                                  </m:r>
                                </m:e>
                              </m:acc>
                              <m:r>
                                <a:rPr lang="en-US" i="1">
                                  <a:latin typeface="Cambria Math" panose="02040503050406030204" pitchFamily="18" charset="0"/>
                                  <a:ea typeface="Cambria Math" panose="02040503050406030204" pitchFamily="18" charset="0"/>
                                </a:rPr>
                                <m:t>)</m:t>
                              </m:r>
                            </m:e>
                          </m:nary>
                        </m:num>
                        <m:den>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1</m:t>
                              </m:r>
                            </m:num>
                            <m:den>
                              <m:r>
                                <a:rPr lang="en-US" i="1">
                                  <a:latin typeface="Cambria Math" panose="02040503050406030204" pitchFamily="18" charset="0"/>
                                  <a:ea typeface="Cambria Math" panose="02040503050406030204" pitchFamily="18" charset="0"/>
                                </a:rPr>
                                <m:t>𝑛</m:t>
                              </m:r>
                            </m:den>
                          </m:f>
                          <m:nary>
                            <m:naryPr>
                              <m:chr m:val="∑"/>
                              <m:ctrlPr>
                                <a:rPr lang="en-US" i="1">
                                  <a:latin typeface="Cambria Math" panose="02040503050406030204" pitchFamily="18" charset="0"/>
                                  <a:ea typeface="Cambria Math" panose="02040503050406030204" pitchFamily="18" charset="0"/>
                                </a:rPr>
                              </m:ctrlPr>
                            </m:naryPr>
                            <m:sub>
                              <m:r>
                                <m:rPr>
                                  <m:brk m:alnAt="23"/>
                                </m:rPr>
                                <a:rPr lang="en-US" i="1">
                                  <a:latin typeface="Cambria Math" panose="02040503050406030204" pitchFamily="18" charset="0"/>
                                  <a:ea typeface="Cambria Math" panose="02040503050406030204" pitchFamily="18" charset="0"/>
                                </a:rPr>
                                <m:t>𝑡</m:t>
                              </m:r>
                              <m:r>
                                <a:rPr lang="en-US" i="1">
                                  <a:latin typeface="Cambria Math" panose="02040503050406030204" pitchFamily="18" charset="0"/>
                                  <a:ea typeface="Cambria Math" panose="02040503050406030204" pitchFamily="18" charset="0"/>
                                </a:rPr>
                                <m:t>=1</m:t>
                              </m:r>
                            </m:sub>
                            <m:sup>
                              <m:r>
                                <a:rPr lang="en-US" i="1">
                                  <a:latin typeface="Cambria Math" panose="02040503050406030204" pitchFamily="18" charset="0"/>
                                  <a:ea typeface="Cambria Math" panose="02040503050406030204" pitchFamily="18" charset="0"/>
                                </a:rPr>
                                <m:t>𝑛</m:t>
                              </m:r>
                            </m:sup>
                            <m:e>
                              <m:r>
                                <a:rPr lang="en-US" i="1">
                                  <a:latin typeface="Cambria Math" panose="02040503050406030204" pitchFamily="18" charset="0"/>
                                  <a:ea typeface="Cambria Math" panose="02040503050406030204" pitchFamily="18" charset="0"/>
                                </a:rPr>
                                <m:t> </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𝑋</m:t>
                                      </m:r>
                                    </m:e>
                                    <m:sub>
                                      <m:r>
                                        <a:rPr lang="en-US" i="1">
                                          <a:latin typeface="Cambria Math" panose="02040503050406030204" pitchFamily="18" charset="0"/>
                                          <a:ea typeface="Cambria Math" panose="02040503050406030204" pitchFamily="18" charset="0"/>
                                        </a:rPr>
                                        <m:t>𝑡</m:t>
                                      </m:r>
                                    </m:sub>
                                  </m:sSub>
                                  <m:r>
                                    <a:rPr lang="en-US" i="1">
                                      <a:latin typeface="Cambria Math" panose="02040503050406030204" pitchFamily="18" charset="0"/>
                                      <a:ea typeface="Cambria Math" panose="02040503050406030204" pitchFamily="18" charset="0"/>
                                    </a:rPr>
                                    <m:t>−</m:t>
                                  </m:r>
                                  <m:acc>
                                    <m:accPr>
                                      <m:chr m:val="̅"/>
                                      <m:ctrlPr>
                                        <a:rPr lang="en-US" i="1">
                                          <a:latin typeface="Cambria Math" panose="02040503050406030204" pitchFamily="18" charset="0"/>
                                          <a:ea typeface="Cambria Math" panose="02040503050406030204" pitchFamily="18" charset="0"/>
                                        </a:rPr>
                                      </m:ctrlPr>
                                    </m:accPr>
                                    <m:e>
                                      <m:r>
                                        <a:rPr lang="en-US" i="1">
                                          <a:latin typeface="Cambria Math" panose="02040503050406030204" pitchFamily="18" charset="0"/>
                                          <a:ea typeface="Cambria Math" panose="02040503050406030204" pitchFamily="18" charset="0"/>
                                        </a:rPr>
                                        <m:t>𝑋</m:t>
                                      </m:r>
                                    </m:e>
                                  </m:acc>
                                  <m:r>
                                    <a:rPr lang="en-US" i="1">
                                      <a:latin typeface="Cambria Math" panose="02040503050406030204" pitchFamily="18" charset="0"/>
                                      <a:ea typeface="Cambria Math" panose="02040503050406030204" pitchFamily="18" charset="0"/>
                                    </a:rPr>
                                    <m:t>)</m:t>
                                  </m:r>
                                </m:e>
                                <m:sup>
                                  <m:r>
                                    <a:rPr lang="en-US" i="1">
                                      <a:latin typeface="Cambria Math" panose="02040503050406030204" pitchFamily="18" charset="0"/>
                                      <a:ea typeface="Cambria Math" panose="02040503050406030204" pitchFamily="18" charset="0"/>
                                    </a:rPr>
                                    <m:t>2</m:t>
                                  </m:r>
                                </m:sup>
                              </m:sSup>
                            </m:e>
                          </m:nary>
                        </m:den>
                      </m:f>
                    </m:oMath>
                  </m:oMathPara>
                </a14:m>
                <a:endParaRPr lang="en-US" dirty="0"/>
              </a:p>
            </p:txBody>
          </p:sp>
        </mc:Choice>
        <mc:Fallback xmlns="">
          <p:sp>
            <p:nvSpPr>
              <p:cNvPr id="10" name="TextBox 9">
                <a:extLst>
                  <a:ext uri="{FF2B5EF4-FFF2-40B4-BE49-F238E27FC236}">
                    <a16:creationId xmlns:a16="http://schemas.microsoft.com/office/drawing/2014/main" id="{8032A1D7-2437-1D41-A54E-82C77CB3E038}"/>
                  </a:ext>
                </a:extLst>
              </p:cNvPr>
              <p:cNvSpPr txBox="1">
                <a:spLocks noRot="1" noChangeAspect="1" noMove="1" noResize="1" noEditPoints="1" noAdjustHandles="1" noChangeArrowheads="1" noChangeShapeType="1" noTextEdit="1"/>
              </p:cNvSpPr>
              <p:nvPr/>
            </p:nvSpPr>
            <p:spPr>
              <a:xfrm>
                <a:off x="2567940" y="4866139"/>
                <a:ext cx="2941896" cy="925061"/>
              </a:xfrm>
              <a:prstGeom prst="rect">
                <a:avLst/>
              </a:prstGeom>
              <a:blipFill>
                <a:blip r:embed="rId5"/>
                <a:stretch>
                  <a:fillRect/>
                </a:stretch>
              </a:blipFill>
              <a:ln>
                <a:solidFill>
                  <a:srgbClr val="7030A0"/>
                </a:solidFill>
              </a:ln>
            </p:spPr>
            <p:txBody>
              <a:bodyPr/>
              <a:lstStyle/>
              <a:p>
                <a:r>
                  <a:rPr lang="en-US">
                    <a:noFill/>
                  </a:rPr>
                  <a:t> </a:t>
                </a:r>
              </a:p>
            </p:txBody>
          </p:sp>
        </mc:Fallback>
      </mc:AlternateContent>
    </p:spTree>
    <p:extLst>
      <p:ext uri="{BB962C8B-B14F-4D97-AF65-F5344CB8AC3E}">
        <p14:creationId xmlns:p14="http://schemas.microsoft.com/office/powerpoint/2010/main" val="2967949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23663"/>
                                        </p:tgtEl>
                                        <p:attrNameLst>
                                          <p:attrName>style.visibility</p:attrName>
                                        </p:attrNameLst>
                                      </p:cBhvr>
                                      <p:to>
                                        <p:strVal val="visible"/>
                                      </p:to>
                                    </p:set>
                                    <p:animEffect transition="in" filter="fade">
                                      <p:cBhvr>
                                        <p:cTn id="7" dur="500"/>
                                        <p:tgtEl>
                                          <p:spTgt spid="202366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par>
                                <p:cTn id="16" presetID="10" presetClass="entr" presetSubtype="0" fill="hold" nodeType="withEffect">
                                  <p:stCondLst>
                                    <p:cond delay="0"/>
                                  </p:stCondLst>
                                  <p:childTnLst>
                                    <p:set>
                                      <p:cBhvr>
                                        <p:cTn id="17" dur="1" fill="hold">
                                          <p:stCondLst>
                                            <p:cond delay="0"/>
                                          </p:stCondLst>
                                        </p:cTn>
                                        <p:tgtEl>
                                          <p:spTgt spid="25"/>
                                        </p:tgtEl>
                                        <p:attrNameLst>
                                          <p:attrName>style.visibility</p:attrName>
                                        </p:attrNameLst>
                                      </p:cBhvr>
                                      <p:to>
                                        <p:strVal val="visible"/>
                                      </p:to>
                                    </p:set>
                                    <p:animEffect transition="in" filter="fade">
                                      <p:cBhvr>
                                        <p:cTn id="18" dur="500"/>
                                        <p:tgtEl>
                                          <p:spTgt spid="2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5"/>
                                        </p:tgtEl>
                                        <p:attrNameLst>
                                          <p:attrName>style.visibility</p:attrName>
                                        </p:attrNameLst>
                                      </p:cBhvr>
                                      <p:to>
                                        <p:strVal val="visible"/>
                                      </p:to>
                                    </p:set>
                                    <p:animEffect transition="in" filter="fade">
                                      <p:cBhvr>
                                        <p:cTn id="21" dur="500"/>
                                        <p:tgtEl>
                                          <p:spTgt spid="35"/>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1" grpId="0"/>
      <p:bldP spid="35" grpId="0" animBg="1"/>
      <p:bldP spid="10" grpId="0" animBg="1"/>
    </p:bldLst>
  </p:timing>
</p:sld>
</file>

<file path=ppt/slides/slide1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EFAC827B-E08C-0948-855B-4E04E7105654}"/>
              </a:ext>
            </a:extLst>
          </p:cNvPr>
          <p:cNvSpPr>
            <a:spLocks noGrp="1"/>
          </p:cNvSpPr>
          <p:nvPr>
            <p:ph type="title"/>
          </p:nvPr>
        </p:nvSpPr>
        <p:spPr/>
        <p:txBody>
          <a:bodyPr>
            <a:noAutofit/>
          </a:bodyPr>
          <a:lstStyle/>
          <a:p>
            <a:r>
              <a:rPr lang="en-US" sz="3200" dirty="0"/>
              <a:t>Define Autocovariance and Autocorrelation (Lag 2)</a:t>
            </a: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858AC25F-A19B-4443-9843-3461CC61FD63}"/>
                  </a:ext>
                </a:extLst>
              </p:cNvPr>
              <p:cNvSpPr txBox="1"/>
              <p:nvPr/>
            </p:nvSpPr>
            <p:spPr>
              <a:xfrm>
                <a:off x="2806923" y="3436058"/>
                <a:ext cx="3236784" cy="925061"/>
              </a:xfrm>
              <a:prstGeom prst="rect">
                <a:avLst/>
              </a:prstGeom>
              <a:noFill/>
              <a:ln>
                <a:solidFill>
                  <a:srgbClr val="7030A0"/>
                </a:solidFill>
              </a:ln>
            </p:spPr>
            <p:txBody>
              <a:bodyPr wrap="none" lIns="0" tIns="0" rIns="0" bIns="0" rtlCol="0">
                <a:no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acc>
                            <m:accPr>
                              <m:chr m:val="̂"/>
                              <m:ctrlPr>
                                <a:rPr lang="en-US" i="1">
                                  <a:latin typeface="Cambria Math" panose="02040503050406030204" pitchFamily="18" charset="0"/>
                                  <a:ea typeface="Cambria Math" panose="02040503050406030204" pitchFamily="18" charset="0"/>
                                </a:rPr>
                              </m:ctrlPr>
                            </m:accPr>
                            <m:e>
                              <m:r>
                                <m:rPr>
                                  <m:sty m:val="p"/>
                                </m:rPr>
                                <a:rPr lang="el-GR" i="1">
                                  <a:latin typeface="Cambria Math" panose="02040503050406030204" pitchFamily="18" charset="0"/>
                                  <a:ea typeface="Cambria Math" panose="02040503050406030204" pitchFamily="18" charset="0"/>
                                </a:rPr>
                                <m:t>ρ</m:t>
                              </m:r>
                            </m:e>
                          </m:acc>
                        </m:e>
                        <m:sub>
                          <m:r>
                            <a:rPr lang="en-US" i="1">
                              <a:latin typeface="Cambria Math" panose="02040503050406030204" pitchFamily="18" charset="0"/>
                              <a:ea typeface="Cambria Math" panose="02040503050406030204" pitchFamily="18" charset="0"/>
                            </a:rPr>
                            <m:t>2</m:t>
                          </m:r>
                        </m:sub>
                      </m:sSub>
                      <m:r>
                        <a:rPr lang="en-US" i="1">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1</m:t>
                              </m:r>
                            </m:num>
                            <m:den>
                              <m:r>
                                <a:rPr lang="en-US" i="1">
                                  <a:latin typeface="Cambria Math" panose="02040503050406030204" pitchFamily="18" charset="0"/>
                                  <a:ea typeface="Cambria Math" panose="02040503050406030204" pitchFamily="18" charset="0"/>
                                </a:rPr>
                                <m:t>𝑛</m:t>
                              </m:r>
                            </m:den>
                          </m:f>
                          <m:nary>
                            <m:naryPr>
                              <m:chr m:val="∑"/>
                              <m:ctrlPr>
                                <a:rPr lang="en-US" i="1">
                                  <a:latin typeface="Cambria Math" panose="02040503050406030204" pitchFamily="18" charset="0"/>
                                  <a:ea typeface="Cambria Math" panose="02040503050406030204" pitchFamily="18" charset="0"/>
                                </a:rPr>
                              </m:ctrlPr>
                            </m:naryPr>
                            <m:sub>
                              <m:r>
                                <m:rPr>
                                  <m:brk m:alnAt="23"/>
                                </m:rPr>
                                <a:rPr lang="en-US" i="1">
                                  <a:latin typeface="Cambria Math" panose="02040503050406030204" pitchFamily="18" charset="0"/>
                                  <a:ea typeface="Cambria Math" panose="02040503050406030204" pitchFamily="18" charset="0"/>
                                </a:rPr>
                                <m:t>𝑡</m:t>
                              </m:r>
                              <m:r>
                                <a:rPr lang="en-US" i="1">
                                  <a:latin typeface="Cambria Math" panose="02040503050406030204" pitchFamily="18" charset="0"/>
                                  <a:ea typeface="Cambria Math" panose="02040503050406030204" pitchFamily="18" charset="0"/>
                                </a:rPr>
                                <m:t>=1</m:t>
                              </m:r>
                            </m:sub>
                            <m:sup>
                              <m:r>
                                <a:rPr lang="en-US" i="1">
                                  <a:latin typeface="Cambria Math" panose="02040503050406030204" pitchFamily="18" charset="0"/>
                                  <a:ea typeface="Cambria Math" panose="02040503050406030204" pitchFamily="18" charset="0"/>
                                </a:rPr>
                                <m:t>𝑛</m:t>
                              </m:r>
                              <m:r>
                                <a:rPr lang="en-US" i="1">
                                  <a:latin typeface="Cambria Math" panose="02040503050406030204" pitchFamily="18" charset="0"/>
                                  <a:ea typeface="Cambria Math" panose="02040503050406030204" pitchFamily="18" charset="0"/>
                                </a:rPr>
                                <m:t>−2</m:t>
                              </m:r>
                            </m:sup>
                            <m:e>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𝑋</m:t>
                                  </m:r>
                                </m:e>
                                <m:sub>
                                  <m:r>
                                    <a:rPr lang="en-US" i="1">
                                      <a:latin typeface="Cambria Math" panose="02040503050406030204" pitchFamily="18" charset="0"/>
                                      <a:ea typeface="Cambria Math" panose="02040503050406030204" pitchFamily="18" charset="0"/>
                                    </a:rPr>
                                    <m:t>𝑡</m:t>
                                  </m:r>
                                </m:sub>
                              </m:sSub>
                              <m:r>
                                <a:rPr lang="en-US" i="1">
                                  <a:latin typeface="Cambria Math" panose="02040503050406030204" pitchFamily="18" charset="0"/>
                                  <a:ea typeface="Cambria Math" panose="02040503050406030204" pitchFamily="18" charset="0"/>
                                </a:rPr>
                                <m:t>−</m:t>
                              </m:r>
                              <m:acc>
                                <m:accPr>
                                  <m:chr m:val="̅"/>
                                  <m:ctrlPr>
                                    <a:rPr lang="en-US" i="1">
                                      <a:latin typeface="Cambria Math" panose="02040503050406030204" pitchFamily="18" charset="0"/>
                                      <a:ea typeface="Cambria Math" panose="02040503050406030204" pitchFamily="18" charset="0"/>
                                    </a:rPr>
                                  </m:ctrlPr>
                                </m:accPr>
                                <m:e>
                                  <m:r>
                                    <a:rPr lang="en-US" i="1">
                                      <a:latin typeface="Cambria Math" panose="02040503050406030204" pitchFamily="18" charset="0"/>
                                      <a:ea typeface="Cambria Math" panose="02040503050406030204" pitchFamily="18" charset="0"/>
                                    </a:rPr>
                                    <m:t>𝑋</m:t>
                                  </m:r>
                                </m:e>
                              </m:acc>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𝑋</m:t>
                                  </m:r>
                                </m:e>
                                <m:sub>
                                  <m:r>
                                    <a:rPr lang="en-US" i="1">
                                      <a:latin typeface="Cambria Math" panose="02040503050406030204" pitchFamily="18" charset="0"/>
                                      <a:ea typeface="Cambria Math" panose="02040503050406030204" pitchFamily="18" charset="0"/>
                                    </a:rPr>
                                    <m:t>𝑡</m:t>
                                  </m:r>
                                  <m:r>
                                    <a:rPr lang="en-US" i="1">
                                      <a:latin typeface="Cambria Math" panose="02040503050406030204" pitchFamily="18" charset="0"/>
                                      <a:ea typeface="Cambria Math" panose="02040503050406030204" pitchFamily="18" charset="0"/>
                                    </a:rPr>
                                    <m:t>+2</m:t>
                                  </m:r>
                                </m:sub>
                              </m:sSub>
                              <m:r>
                                <a:rPr lang="en-US" i="1">
                                  <a:latin typeface="Cambria Math" panose="02040503050406030204" pitchFamily="18" charset="0"/>
                                  <a:ea typeface="Cambria Math" panose="02040503050406030204" pitchFamily="18" charset="0"/>
                                </a:rPr>
                                <m:t>−</m:t>
                              </m:r>
                              <m:acc>
                                <m:accPr>
                                  <m:chr m:val="̅"/>
                                  <m:ctrlPr>
                                    <a:rPr lang="en-US" i="1">
                                      <a:latin typeface="Cambria Math" panose="02040503050406030204" pitchFamily="18" charset="0"/>
                                      <a:ea typeface="Cambria Math" panose="02040503050406030204" pitchFamily="18" charset="0"/>
                                    </a:rPr>
                                  </m:ctrlPr>
                                </m:accPr>
                                <m:e>
                                  <m:r>
                                    <a:rPr lang="en-US" i="1">
                                      <a:latin typeface="Cambria Math" panose="02040503050406030204" pitchFamily="18" charset="0"/>
                                      <a:ea typeface="Cambria Math" panose="02040503050406030204" pitchFamily="18" charset="0"/>
                                    </a:rPr>
                                    <m:t>𝑋</m:t>
                                  </m:r>
                                </m:e>
                              </m:acc>
                              <m:r>
                                <a:rPr lang="en-US" i="1">
                                  <a:latin typeface="Cambria Math" panose="02040503050406030204" pitchFamily="18" charset="0"/>
                                  <a:ea typeface="Cambria Math" panose="02040503050406030204" pitchFamily="18" charset="0"/>
                                </a:rPr>
                                <m:t>)</m:t>
                              </m:r>
                            </m:e>
                          </m:nary>
                        </m:num>
                        <m:den>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1</m:t>
                              </m:r>
                            </m:num>
                            <m:den>
                              <m:r>
                                <a:rPr lang="en-US" i="1">
                                  <a:latin typeface="Cambria Math" panose="02040503050406030204" pitchFamily="18" charset="0"/>
                                  <a:ea typeface="Cambria Math" panose="02040503050406030204" pitchFamily="18" charset="0"/>
                                </a:rPr>
                                <m:t>𝑛</m:t>
                              </m:r>
                            </m:den>
                          </m:f>
                          <m:nary>
                            <m:naryPr>
                              <m:chr m:val="∑"/>
                              <m:ctrlPr>
                                <a:rPr lang="en-US" i="1">
                                  <a:latin typeface="Cambria Math" panose="02040503050406030204" pitchFamily="18" charset="0"/>
                                  <a:ea typeface="Cambria Math" panose="02040503050406030204" pitchFamily="18" charset="0"/>
                                </a:rPr>
                              </m:ctrlPr>
                            </m:naryPr>
                            <m:sub>
                              <m:r>
                                <m:rPr>
                                  <m:brk m:alnAt="23"/>
                                </m:rPr>
                                <a:rPr lang="en-US" i="1">
                                  <a:latin typeface="Cambria Math" panose="02040503050406030204" pitchFamily="18" charset="0"/>
                                  <a:ea typeface="Cambria Math" panose="02040503050406030204" pitchFamily="18" charset="0"/>
                                </a:rPr>
                                <m:t>𝑡</m:t>
                              </m:r>
                              <m:r>
                                <a:rPr lang="en-US" i="1">
                                  <a:latin typeface="Cambria Math" panose="02040503050406030204" pitchFamily="18" charset="0"/>
                                  <a:ea typeface="Cambria Math" panose="02040503050406030204" pitchFamily="18" charset="0"/>
                                </a:rPr>
                                <m:t>=1</m:t>
                              </m:r>
                            </m:sub>
                            <m:sup>
                              <m:r>
                                <a:rPr lang="en-US" i="1">
                                  <a:latin typeface="Cambria Math" panose="02040503050406030204" pitchFamily="18" charset="0"/>
                                  <a:ea typeface="Cambria Math" panose="02040503050406030204" pitchFamily="18" charset="0"/>
                                </a:rPr>
                                <m:t>𝑛</m:t>
                              </m:r>
                            </m:sup>
                            <m:e>
                              <m:r>
                                <a:rPr lang="en-US" i="1">
                                  <a:latin typeface="Cambria Math" panose="02040503050406030204" pitchFamily="18" charset="0"/>
                                  <a:ea typeface="Cambria Math" panose="02040503050406030204" pitchFamily="18" charset="0"/>
                                </a:rPr>
                                <m:t> </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𝑋</m:t>
                                      </m:r>
                                    </m:e>
                                    <m:sub>
                                      <m:r>
                                        <a:rPr lang="en-US" i="1">
                                          <a:latin typeface="Cambria Math" panose="02040503050406030204" pitchFamily="18" charset="0"/>
                                          <a:ea typeface="Cambria Math" panose="02040503050406030204" pitchFamily="18" charset="0"/>
                                        </a:rPr>
                                        <m:t>𝑡</m:t>
                                      </m:r>
                                    </m:sub>
                                  </m:sSub>
                                  <m:r>
                                    <a:rPr lang="en-US" i="1">
                                      <a:latin typeface="Cambria Math" panose="02040503050406030204" pitchFamily="18" charset="0"/>
                                      <a:ea typeface="Cambria Math" panose="02040503050406030204" pitchFamily="18" charset="0"/>
                                    </a:rPr>
                                    <m:t>−</m:t>
                                  </m:r>
                                  <m:acc>
                                    <m:accPr>
                                      <m:chr m:val="̅"/>
                                      <m:ctrlPr>
                                        <a:rPr lang="en-US" i="1">
                                          <a:latin typeface="Cambria Math" panose="02040503050406030204" pitchFamily="18" charset="0"/>
                                          <a:ea typeface="Cambria Math" panose="02040503050406030204" pitchFamily="18" charset="0"/>
                                        </a:rPr>
                                      </m:ctrlPr>
                                    </m:accPr>
                                    <m:e>
                                      <m:r>
                                        <a:rPr lang="en-US" i="1">
                                          <a:latin typeface="Cambria Math" panose="02040503050406030204" pitchFamily="18" charset="0"/>
                                          <a:ea typeface="Cambria Math" panose="02040503050406030204" pitchFamily="18" charset="0"/>
                                        </a:rPr>
                                        <m:t>𝑋</m:t>
                                      </m:r>
                                    </m:e>
                                  </m:acc>
                                  <m:r>
                                    <a:rPr lang="en-US" i="1">
                                      <a:latin typeface="Cambria Math" panose="02040503050406030204" pitchFamily="18" charset="0"/>
                                      <a:ea typeface="Cambria Math" panose="02040503050406030204" pitchFamily="18" charset="0"/>
                                    </a:rPr>
                                    <m:t>)</m:t>
                                  </m:r>
                                </m:e>
                                <m:sup>
                                  <m:r>
                                    <a:rPr lang="en-US" i="1">
                                      <a:latin typeface="Cambria Math" panose="02040503050406030204" pitchFamily="18" charset="0"/>
                                      <a:ea typeface="Cambria Math" panose="02040503050406030204" pitchFamily="18" charset="0"/>
                                    </a:rPr>
                                    <m:t>2</m:t>
                                  </m:r>
                                </m:sup>
                              </m:sSup>
                            </m:e>
                          </m:nary>
                        </m:den>
                      </m:f>
                    </m:oMath>
                  </m:oMathPara>
                </a14:m>
                <a:endParaRPr lang="en-US" dirty="0"/>
              </a:p>
            </p:txBody>
          </p:sp>
        </mc:Choice>
        <mc:Fallback xmlns="">
          <p:sp>
            <p:nvSpPr>
              <p:cNvPr id="35" name="TextBox 34">
                <a:extLst>
                  <a:ext uri="{FF2B5EF4-FFF2-40B4-BE49-F238E27FC236}">
                    <a16:creationId xmlns:a16="http://schemas.microsoft.com/office/drawing/2014/main" id="{858AC25F-A19B-4443-9843-3461CC61FD63}"/>
                  </a:ext>
                </a:extLst>
              </p:cNvPr>
              <p:cNvSpPr txBox="1">
                <a:spLocks noRot="1" noChangeAspect="1" noMove="1" noResize="1" noEditPoints="1" noAdjustHandles="1" noChangeArrowheads="1" noChangeShapeType="1" noTextEdit="1"/>
              </p:cNvSpPr>
              <p:nvPr/>
            </p:nvSpPr>
            <p:spPr>
              <a:xfrm>
                <a:off x="2806923" y="3436058"/>
                <a:ext cx="3236784" cy="925061"/>
              </a:xfrm>
              <a:prstGeom prst="rect">
                <a:avLst/>
              </a:prstGeom>
              <a:blipFill>
                <a:blip r:embed="rId3"/>
                <a:stretch>
                  <a:fillRect/>
                </a:stretch>
              </a:blipFill>
              <a:ln>
                <a:solidFill>
                  <a:srgbClr val="7030A0"/>
                </a:solidFill>
              </a:ln>
            </p:spPr>
            <p:txBody>
              <a:bodyPr/>
              <a:lstStyle/>
              <a:p>
                <a:r>
                  <a:rPr lang="en-US">
                    <a:noFill/>
                  </a:rPr>
                  <a:t> </a:t>
                </a:r>
              </a:p>
            </p:txBody>
          </p:sp>
        </mc:Fallback>
      </mc:AlternateContent>
      <p:sp>
        <p:nvSpPr>
          <p:cNvPr id="9" name="Rectangle 8"/>
          <p:cNvSpPr/>
          <p:nvPr/>
        </p:nvSpPr>
        <p:spPr bwMode="auto">
          <a:xfrm>
            <a:off x="4210050" y="1915288"/>
            <a:ext cx="4476750" cy="474650"/>
          </a:xfrm>
          <a:prstGeom prst="rect">
            <a:avLst/>
          </a:prstGeom>
          <a:noFill/>
          <a:ln w="25400" cap="flat" cmpd="sng" algn="ctr">
            <a:solidFill>
              <a:srgbClr val="FC0000"/>
            </a:solidFill>
            <a:prstDash val="solid"/>
            <a:round/>
            <a:headEnd type="none" w="med" len="med"/>
            <a:tailEnd type="triangle" w="med" len="med"/>
          </a:ln>
          <a:effectLst/>
        </p:spPr>
        <p:txBody>
          <a:bodyPr vert="horz" wrap="square" lIns="68580" tIns="34290" rIns="68580" bIns="34290" numCol="1" rtlCol="0" anchor="t" anchorCtr="0" compatLnSpc="1">
            <a:prstTxWarp prst="textNoShape">
              <a:avLst/>
            </a:prstTxWarp>
            <a:noAutofit/>
          </a:bodyPr>
          <a:lstStyle/>
          <a:p>
            <a:pPr fontAlgn="base">
              <a:spcBef>
                <a:spcPct val="0"/>
              </a:spcBef>
              <a:spcAft>
                <a:spcPct val="0"/>
              </a:spcAft>
            </a:pPr>
            <a:endParaRPr lang="en-US" sz="1950" dirty="0">
              <a:latin typeface="Arial"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3236FEC3-D975-124E-81FD-2E543832EFEF}"/>
                  </a:ext>
                </a:extLst>
              </p:cNvPr>
              <p:cNvSpPr txBox="1"/>
              <p:nvPr/>
            </p:nvSpPr>
            <p:spPr>
              <a:xfrm>
                <a:off x="4210050" y="2009415"/>
                <a:ext cx="4648200" cy="307777"/>
              </a:xfrm>
              <a:prstGeom prst="rect">
                <a:avLst/>
              </a:prstGeom>
              <a:noFill/>
            </p:spPr>
            <p:txBody>
              <a:bodyPr wrap="square" rtlCol="0">
                <a:noAutofit/>
              </a:bodyPr>
              <a:lstStyle/>
              <a:p>
                <a:r>
                  <a:rPr lang="en-US" sz="1400" dirty="0"/>
                  <a:t>“Average” of all cross-product terms </a:t>
                </a:r>
                <a14:m>
                  <m:oMath xmlns:m="http://schemas.openxmlformats.org/officeDocument/2006/math">
                    <m:r>
                      <a:rPr lang="en-US" sz="1400" i="1">
                        <a:latin typeface="Cambria Math" panose="02040503050406030204" pitchFamily="18" charset="0"/>
                        <a:ea typeface="Cambria Math" panose="02040503050406030204" pitchFamily="18" charset="0"/>
                      </a:rPr>
                      <m:t>(</m:t>
                    </m:r>
                    <m:sSub>
                      <m:sSubPr>
                        <m:ctrlPr>
                          <a:rPr lang="en-US" sz="1400" i="1">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𝑋</m:t>
                        </m:r>
                      </m:e>
                      <m:sub>
                        <m:r>
                          <a:rPr lang="en-US" sz="1400" i="1">
                            <a:latin typeface="Cambria Math" panose="02040503050406030204" pitchFamily="18" charset="0"/>
                            <a:ea typeface="Cambria Math" panose="02040503050406030204" pitchFamily="18" charset="0"/>
                          </a:rPr>
                          <m:t>𝑡</m:t>
                        </m:r>
                      </m:sub>
                    </m:sSub>
                    <m:r>
                      <a:rPr lang="en-US" sz="1400" i="1">
                        <a:latin typeface="Cambria Math" panose="02040503050406030204" pitchFamily="18" charset="0"/>
                        <a:ea typeface="Cambria Math" panose="02040503050406030204" pitchFamily="18" charset="0"/>
                      </a:rPr>
                      <m:t>−</m:t>
                    </m:r>
                    <m:acc>
                      <m:accPr>
                        <m:chr m:val="̅"/>
                        <m:ctrlPr>
                          <a:rPr lang="en-US" sz="1400" i="1">
                            <a:latin typeface="Cambria Math" panose="02040503050406030204" pitchFamily="18" charset="0"/>
                            <a:ea typeface="Cambria Math" panose="02040503050406030204" pitchFamily="18" charset="0"/>
                          </a:rPr>
                        </m:ctrlPr>
                      </m:accPr>
                      <m:e>
                        <m:r>
                          <a:rPr lang="en-US" sz="1400" i="1">
                            <a:latin typeface="Cambria Math" panose="02040503050406030204" pitchFamily="18" charset="0"/>
                            <a:ea typeface="Cambria Math" panose="02040503050406030204" pitchFamily="18" charset="0"/>
                          </a:rPr>
                          <m:t>𝑋</m:t>
                        </m:r>
                      </m:e>
                    </m:acc>
                    <m:r>
                      <a:rPr lang="en-US" sz="1400" i="1">
                        <a:latin typeface="Cambria Math" panose="02040503050406030204" pitchFamily="18" charset="0"/>
                        <a:ea typeface="Cambria Math" panose="02040503050406030204" pitchFamily="18" charset="0"/>
                      </a:rPr>
                      <m:t>)(</m:t>
                    </m:r>
                    <m:sSub>
                      <m:sSubPr>
                        <m:ctrlPr>
                          <a:rPr lang="en-US" sz="1400" i="1">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𝑋</m:t>
                        </m:r>
                      </m:e>
                      <m:sub>
                        <m:r>
                          <a:rPr lang="en-US" sz="1400" i="1">
                            <a:latin typeface="Cambria Math" panose="02040503050406030204" pitchFamily="18" charset="0"/>
                            <a:ea typeface="Cambria Math" panose="02040503050406030204" pitchFamily="18" charset="0"/>
                          </a:rPr>
                          <m:t>𝑡</m:t>
                        </m:r>
                        <m:r>
                          <a:rPr lang="en-US" sz="1400" i="1">
                            <a:latin typeface="Cambria Math" panose="02040503050406030204" pitchFamily="18" charset="0"/>
                            <a:ea typeface="Cambria Math" panose="02040503050406030204" pitchFamily="18" charset="0"/>
                          </a:rPr>
                          <m:t>+2</m:t>
                        </m:r>
                      </m:sub>
                    </m:sSub>
                    <m:r>
                      <a:rPr lang="en-US" sz="1400" i="1">
                        <a:latin typeface="Cambria Math" panose="02040503050406030204" pitchFamily="18" charset="0"/>
                        <a:ea typeface="Cambria Math" panose="02040503050406030204" pitchFamily="18" charset="0"/>
                      </a:rPr>
                      <m:t>−</m:t>
                    </m:r>
                    <m:acc>
                      <m:accPr>
                        <m:chr m:val="̅"/>
                        <m:ctrlPr>
                          <a:rPr lang="en-US" sz="1400" i="1">
                            <a:latin typeface="Cambria Math" panose="02040503050406030204" pitchFamily="18" charset="0"/>
                            <a:ea typeface="Cambria Math" panose="02040503050406030204" pitchFamily="18" charset="0"/>
                          </a:rPr>
                        </m:ctrlPr>
                      </m:accPr>
                      <m:e>
                        <m:r>
                          <a:rPr lang="en-US" sz="1400" i="1">
                            <a:latin typeface="Cambria Math" panose="02040503050406030204" pitchFamily="18" charset="0"/>
                            <a:ea typeface="Cambria Math" panose="02040503050406030204" pitchFamily="18" charset="0"/>
                          </a:rPr>
                          <m:t>𝑋</m:t>
                        </m:r>
                      </m:e>
                    </m:acc>
                    <m:r>
                      <a:rPr lang="en-US" sz="1400" i="1">
                        <a:latin typeface="Cambria Math" panose="02040503050406030204" pitchFamily="18" charset="0"/>
                        <a:ea typeface="Cambria Math" panose="02040503050406030204" pitchFamily="18" charset="0"/>
                      </a:rPr>
                      <m:t>)</m:t>
                    </m:r>
                  </m:oMath>
                </a14:m>
                <a:endParaRPr lang="en-US" sz="1400" dirty="0"/>
              </a:p>
            </p:txBody>
          </p:sp>
        </mc:Choice>
        <mc:Fallback xmlns="">
          <p:sp>
            <p:nvSpPr>
              <p:cNvPr id="10" name="TextBox 9">
                <a:extLst>
                  <a:ext uri="{FF2B5EF4-FFF2-40B4-BE49-F238E27FC236}">
                    <a16:creationId xmlns:a16="http://schemas.microsoft.com/office/drawing/2014/main" xmlns:a14="http://schemas.microsoft.com/office/drawing/2010/main" xmlns="" id="{3236FEC3-D975-124E-81FD-2E543832EFEF}"/>
                  </a:ext>
                </a:extLst>
              </p:cNvPr>
              <p:cNvSpPr txBox="1">
                <a:spLocks noRot="1" noChangeAspect="1" noMove="1" noResize="1" noEditPoints="1" noAdjustHandles="1" noChangeArrowheads="1" noChangeShapeType="1" noTextEdit="1"/>
              </p:cNvSpPr>
              <p:nvPr/>
            </p:nvSpPr>
            <p:spPr>
              <a:xfrm>
                <a:off x="4210050" y="2009415"/>
                <a:ext cx="4648200" cy="307777"/>
              </a:xfrm>
              <a:prstGeom prst="rect">
                <a:avLst/>
              </a:prstGeom>
              <a:blipFill rotWithShape="0">
                <a:blip r:embed="rId4"/>
                <a:stretch>
                  <a:fillRect l="-394" t="-4000" b="-20000"/>
                </a:stretch>
              </a:blipFill>
            </p:spPr>
            <p:txBody>
              <a:bodyPr/>
              <a:lstStyle/>
              <a:p>
                <a:r>
                  <a:rPr lang="en-US">
                    <a:noFill/>
                  </a:rPr>
                  <a:t> </a:t>
                </a:r>
              </a:p>
            </p:txBody>
          </p:sp>
        </mc:Fallback>
      </mc:AlternateContent>
      <p:cxnSp>
        <p:nvCxnSpPr>
          <p:cNvPr id="12" name="Straight Arrow Connector 11">
            <a:extLst>
              <a:ext uri="{FF2B5EF4-FFF2-40B4-BE49-F238E27FC236}">
                <a16:creationId xmlns:a16="http://schemas.microsoft.com/office/drawing/2014/main" id="{676FD6C6-4C0A-E041-B6AB-8442BF6E154D}"/>
              </a:ext>
            </a:extLst>
          </p:cNvPr>
          <p:cNvCxnSpPr>
            <a:cxnSpLocks/>
            <a:stCxn id="9" idx="2"/>
          </p:cNvCxnSpPr>
          <p:nvPr/>
        </p:nvCxnSpPr>
        <p:spPr bwMode="auto">
          <a:xfrm flipH="1">
            <a:off x="5867400" y="2389938"/>
            <a:ext cx="581025" cy="1046120"/>
          </a:xfrm>
          <a:prstGeom prst="straightConnector1">
            <a:avLst/>
          </a:prstGeom>
          <a:noFill/>
          <a:ln w="25400" cap="flat" cmpd="sng" algn="ctr">
            <a:solidFill>
              <a:srgbClr val="FF0000"/>
            </a:solidFill>
            <a:prstDash val="solid"/>
            <a:round/>
            <a:headEnd type="none" w="med" len="med"/>
            <a:tailEnd type="arrow"/>
          </a:ln>
          <a:effectLst/>
        </p:spPr>
      </p:cxnSp>
      <p:graphicFrame>
        <p:nvGraphicFramePr>
          <p:cNvPr id="14" name="Group 239"/>
          <p:cNvGraphicFramePr>
            <a:graphicFrameLocks/>
          </p:cNvGraphicFramePr>
          <p:nvPr>
            <p:extLst>
              <p:ext uri="{D42A27DB-BD31-4B8C-83A1-F6EECF244321}">
                <p14:modId xmlns:p14="http://schemas.microsoft.com/office/powerpoint/2010/main" val="2284369080"/>
              </p:ext>
            </p:extLst>
          </p:nvPr>
        </p:nvGraphicFramePr>
        <p:xfrm>
          <a:off x="1404227" y="1584633"/>
          <a:ext cx="1371600" cy="1851425"/>
        </p:xfrm>
        <a:graphic>
          <a:graphicData uri="http://schemas.openxmlformats.org/drawingml/2006/table">
            <a:tbl>
              <a:tblPr/>
              <a:tblGrid>
                <a:gridCol w="685800">
                  <a:extLst>
                    <a:ext uri="{9D8B030D-6E8A-4147-A177-3AD203B41FA5}">
                      <a16:colId xmlns:a16="http://schemas.microsoft.com/office/drawing/2014/main" val="20000"/>
                    </a:ext>
                  </a:extLst>
                </a:gridCol>
                <a:gridCol w="685800">
                  <a:extLst>
                    <a:ext uri="{9D8B030D-6E8A-4147-A177-3AD203B41FA5}">
                      <a16:colId xmlns:a16="http://schemas.microsoft.com/office/drawing/2014/main" val="20001"/>
                    </a:ext>
                  </a:extLst>
                </a:gridCol>
              </a:tblGrid>
              <a:tr h="37028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1" u="none" strike="noStrike" cap="none" normalizeH="0" baseline="0" dirty="0">
                          <a:ln>
                            <a:noFill/>
                          </a:ln>
                          <a:solidFill>
                            <a:schemeClr val="tx1"/>
                          </a:solidFill>
                          <a:effectLst/>
                          <a:latin typeface="Times New Roman" pitchFamily="18" charset="0"/>
                        </a:rPr>
                        <a:t>  X</a:t>
                      </a:r>
                      <a:r>
                        <a:rPr kumimoji="0" lang="en-US" sz="1600" b="0" i="1" u="none" strike="noStrike" cap="none" normalizeH="0" baseline="-25000" dirty="0">
                          <a:ln>
                            <a:noFill/>
                          </a:ln>
                          <a:solidFill>
                            <a:schemeClr val="tx1"/>
                          </a:solidFill>
                          <a:effectLst/>
                          <a:latin typeface="Times New Roman" pitchFamily="18" charset="0"/>
                        </a:rPr>
                        <a:t>t</a:t>
                      </a:r>
                    </a:p>
                  </a:txBody>
                  <a:tcPr marL="68580" marR="68580" marT="34290" marB="34290" horzOverflow="overflow">
                    <a:lnL cap="flat">
                      <a:noFill/>
                    </a:lnL>
                    <a:lnR w="12700" cap="flat" cmpd="sng" algn="ctr">
                      <a:solidFill>
                        <a:schemeClr val="tx1"/>
                      </a:solidFill>
                      <a:prstDash val="solid"/>
                      <a:round/>
                      <a:headEnd type="none" w="med" len="med"/>
                      <a:tailEnd type="none" w="med" len="med"/>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1" u="none" strike="noStrike" cap="none" normalizeH="0" baseline="0" dirty="0">
                          <a:ln>
                            <a:noFill/>
                          </a:ln>
                          <a:solidFill>
                            <a:schemeClr val="tx1"/>
                          </a:solidFill>
                          <a:effectLst/>
                          <a:latin typeface="Times New Roman" pitchFamily="18" charset="0"/>
                        </a:rPr>
                        <a:t>X</a:t>
                      </a:r>
                      <a:r>
                        <a:rPr kumimoji="0" lang="en-US" sz="1600" b="0" i="1" u="none" strike="noStrike" cap="none" normalizeH="0" baseline="-25000" dirty="0">
                          <a:ln>
                            <a:noFill/>
                          </a:ln>
                          <a:solidFill>
                            <a:schemeClr val="tx1"/>
                          </a:solidFill>
                          <a:effectLst/>
                          <a:latin typeface="Times New Roman" pitchFamily="18" charset="0"/>
                        </a:rPr>
                        <a:t>t+2</a:t>
                      </a:r>
                    </a:p>
                  </a:txBody>
                  <a:tcPr marL="68580" marR="68580" marT="34290" marB="34290" horzOverflow="overflow">
                    <a:lnL w="12700" cap="flat" cmpd="sng" algn="ctr">
                      <a:solidFill>
                        <a:schemeClr val="tx1"/>
                      </a:solidFill>
                      <a:prstDash val="solid"/>
                      <a:round/>
                      <a:headEnd type="none" w="med" len="med"/>
                      <a:tailEnd type="none" w="med" len="med"/>
                    </a:lnL>
                    <a:lnR cap="flat">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7028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1" u="none" strike="noStrike" cap="none" normalizeH="0" baseline="0" dirty="0">
                          <a:ln>
                            <a:noFill/>
                          </a:ln>
                          <a:solidFill>
                            <a:schemeClr val="tx1"/>
                          </a:solidFill>
                          <a:effectLst/>
                          <a:latin typeface="Times New Roman" pitchFamily="18" charset="0"/>
                        </a:rPr>
                        <a:t>X</a:t>
                      </a:r>
                      <a:r>
                        <a:rPr kumimoji="0" lang="en-US" sz="1600" b="0" i="0" u="none" strike="noStrike" cap="none" normalizeH="0" baseline="-25000" dirty="0">
                          <a:ln>
                            <a:noFill/>
                          </a:ln>
                          <a:solidFill>
                            <a:schemeClr val="tx1"/>
                          </a:solidFill>
                          <a:effectLst/>
                          <a:latin typeface="Times New Roman" pitchFamily="18" charset="0"/>
                        </a:rPr>
                        <a:t>1</a:t>
                      </a:r>
                      <a:endParaRPr kumimoji="0" lang="en-US" sz="1600" b="0" i="0" u="none" strike="noStrike" cap="none" normalizeH="0" baseline="0" dirty="0">
                        <a:ln>
                          <a:noFill/>
                        </a:ln>
                        <a:solidFill>
                          <a:schemeClr val="tx1"/>
                        </a:solidFill>
                        <a:effectLst/>
                        <a:latin typeface="Times New Roman" pitchFamily="18" charset="0"/>
                      </a:endParaRPr>
                    </a:p>
                  </a:txBody>
                  <a:tcPr marL="68580" marR="68580" marT="34290" marB="34290"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1" u="none" strike="noStrike" cap="none" normalizeH="0" baseline="0" dirty="0">
                          <a:ln>
                            <a:noFill/>
                          </a:ln>
                          <a:solidFill>
                            <a:schemeClr val="tx1"/>
                          </a:solidFill>
                          <a:effectLst/>
                          <a:latin typeface="Times New Roman" pitchFamily="18" charset="0"/>
                        </a:rPr>
                        <a:t>X</a:t>
                      </a:r>
                      <a:r>
                        <a:rPr kumimoji="0" lang="en-US" sz="1600" b="0" i="0" u="none" strike="noStrike" cap="none" normalizeH="0" baseline="-25000" dirty="0">
                          <a:ln>
                            <a:noFill/>
                          </a:ln>
                          <a:solidFill>
                            <a:schemeClr val="tx1"/>
                          </a:solidFill>
                          <a:effectLst/>
                          <a:latin typeface="Times New Roman" pitchFamily="18" charset="0"/>
                        </a:rPr>
                        <a:t>3</a:t>
                      </a:r>
                      <a:endParaRPr kumimoji="0" lang="en-US" sz="1600" b="0" i="0" u="none" strike="noStrike" cap="none" normalizeH="0" baseline="0" dirty="0">
                        <a:ln>
                          <a:noFill/>
                        </a:ln>
                        <a:solidFill>
                          <a:schemeClr val="tx1"/>
                        </a:solidFill>
                        <a:effectLst/>
                        <a:latin typeface="Times New Roman" pitchFamily="18" charset="0"/>
                      </a:endParaRPr>
                    </a:p>
                  </a:txBody>
                  <a:tcPr marL="68580" marR="68580" marT="34290" marB="34290"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a:noFill/>
                    </a:lnB>
                    <a:lnTlToBr>
                      <a:noFill/>
                    </a:lnTlToBr>
                    <a:lnBlToTr>
                      <a:noFill/>
                    </a:lnBlToTr>
                    <a:noFill/>
                  </a:tcPr>
                </a:tc>
                <a:extLst>
                  <a:ext uri="{0D108BD9-81ED-4DB2-BD59-A6C34878D82A}">
                    <a16:rowId xmlns:a16="http://schemas.microsoft.com/office/drawing/2014/main" val="10001"/>
                  </a:ext>
                </a:extLst>
              </a:tr>
              <a:tr h="37028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1" u="none" strike="noStrike" cap="none" normalizeH="0" baseline="0" dirty="0">
                          <a:ln>
                            <a:noFill/>
                          </a:ln>
                          <a:solidFill>
                            <a:schemeClr val="tx1"/>
                          </a:solidFill>
                          <a:effectLst/>
                          <a:latin typeface="Times New Roman" pitchFamily="18" charset="0"/>
                        </a:rPr>
                        <a:t>X</a:t>
                      </a:r>
                      <a:r>
                        <a:rPr kumimoji="0" lang="en-US" sz="1600" b="0" i="0" u="none" strike="noStrike" cap="none" normalizeH="0" baseline="-25000" dirty="0">
                          <a:ln>
                            <a:noFill/>
                          </a:ln>
                          <a:solidFill>
                            <a:schemeClr val="tx1"/>
                          </a:solidFill>
                          <a:effectLst/>
                          <a:latin typeface="Times New Roman" pitchFamily="18" charset="0"/>
                        </a:rPr>
                        <a:t>2</a:t>
                      </a:r>
                    </a:p>
                  </a:txBody>
                  <a:tcPr marL="68580" marR="68580" marT="34290" marB="34290" horzOverflow="overflow">
                    <a:lnL cap="flat">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1" u="none" strike="noStrike" cap="none" normalizeH="0" baseline="0" dirty="0">
                          <a:ln>
                            <a:noFill/>
                          </a:ln>
                          <a:solidFill>
                            <a:schemeClr val="tx1"/>
                          </a:solidFill>
                          <a:effectLst/>
                          <a:latin typeface="Times New Roman" pitchFamily="18" charset="0"/>
                        </a:rPr>
                        <a:t>X</a:t>
                      </a:r>
                      <a:r>
                        <a:rPr kumimoji="0" lang="en-US" sz="1600" b="0" i="0" u="none" strike="noStrike" cap="none" normalizeH="0" baseline="-25000" dirty="0">
                          <a:ln>
                            <a:noFill/>
                          </a:ln>
                          <a:solidFill>
                            <a:schemeClr val="tx1"/>
                          </a:solidFill>
                          <a:effectLst/>
                          <a:latin typeface="Times New Roman" pitchFamily="18" charset="0"/>
                        </a:rPr>
                        <a:t>4</a:t>
                      </a:r>
                    </a:p>
                  </a:txBody>
                  <a:tcPr marL="68580" marR="68580" marT="34290" marB="34290" horzOverflow="overflow">
                    <a:lnL w="12700" cap="flat" cmpd="sng" algn="ctr">
                      <a:solidFill>
                        <a:schemeClr val="tx1"/>
                      </a:solidFill>
                      <a:prstDash val="solid"/>
                      <a:round/>
                      <a:headEnd type="none" w="med" len="med"/>
                      <a:tailEnd type="none" w="med" len="med"/>
                    </a:lnL>
                    <a:lnR cap="flat">
                      <a:noFill/>
                    </a:lnR>
                    <a:lnT>
                      <a:noFill/>
                    </a:lnT>
                    <a:lnB>
                      <a:noFill/>
                    </a:lnB>
                    <a:lnTlToBr>
                      <a:noFill/>
                    </a:lnTlToBr>
                    <a:lnBlToTr>
                      <a:noFill/>
                    </a:lnBlToTr>
                    <a:noFill/>
                  </a:tcPr>
                </a:tc>
                <a:extLst>
                  <a:ext uri="{0D108BD9-81ED-4DB2-BD59-A6C34878D82A}">
                    <a16:rowId xmlns:a16="http://schemas.microsoft.com/office/drawing/2014/main" val="10002"/>
                  </a:ext>
                </a:extLst>
              </a:tr>
              <a:tr h="37028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a:ln>
                            <a:noFill/>
                          </a:ln>
                          <a:solidFill>
                            <a:schemeClr val="tx1"/>
                          </a:solidFill>
                          <a:effectLst/>
                          <a:latin typeface="Times New Roman" pitchFamily="18" charset="0"/>
                          <a:sym typeface="Symbol" pitchFamily="18" charset="2"/>
                        </a:rPr>
                        <a:t></a:t>
                      </a:r>
                    </a:p>
                  </a:txBody>
                  <a:tcPr marL="68580" marR="68580" marT="34290" marB="34290" horzOverflow="overflow">
                    <a:lnL cap="flat">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a:ln>
                            <a:noFill/>
                          </a:ln>
                          <a:solidFill>
                            <a:schemeClr val="tx1"/>
                          </a:solidFill>
                          <a:effectLst/>
                          <a:latin typeface="Times New Roman" pitchFamily="18" charset="0"/>
                          <a:sym typeface="Symbol" pitchFamily="18" charset="2"/>
                        </a:rPr>
                        <a:t></a:t>
                      </a:r>
                    </a:p>
                  </a:txBody>
                  <a:tcPr marL="68580" marR="68580" marT="34290" marB="34290" horzOverflow="overflow">
                    <a:lnL w="12700" cap="flat" cmpd="sng" algn="ctr">
                      <a:solidFill>
                        <a:schemeClr val="tx1"/>
                      </a:solidFill>
                      <a:prstDash val="solid"/>
                      <a:round/>
                      <a:headEnd type="none" w="med" len="med"/>
                      <a:tailEnd type="none" w="med" len="med"/>
                    </a:lnL>
                    <a:lnR cap="flat">
                      <a:noFill/>
                    </a:lnR>
                    <a:lnT>
                      <a:noFill/>
                    </a:lnT>
                    <a:lnB>
                      <a:noFill/>
                    </a:lnB>
                    <a:lnTlToBr>
                      <a:noFill/>
                    </a:lnTlToBr>
                    <a:lnBlToTr>
                      <a:noFill/>
                    </a:lnBlToTr>
                    <a:noFill/>
                  </a:tcPr>
                </a:tc>
                <a:extLst>
                  <a:ext uri="{0D108BD9-81ED-4DB2-BD59-A6C34878D82A}">
                    <a16:rowId xmlns:a16="http://schemas.microsoft.com/office/drawing/2014/main" val="10003"/>
                  </a:ext>
                </a:extLst>
              </a:tr>
              <a:tr h="37028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1" u="none" strike="noStrike" cap="none" normalizeH="0" baseline="0" dirty="0">
                          <a:ln>
                            <a:noFill/>
                          </a:ln>
                          <a:solidFill>
                            <a:schemeClr val="tx1"/>
                          </a:solidFill>
                          <a:effectLst/>
                          <a:latin typeface="Times New Roman" pitchFamily="18" charset="0"/>
                        </a:rPr>
                        <a:t>X</a:t>
                      </a:r>
                      <a:r>
                        <a:rPr kumimoji="0" lang="en-US" sz="1600" b="0" i="1" u="none" strike="noStrike" cap="none" normalizeH="0" baseline="-25000" dirty="0">
                          <a:ln>
                            <a:noFill/>
                          </a:ln>
                          <a:solidFill>
                            <a:schemeClr val="tx1"/>
                          </a:solidFill>
                          <a:effectLst/>
                          <a:latin typeface="Times New Roman" pitchFamily="18" charset="0"/>
                        </a:rPr>
                        <a:t>n-2</a:t>
                      </a:r>
                    </a:p>
                  </a:txBody>
                  <a:tcPr marL="68580" marR="68580" marT="34290" marB="34290" horzOverflow="overflow">
                    <a:lnL cap="flat">
                      <a:noFill/>
                    </a:lnL>
                    <a:lnR w="12700" cap="flat" cmpd="sng" algn="ctr">
                      <a:solidFill>
                        <a:schemeClr val="tx1"/>
                      </a:solidFill>
                      <a:prstDash val="solid"/>
                      <a:round/>
                      <a:headEnd type="none" w="med" len="med"/>
                      <a:tailEnd type="none" w="med" len="med"/>
                    </a:lnR>
                    <a:lnT>
                      <a:noFill/>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1" u="none" strike="noStrike" cap="none" normalizeH="0" baseline="0" dirty="0">
                          <a:ln>
                            <a:noFill/>
                          </a:ln>
                          <a:solidFill>
                            <a:schemeClr val="tx1"/>
                          </a:solidFill>
                          <a:effectLst/>
                          <a:latin typeface="Times New Roman" pitchFamily="18" charset="0"/>
                        </a:rPr>
                        <a:t>X</a:t>
                      </a:r>
                      <a:r>
                        <a:rPr kumimoji="0" lang="en-US" sz="1600" b="0" i="1" u="none" strike="noStrike" cap="none" normalizeH="0" baseline="-25000" dirty="0">
                          <a:ln>
                            <a:noFill/>
                          </a:ln>
                          <a:solidFill>
                            <a:schemeClr val="tx1"/>
                          </a:solidFill>
                          <a:effectLst/>
                          <a:latin typeface="Times New Roman" pitchFamily="18" charset="0"/>
                        </a:rPr>
                        <a:t>n</a:t>
                      </a:r>
                    </a:p>
                  </a:txBody>
                  <a:tcPr marL="68580" marR="68580" marT="34290" marB="34290" horzOverflow="overflow">
                    <a:lnL w="12700" cap="flat" cmpd="sng" algn="ctr">
                      <a:solidFill>
                        <a:schemeClr val="tx1"/>
                      </a:solidFill>
                      <a:prstDash val="solid"/>
                      <a:round/>
                      <a:headEnd type="none" w="med" len="med"/>
                      <a:tailEnd type="none" w="med" len="med"/>
                    </a:lnL>
                    <a:lnR cap="flat">
                      <a:noFill/>
                    </a:lnR>
                    <a:lnT>
                      <a:noFill/>
                    </a:lnT>
                    <a:lnB cap="flat">
                      <a:noFill/>
                    </a:lnB>
                    <a:lnTlToBr>
                      <a:noFill/>
                    </a:lnTlToBr>
                    <a:lnBlToTr>
                      <a:noFill/>
                    </a:lnBlToTr>
                    <a:no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585969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5"/>
                                        </p:tgtEl>
                                        <p:attrNameLst>
                                          <p:attrName>style.visibility</p:attrName>
                                        </p:attrNameLst>
                                      </p:cBhvr>
                                      <p:to>
                                        <p:strVal val="visible"/>
                                      </p:to>
                                    </p:set>
                                    <p:animEffect transition="in" filter="fade">
                                      <p:cBhvr>
                                        <p:cTn id="15" dur="500"/>
                                        <p:tgtEl>
                                          <p:spTgt spid="3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par>
                                <p:cTn id="19" presetID="10"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9" grpId="0" animBg="1"/>
      <p:bldP spid="10" grpId="0"/>
    </p:bldLst>
  </p:timing>
</p:sld>
</file>

<file path=ppt/slides/slide1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EFAC827B-E08C-0948-855B-4E04E7105654}"/>
              </a:ext>
            </a:extLst>
          </p:cNvPr>
          <p:cNvSpPr>
            <a:spLocks noGrp="1"/>
          </p:cNvSpPr>
          <p:nvPr>
            <p:ph type="title"/>
          </p:nvPr>
        </p:nvSpPr>
        <p:spPr/>
        <p:txBody>
          <a:bodyPr>
            <a:noAutofit/>
          </a:bodyPr>
          <a:lstStyle/>
          <a:p>
            <a:r>
              <a:rPr lang="en-US" sz="3200" dirty="0"/>
              <a:t>Define Autocovariance and Autocorrelation (Lag </a:t>
            </a:r>
            <a:r>
              <a:rPr lang="en-US" sz="3200" i="1" dirty="0"/>
              <a:t>k</a:t>
            </a:r>
            <a:r>
              <a:rPr lang="en-US" sz="3200" dirty="0"/>
              <a:t>)</a:t>
            </a:r>
          </a:p>
        </p:txBody>
      </p:sp>
      <p:graphicFrame>
        <p:nvGraphicFramePr>
          <p:cNvPr id="9" name="Group 239"/>
          <p:cNvGraphicFramePr>
            <a:graphicFrameLocks/>
          </p:cNvGraphicFramePr>
          <p:nvPr>
            <p:extLst>
              <p:ext uri="{D42A27DB-BD31-4B8C-83A1-F6EECF244321}">
                <p14:modId xmlns:p14="http://schemas.microsoft.com/office/powerpoint/2010/main" val="922763531"/>
              </p:ext>
            </p:extLst>
          </p:nvPr>
        </p:nvGraphicFramePr>
        <p:xfrm>
          <a:off x="1404227" y="1584633"/>
          <a:ext cx="1371600" cy="1851425"/>
        </p:xfrm>
        <a:graphic>
          <a:graphicData uri="http://schemas.openxmlformats.org/drawingml/2006/table">
            <a:tbl>
              <a:tblPr/>
              <a:tblGrid>
                <a:gridCol w="685800">
                  <a:extLst>
                    <a:ext uri="{9D8B030D-6E8A-4147-A177-3AD203B41FA5}">
                      <a16:colId xmlns:a16="http://schemas.microsoft.com/office/drawing/2014/main" val="20000"/>
                    </a:ext>
                  </a:extLst>
                </a:gridCol>
                <a:gridCol w="685800">
                  <a:extLst>
                    <a:ext uri="{9D8B030D-6E8A-4147-A177-3AD203B41FA5}">
                      <a16:colId xmlns:a16="http://schemas.microsoft.com/office/drawing/2014/main" val="20001"/>
                    </a:ext>
                  </a:extLst>
                </a:gridCol>
              </a:tblGrid>
              <a:tr h="37028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1" u="none" strike="noStrike" cap="none" normalizeH="0" baseline="0" dirty="0">
                          <a:ln>
                            <a:noFill/>
                          </a:ln>
                          <a:solidFill>
                            <a:schemeClr val="tx1"/>
                          </a:solidFill>
                          <a:effectLst/>
                          <a:latin typeface="Times New Roman" pitchFamily="18" charset="0"/>
                        </a:rPr>
                        <a:t>  X</a:t>
                      </a:r>
                      <a:r>
                        <a:rPr kumimoji="0" lang="en-US" sz="1600" b="0" i="1" u="none" strike="noStrike" cap="none" normalizeH="0" baseline="-25000" dirty="0">
                          <a:ln>
                            <a:noFill/>
                          </a:ln>
                          <a:solidFill>
                            <a:schemeClr val="tx1"/>
                          </a:solidFill>
                          <a:effectLst/>
                          <a:latin typeface="Times New Roman" pitchFamily="18" charset="0"/>
                        </a:rPr>
                        <a:t>t</a:t>
                      </a:r>
                    </a:p>
                  </a:txBody>
                  <a:tcPr marL="68580" marR="68580" marT="34290" marB="34290" horzOverflow="overflow">
                    <a:lnL cap="flat">
                      <a:noFill/>
                    </a:lnL>
                    <a:lnR w="12700" cap="flat" cmpd="sng" algn="ctr">
                      <a:solidFill>
                        <a:schemeClr val="tx1"/>
                      </a:solidFill>
                      <a:prstDash val="solid"/>
                      <a:round/>
                      <a:headEnd type="none" w="med" len="med"/>
                      <a:tailEnd type="none" w="med" len="med"/>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1" u="none" strike="noStrike" cap="none" normalizeH="0" baseline="0" dirty="0">
                          <a:ln>
                            <a:noFill/>
                          </a:ln>
                          <a:solidFill>
                            <a:schemeClr val="tx1"/>
                          </a:solidFill>
                          <a:effectLst/>
                          <a:latin typeface="Times New Roman" pitchFamily="18" charset="0"/>
                        </a:rPr>
                        <a:t>X</a:t>
                      </a:r>
                      <a:r>
                        <a:rPr kumimoji="0" lang="en-US" sz="1600" b="0" i="1" u="none" strike="noStrike" cap="none" normalizeH="0" baseline="-25000" dirty="0">
                          <a:ln>
                            <a:noFill/>
                          </a:ln>
                          <a:solidFill>
                            <a:schemeClr val="tx1"/>
                          </a:solidFill>
                          <a:effectLst/>
                          <a:latin typeface="Times New Roman" pitchFamily="18" charset="0"/>
                        </a:rPr>
                        <a:t>t+k</a:t>
                      </a:r>
                    </a:p>
                  </a:txBody>
                  <a:tcPr marL="68580" marR="68580" marT="34290" marB="34290" horzOverflow="overflow">
                    <a:lnL w="12700" cap="flat" cmpd="sng" algn="ctr">
                      <a:solidFill>
                        <a:schemeClr val="tx1"/>
                      </a:solidFill>
                      <a:prstDash val="solid"/>
                      <a:round/>
                      <a:headEnd type="none" w="med" len="med"/>
                      <a:tailEnd type="none" w="med" len="med"/>
                    </a:lnL>
                    <a:lnR cap="flat">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7028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1" u="none" strike="noStrike" cap="none" normalizeH="0" baseline="0" dirty="0">
                          <a:ln>
                            <a:noFill/>
                          </a:ln>
                          <a:solidFill>
                            <a:schemeClr val="tx1"/>
                          </a:solidFill>
                          <a:effectLst/>
                          <a:latin typeface="Times New Roman" pitchFamily="18" charset="0"/>
                        </a:rPr>
                        <a:t>X</a:t>
                      </a:r>
                      <a:r>
                        <a:rPr kumimoji="0" lang="en-US" sz="1600" b="0" i="0" u="none" strike="noStrike" cap="none" normalizeH="0" baseline="-25000" dirty="0">
                          <a:ln>
                            <a:noFill/>
                          </a:ln>
                          <a:solidFill>
                            <a:schemeClr val="tx1"/>
                          </a:solidFill>
                          <a:effectLst/>
                          <a:latin typeface="Times New Roman" pitchFamily="18" charset="0"/>
                        </a:rPr>
                        <a:t>1</a:t>
                      </a:r>
                      <a:endParaRPr kumimoji="0" lang="en-US" sz="1600" b="0" i="0" u="none" strike="noStrike" cap="none" normalizeH="0" baseline="0" dirty="0">
                        <a:ln>
                          <a:noFill/>
                        </a:ln>
                        <a:solidFill>
                          <a:schemeClr val="tx1"/>
                        </a:solidFill>
                        <a:effectLst/>
                        <a:latin typeface="Times New Roman" pitchFamily="18" charset="0"/>
                      </a:endParaRPr>
                    </a:p>
                  </a:txBody>
                  <a:tcPr marL="68580" marR="68580" marT="34290" marB="34290"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1" u="none" strike="noStrike" cap="none" normalizeH="0" baseline="0" dirty="0">
                          <a:ln>
                            <a:noFill/>
                          </a:ln>
                          <a:solidFill>
                            <a:schemeClr val="tx1"/>
                          </a:solidFill>
                          <a:effectLst/>
                          <a:latin typeface="Times New Roman" pitchFamily="18" charset="0"/>
                        </a:rPr>
                        <a:t>X</a:t>
                      </a:r>
                      <a:r>
                        <a:rPr kumimoji="0" lang="en-US" sz="1600" b="0" i="0" u="none" strike="noStrike" cap="none" normalizeH="0" baseline="-25000" dirty="0">
                          <a:ln>
                            <a:noFill/>
                          </a:ln>
                          <a:solidFill>
                            <a:schemeClr val="tx1"/>
                          </a:solidFill>
                          <a:effectLst/>
                          <a:latin typeface="Times New Roman" pitchFamily="18" charset="0"/>
                        </a:rPr>
                        <a:t>1+k</a:t>
                      </a:r>
                      <a:endParaRPr kumimoji="0" lang="en-US" sz="1600" b="0" i="0" u="none" strike="noStrike" cap="none" normalizeH="0" baseline="0" dirty="0">
                        <a:ln>
                          <a:noFill/>
                        </a:ln>
                        <a:solidFill>
                          <a:schemeClr val="tx1"/>
                        </a:solidFill>
                        <a:effectLst/>
                        <a:latin typeface="Times New Roman" pitchFamily="18" charset="0"/>
                      </a:endParaRPr>
                    </a:p>
                  </a:txBody>
                  <a:tcPr marL="68580" marR="68580" marT="34290" marB="34290"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a:noFill/>
                    </a:lnB>
                    <a:lnTlToBr>
                      <a:noFill/>
                    </a:lnTlToBr>
                    <a:lnBlToTr>
                      <a:noFill/>
                    </a:lnBlToTr>
                    <a:noFill/>
                  </a:tcPr>
                </a:tc>
                <a:extLst>
                  <a:ext uri="{0D108BD9-81ED-4DB2-BD59-A6C34878D82A}">
                    <a16:rowId xmlns:a16="http://schemas.microsoft.com/office/drawing/2014/main" val="10001"/>
                  </a:ext>
                </a:extLst>
              </a:tr>
              <a:tr h="37028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1" u="none" strike="noStrike" cap="none" normalizeH="0" baseline="0" dirty="0">
                          <a:ln>
                            <a:noFill/>
                          </a:ln>
                          <a:solidFill>
                            <a:schemeClr val="tx1"/>
                          </a:solidFill>
                          <a:effectLst/>
                          <a:latin typeface="Times New Roman" pitchFamily="18" charset="0"/>
                        </a:rPr>
                        <a:t>X</a:t>
                      </a:r>
                      <a:r>
                        <a:rPr kumimoji="0" lang="en-US" sz="1600" b="0" i="0" u="none" strike="noStrike" cap="none" normalizeH="0" baseline="-25000" dirty="0">
                          <a:ln>
                            <a:noFill/>
                          </a:ln>
                          <a:solidFill>
                            <a:schemeClr val="tx1"/>
                          </a:solidFill>
                          <a:effectLst/>
                          <a:latin typeface="Times New Roman" pitchFamily="18" charset="0"/>
                        </a:rPr>
                        <a:t>2</a:t>
                      </a:r>
                    </a:p>
                  </a:txBody>
                  <a:tcPr marL="68580" marR="68580" marT="34290" marB="34290" horzOverflow="overflow">
                    <a:lnL cap="flat">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1" u="none" strike="noStrike" cap="none" normalizeH="0" baseline="0" dirty="0">
                          <a:ln>
                            <a:noFill/>
                          </a:ln>
                          <a:solidFill>
                            <a:schemeClr val="tx1"/>
                          </a:solidFill>
                          <a:effectLst/>
                          <a:latin typeface="Times New Roman" pitchFamily="18" charset="0"/>
                        </a:rPr>
                        <a:t>X</a:t>
                      </a:r>
                      <a:r>
                        <a:rPr kumimoji="0" lang="en-US" sz="1600" b="0" i="0" u="none" strike="noStrike" cap="none" normalizeH="0" baseline="-25000" dirty="0">
                          <a:ln>
                            <a:noFill/>
                          </a:ln>
                          <a:solidFill>
                            <a:schemeClr val="tx1"/>
                          </a:solidFill>
                          <a:effectLst/>
                          <a:latin typeface="Times New Roman" pitchFamily="18" charset="0"/>
                        </a:rPr>
                        <a:t>2+k</a:t>
                      </a:r>
                    </a:p>
                  </a:txBody>
                  <a:tcPr marL="68580" marR="68580" marT="34290" marB="34290" horzOverflow="overflow">
                    <a:lnL w="12700" cap="flat" cmpd="sng" algn="ctr">
                      <a:solidFill>
                        <a:schemeClr val="tx1"/>
                      </a:solidFill>
                      <a:prstDash val="solid"/>
                      <a:round/>
                      <a:headEnd type="none" w="med" len="med"/>
                      <a:tailEnd type="none" w="med" len="med"/>
                    </a:lnL>
                    <a:lnR cap="flat">
                      <a:noFill/>
                    </a:lnR>
                    <a:lnT>
                      <a:noFill/>
                    </a:lnT>
                    <a:lnB>
                      <a:noFill/>
                    </a:lnB>
                    <a:lnTlToBr>
                      <a:noFill/>
                    </a:lnTlToBr>
                    <a:lnBlToTr>
                      <a:noFill/>
                    </a:lnBlToTr>
                    <a:noFill/>
                  </a:tcPr>
                </a:tc>
                <a:extLst>
                  <a:ext uri="{0D108BD9-81ED-4DB2-BD59-A6C34878D82A}">
                    <a16:rowId xmlns:a16="http://schemas.microsoft.com/office/drawing/2014/main" val="10002"/>
                  </a:ext>
                </a:extLst>
              </a:tr>
              <a:tr h="37028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a:ln>
                            <a:noFill/>
                          </a:ln>
                          <a:solidFill>
                            <a:schemeClr val="tx1"/>
                          </a:solidFill>
                          <a:effectLst/>
                          <a:latin typeface="Times New Roman" pitchFamily="18" charset="0"/>
                          <a:sym typeface="Symbol" pitchFamily="18" charset="2"/>
                        </a:rPr>
                        <a:t></a:t>
                      </a:r>
                    </a:p>
                  </a:txBody>
                  <a:tcPr marL="68580" marR="68580" marT="34290" marB="34290" horzOverflow="overflow">
                    <a:lnL cap="flat">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a:ln>
                            <a:noFill/>
                          </a:ln>
                          <a:solidFill>
                            <a:schemeClr val="tx1"/>
                          </a:solidFill>
                          <a:effectLst/>
                          <a:latin typeface="Times New Roman" pitchFamily="18" charset="0"/>
                          <a:sym typeface="Symbol" pitchFamily="18" charset="2"/>
                        </a:rPr>
                        <a:t></a:t>
                      </a:r>
                    </a:p>
                  </a:txBody>
                  <a:tcPr marL="68580" marR="68580" marT="34290" marB="34290" horzOverflow="overflow">
                    <a:lnL w="12700" cap="flat" cmpd="sng" algn="ctr">
                      <a:solidFill>
                        <a:schemeClr val="tx1"/>
                      </a:solidFill>
                      <a:prstDash val="solid"/>
                      <a:round/>
                      <a:headEnd type="none" w="med" len="med"/>
                      <a:tailEnd type="none" w="med" len="med"/>
                    </a:lnL>
                    <a:lnR cap="flat">
                      <a:noFill/>
                    </a:lnR>
                    <a:lnT>
                      <a:noFill/>
                    </a:lnT>
                    <a:lnB>
                      <a:noFill/>
                    </a:lnB>
                    <a:lnTlToBr>
                      <a:noFill/>
                    </a:lnTlToBr>
                    <a:lnBlToTr>
                      <a:noFill/>
                    </a:lnBlToTr>
                    <a:noFill/>
                  </a:tcPr>
                </a:tc>
                <a:extLst>
                  <a:ext uri="{0D108BD9-81ED-4DB2-BD59-A6C34878D82A}">
                    <a16:rowId xmlns:a16="http://schemas.microsoft.com/office/drawing/2014/main" val="10003"/>
                  </a:ext>
                </a:extLst>
              </a:tr>
              <a:tr h="37028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1" u="none" strike="noStrike" cap="none" normalizeH="0" baseline="0" dirty="0">
                          <a:ln>
                            <a:noFill/>
                          </a:ln>
                          <a:solidFill>
                            <a:schemeClr val="tx1"/>
                          </a:solidFill>
                          <a:effectLst/>
                          <a:latin typeface="Times New Roman" pitchFamily="18" charset="0"/>
                        </a:rPr>
                        <a:t>X</a:t>
                      </a:r>
                      <a:r>
                        <a:rPr kumimoji="0" lang="en-US" sz="1600" b="0" i="1" u="none" strike="noStrike" cap="none" normalizeH="0" baseline="-25000" dirty="0">
                          <a:ln>
                            <a:noFill/>
                          </a:ln>
                          <a:solidFill>
                            <a:schemeClr val="tx1"/>
                          </a:solidFill>
                          <a:effectLst/>
                          <a:latin typeface="Times New Roman" pitchFamily="18" charset="0"/>
                        </a:rPr>
                        <a:t>n-k</a:t>
                      </a:r>
                    </a:p>
                  </a:txBody>
                  <a:tcPr marL="68580" marR="68580" marT="34290" marB="34290" horzOverflow="overflow">
                    <a:lnL cap="flat">
                      <a:noFill/>
                    </a:lnL>
                    <a:lnR w="12700" cap="flat" cmpd="sng" algn="ctr">
                      <a:solidFill>
                        <a:schemeClr val="tx1"/>
                      </a:solidFill>
                      <a:prstDash val="solid"/>
                      <a:round/>
                      <a:headEnd type="none" w="med" len="med"/>
                      <a:tailEnd type="none" w="med" len="med"/>
                    </a:lnR>
                    <a:lnT>
                      <a:noFill/>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1" u="none" strike="noStrike" cap="none" normalizeH="0" baseline="0" dirty="0">
                          <a:ln>
                            <a:noFill/>
                          </a:ln>
                          <a:solidFill>
                            <a:schemeClr val="tx1"/>
                          </a:solidFill>
                          <a:effectLst/>
                          <a:latin typeface="Times New Roman" pitchFamily="18" charset="0"/>
                        </a:rPr>
                        <a:t>X</a:t>
                      </a:r>
                      <a:r>
                        <a:rPr kumimoji="0" lang="en-US" sz="1600" b="0" i="1" u="none" strike="noStrike" cap="none" normalizeH="0" baseline="-25000" dirty="0">
                          <a:ln>
                            <a:noFill/>
                          </a:ln>
                          <a:solidFill>
                            <a:schemeClr val="tx1"/>
                          </a:solidFill>
                          <a:effectLst/>
                          <a:latin typeface="Times New Roman" pitchFamily="18" charset="0"/>
                        </a:rPr>
                        <a:t>n</a:t>
                      </a:r>
                    </a:p>
                  </a:txBody>
                  <a:tcPr marL="68580" marR="68580" marT="34290" marB="34290" horzOverflow="overflow">
                    <a:lnL w="12700" cap="flat" cmpd="sng" algn="ctr">
                      <a:solidFill>
                        <a:schemeClr val="tx1"/>
                      </a:solidFill>
                      <a:prstDash val="solid"/>
                      <a:round/>
                      <a:headEnd type="none" w="med" len="med"/>
                      <a:tailEnd type="none" w="med" len="med"/>
                    </a:lnL>
                    <a:lnR cap="flat">
                      <a:noFill/>
                    </a:lnR>
                    <a:lnT>
                      <a:noFill/>
                    </a:lnT>
                    <a:lnB cap="flat">
                      <a:noFill/>
                    </a:lnB>
                    <a:lnTlToBr>
                      <a:noFill/>
                    </a:lnTlToBr>
                    <a:lnBlToTr>
                      <a:noFill/>
                    </a:lnBlToTr>
                    <a:noFill/>
                  </a:tcPr>
                </a:tc>
                <a:extLst>
                  <a:ext uri="{0D108BD9-81ED-4DB2-BD59-A6C34878D82A}">
                    <a16:rowId xmlns:a16="http://schemas.microsoft.com/office/drawing/2014/main" val="10004"/>
                  </a:ext>
                </a:extLst>
              </a:tr>
            </a:tbl>
          </a:graphicData>
        </a:graphic>
      </p:graphicFrame>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858AC25F-A19B-4443-9843-3461CC61FD63}"/>
                  </a:ext>
                </a:extLst>
              </p:cNvPr>
              <p:cNvSpPr txBox="1"/>
              <p:nvPr/>
            </p:nvSpPr>
            <p:spPr>
              <a:xfrm>
                <a:off x="2806923" y="3436058"/>
                <a:ext cx="3204980" cy="925061"/>
              </a:xfrm>
              <a:prstGeom prst="rect">
                <a:avLst/>
              </a:prstGeom>
              <a:noFill/>
              <a:ln>
                <a:solidFill>
                  <a:srgbClr val="7030A0"/>
                </a:solidFill>
              </a:ln>
            </p:spPr>
            <p:txBody>
              <a:bodyPr wrap="none" lIns="0" tIns="0" rIns="0" bIns="0" rtlCol="0">
                <a:no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acc>
                            <m:accPr>
                              <m:chr m:val="̂"/>
                              <m:ctrlPr>
                                <a:rPr lang="en-US" i="1">
                                  <a:latin typeface="Cambria Math" panose="02040503050406030204" pitchFamily="18" charset="0"/>
                                  <a:ea typeface="Cambria Math" panose="02040503050406030204" pitchFamily="18" charset="0"/>
                                </a:rPr>
                              </m:ctrlPr>
                            </m:accPr>
                            <m:e>
                              <m:r>
                                <m:rPr>
                                  <m:sty m:val="p"/>
                                </m:rPr>
                                <a:rPr lang="el-GR" i="1">
                                  <a:latin typeface="Cambria Math" panose="02040503050406030204" pitchFamily="18" charset="0"/>
                                  <a:ea typeface="Cambria Math" panose="02040503050406030204" pitchFamily="18" charset="0"/>
                                </a:rPr>
                                <m:t>ρ</m:t>
                              </m:r>
                            </m:e>
                          </m:acc>
                        </m:e>
                        <m:sub>
                          <m:r>
                            <a:rPr lang="en-US" i="1">
                              <a:latin typeface="Cambria Math" panose="02040503050406030204" pitchFamily="18" charset="0"/>
                              <a:ea typeface="Cambria Math" panose="02040503050406030204" pitchFamily="18" charset="0"/>
                            </a:rPr>
                            <m:t>2</m:t>
                          </m:r>
                        </m:sub>
                      </m:sSub>
                      <m:r>
                        <a:rPr lang="en-US" i="1">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1</m:t>
                              </m:r>
                            </m:num>
                            <m:den>
                              <m:r>
                                <a:rPr lang="en-US" i="1">
                                  <a:latin typeface="Cambria Math" panose="02040503050406030204" pitchFamily="18" charset="0"/>
                                  <a:ea typeface="Cambria Math" panose="02040503050406030204" pitchFamily="18" charset="0"/>
                                </a:rPr>
                                <m:t>𝑛</m:t>
                              </m:r>
                            </m:den>
                          </m:f>
                          <m:nary>
                            <m:naryPr>
                              <m:chr m:val="∑"/>
                              <m:ctrlPr>
                                <a:rPr lang="en-US" i="1">
                                  <a:latin typeface="Cambria Math" panose="02040503050406030204" pitchFamily="18" charset="0"/>
                                  <a:ea typeface="Cambria Math" panose="02040503050406030204" pitchFamily="18" charset="0"/>
                                </a:rPr>
                              </m:ctrlPr>
                            </m:naryPr>
                            <m:sub>
                              <m:r>
                                <m:rPr>
                                  <m:brk m:alnAt="23"/>
                                </m:rPr>
                                <a:rPr lang="en-US" i="1">
                                  <a:latin typeface="Cambria Math" panose="02040503050406030204" pitchFamily="18" charset="0"/>
                                  <a:ea typeface="Cambria Math" panose="02040503050406030204" pitchFamily="18" charset="0"/>
                                </a:rPr>
                                <m:t>𝑡</m:t>
                              </m:r>
                              <m:r>
                                <a:rPr lang="en-US" i="1">
                                  <a:latin typeface="Cambria Math" panose="02040503050406030204" pitchFamily="18" charset="0"/>
                                  <a:ea typeface="Cambria Math" panose="02040503050406030204" pitchFamily="18" charset="0"/>
                                </a:rPr>
                                <m:t>=1</m:t>
                              </m:r>
                            </m:sub>
                            <m:sup>
                              <m:r>
                                <a:rPr lang="en-US" i="1">
                                  <a:latin typeface="Cambria Math" panose="02040503050406030204" pitchFamily="18" charset="0"/>
                                  <a:ea typeface="Cambria Math" panose="02040503050406030204" pitchFamily="18" charset="0"/>
                                </a:rPr>
                                <m:t>𝑛</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𝑘</m:t>
                              </m:r>
                            </m:sup>
                            <m:e>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𝑋</m:t>
                                  </m:r>
                                </m:e>
                                <m:sub>
                                  <m:r>
                                    <a:rPr lang="en-US" i="1">
                                      <a:latin typeface="Cambria Math" panose="02040503050406030204" pitchFamily="18" charset="0"/>
                                      <a:ea typeface="Cambria Math" panose="02040503050406030204" pitchFamily="18" charset="0"/>
                                    </a:rPr>
                                    <m:t>𝑡</m:t>
                                  </m:r>
                                </m:sub>
                              </m:sSub>
                              <m:r>
                                <a:rPr lang="en-US" i="1">
                                  <a:latin typeface="Cambria Math" panose="02040503050406030204" pitchFamily="18" charset="0"/>
                                  <a:ea typeface="Cambria Math" panose="02040503050406030204" pitchFamily="18" charset="0"/>
                                </a:rPr>
                                <m:t>−</m:t>
                              </m:r>
                              <m:acc>
                                <m:accPr>
                                  <m:chr m:val="̅"/>
                                  <m:ctrlPr>
                                    <a:rPr lang="en-US" i="1">
                                      <a:latin typeface="Cambria Math" panose="02040503050406030204" pitchFamily="18" charset="0"/>
                                      <a:ea typeface="Cambria Math" panose="02040503050406030204" pitchFamily="18" charset="0"/>
                                    </a:rPr>
                                  </m:ctrlPr>
                                </m:accPr>
                                <m:e>
                                  <m:r>
                                    <a:rPr lang="en-US" i="1">
                                      <a:latin typeface="Cambria Math" panose="02040503050406030204" pitchFamily="18" charset="0"/>
                                      <a:ea typeface="Cambria Math" panose="02040503050406030204" pitchFamily="18" charset="0"/>
                                    </a:rPr>
                                    <m:t>𝑋</m:t>
                                  </m:r>
                                </m:e>
                              </m:acc>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𝑋</m:t>
                                  </m:r>
                                </m:e>
                                <m:sub>
                                  <m:r>
                                    <a:rPr lang="en-US" i="1">
                                      <a:latin typeface="Cambria Math" panose="02040503050406030204" pitchFamily="18" charset="0"/>
                                      <a:ea typeface="Cambria Math" panose="02040503050406030204" pitchFamily="18" charset="0"/>
                                    </a:rPr>
                                    <m:t>𝑡</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𝑘</m:t>
                                  </m:r>
                                </m:sub>
                              </m:sSub>
                              <m:r>
                                <a:rPr lang="en-US" i="1">
                                  <a:latin typeface="Cambria Math" panose="02040503050406030204" pitchFamily="18" charset="0"/>
                                  <a:ea typeface="Cambria Math" panose="02040503050406030204" pitchFamily="18" charset="0"/>
                                </a:rPr>
                                <m:t>−</m:t>
                              </m:r>
                              <m:acc>
                                <m:accPr>
                                  <m:chr m:val="̅"/>
                                  <m:ctrlPr>
                                    <a:rPr lang="en-US" i="1">
                                      <a:latin typeface="Cambria Math" panose="02040503050406030204" pitchFamily="18" charset="0"/>
                                      <a:ea typeface="Cambria Math" panose="02040503050406030204" pitchFamily="18" charset="0"/>
                                    </a:rPr>
                                  </m:ctrlPr>
                                </m:accPr>
                                <m:e>
                                  <m:r>
                                    <a:rPr lang="en-US" i="1">
                                      <a:latin typeface="Cambria Math" panose="02040503050406030204" pitchFamily="18" charset="0"/>
                                      <a:ea typeface="Cambria Math" panose="02040503050406030204" pitchFamily="18" charset="0"/>
                                    </a:rPr>
                                    <m:t>𝑋</m:t>
                                  </m:r>
                                </m:e>
                              </m:acc>
                              <m:r>
                                <a:rPr lang="en-US" i="1">
                                  <a:latin typeface="Cambria Math" panose="02040503050406030204" pitchFamily="18" charset="0"/>
                                  <a:ea typeface="Cambria Math" panose="02040503050406030204" pitchFamily="18" charset="0"/>
                                </a:rPr>
                                <m:t>)</m:t>
                              </m:r>
                            </m:e>
                          </m:nary>
                        </m:num>
                        <m:den>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1</m:t>
                              </m:r>
                            </m:num>
                            <m:den>
                              <m:r>
                                <a:rPr lang="en-US" i="1">
                                  <a:latin typeface="Cambria Math" panose="02040503050406030204" pitchFamily="18" charset="0"/>
                                  <a:ea typeface="Cambria Math" panose="02040503050406030204" pitchFamily="18" charset="0"/>
                                </a:rPr>
                                <m:t>𝑛</m:t>
                              </m:r>
                            </m:den>
                          </m:f>
                          <m:nary>
                            <m:naryPr>
                              <m:chr m:val="∑"/>
                              <m:ctrlPr>
                                <a:rPr lang="en-US" i="1">
                                  <a:latin typeface="Cambria Math" panose="02040503050406030204" pitchFamily="18" charset="0"/>
                                  <a:ea typeface="Cambria Math" panose="02040503050406030204" pitchFamily="18" charset="0"/>
                                </a:rPr>
                              </m:ctrlPr>
                            </m:naryPr>
                            <m:sub>
                              <m:r>
                                <m:rPr>
                                  <m:brk m:alnAt="23"/>
                                </m:rPr>
                                <a:rPr lang="en-US" i="1">
                                  <a:latin typeface="Cambria Math" panose="02040503050406030204" pitchFamily="18" charset="0"/>
                                  <a:ea typeface="Cambria Math" panose="02040503050406030204" pitchFamily="18" charset="0"/>
                                </a:rPr>
                                <m:t>𝑡</m:t>
                              </m:r>
                              <m:r>
                                <a:rPr lang="en-US" i="1">
                                  <a:latin typeface="Cambria Math" panose="02040503050406030204" pitchFamily="18" charset="0"/>
                                  <a:ea typeface="Cambria Math" panose="02040503050406030204" pitchFamily="18" charset="0"/>
                                </a:rPr>
                                <m:t>=1</m:t>
                              </m:r>
                            </m:sub>
                            <m:sup>
                              <m:r>
                                <a:rPr lang="en-US" i="1">
                                  <a:latin typeface="Cambria Math" panose="02040503050406030204" pitchFamily="18" charset="0"/>
                                  <a:ea typeface="Cambria Math" panose="02040503050406030204" pitchFamily="18" charset="0"/>
                                </a:rPr>
                                <m:t>𝑛</m:t>
                              </m:r>
                            </m:sup>
                            <m:e>
                              <m:r>
                                <a:rPr lang="en-US" i="1">
                                  <a:latin typeface="Cambria Math" panose="02040503050406030204" pitchFamily="18" charset="0"/>
                                  <a:ea typeface="Cambria Math" panose="02040503050406030204" pitchFamily="18" charset="0"/>
                                </a:rPr>
                                <m:t> </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𝑋</m:t>
                                      </m:r>
                                    </m:e>
                                    <m:sub>
                                      <m:r>
                                        <a:rPr lang="en-US" i="1">
                                          <a:latin typeface="Cambria Math" panose="02040503050406030204" pitchFamily="18" charset="0"/>
                                          <a:ea typeface="Cambria Math" panose="02040503050406030204" pitchFamily="18" charset="0"/>
                                        </a:rPr>
                                        <m:t>𝑡</m:t>
                                      </m:r>
                                    </m:sub>
                                  </m:sSub>
                                  <m:r>
                                    <a:rPr lang="en-US" i="1">
                                      <a:latin typeface="Cambria Math" panose="02040503050406030204" pitchFamily="18" charset="0"/>
                                      <a:ea typeface="Cambria Math" panose="02040503050406030204" pitchFamily="18" charset="0"/>
                                    </a:rPr>
                                    <m:t>−</m:t>
                                  </m:r>
                                  <m:acc>
                                    <m:accPr>
                                      <m:chr m:val="̅"/>
                                      <m:ctrlPr>
                                        <a:rPr lang="en-US" i="1">
                                          <a:latin typeface="Cambria Math" panose="02040503050406030204" pitchFamily="18" charset="0"/>
                                          <a:ea typeface="Cambria Math" panose="02040503050406030204" pitchFamily="18" charset="0"/>
                                        </a:rPr>
                                      </m:ctrlPr>
                                    </m:accPr>
                                    <m:e>
                                      <m:r>
                                        <a:rPr lang="en-US" i="1">
                                          <a:latin typeface="Cambria Math" panose="02040503050406030204" pitchFamily="18" charset="0"/>
                                          <a:ea typeface="Cambria Math" panose="02040503050406030204" pitchFamily="18" charset="0"/>
                                        </a:rPr>
                                        <m:t>𝑋</m:t>
                                      </m:r>
                                    </m:e>
                                  </m:acc>
                                  <m:r>
                                    <a:rPr lang="en-US" i="1">
                                      <a:latin typeface="Cambria Math" panose="02040503050406030204" pitchFamily="18" charset="0"/>
                                      <a:ea typeface="Cambria Math" panose="02040503050406030204" pitchFamily="18" charset="0"/>
                                    </a:rPr>
                                    <m:t>)</m:t>
                                  </m:r>
                                </m:e>
                                <m:sup>
                                  <m:r>
                                    <a:rPr lang="en-US" i="1">
                                      <a:latin typeface="Cambria Math" panose="02040503050406030204" pitchFamily="18" charset="0"/>
                                      <a:ea typeface="Cambria Math" panose="02040503050406030204" pitchFamily="18" charset="0"/>
                                    </a:rPr>
                                    <m:t>2</m:t>
                                  </m:r>
                                </m:sup>
                              </m:sSup>
                            </m:e>
                          </m:nary>
                        </m:den>
                      </m:f>
                    </m:oMath>
                  </m:oMathPara>
                </a14:m>
                <a:endParaRPr lang="en-US" dirty="0"/>
              </a:p>
            </p:txBody>
          </p:sp>
        </mc:Choice>
        <mc:Fallback xmlns="">
          <p:sp>
            <p:nvSpPr>
              <p:cNvPr id="10" name="TextBox 9">
                <a:extLst>
                  <a:ext uri="{FF2B5EF4-FFF2-40B4-BE49-F238E27FC236}">
                    <a16:creationId xmlns:a16="http://schemas.microsoft.com/office/drawing/2014/main" id="{858AC25F-A19B-4443-9843-3461CC61FD63}"/>
                  </a:ext>
                </a:extLst>
              </p:cNvPr>
              <p:cNvSpPr txBox="1">
                <a:spLocks noRot="1" noChangeAspect="1" noMove="1" noResize="1" noEditPoints="1" noAdjustHandles="1" noChangeArrowheads="1" noChangeShapeType="1" noTextEdit="1"/>
              </p:cNvSpPr>
              <p:nvPr/>
            </p:nvSpPr>
            <p:spPr>
              <a:xfrm>
                <a:off x="2806923" y="3436058"/>
                <a:ext cx="3204980" cy="925061"/>
              </a:xfrm>
              <a:prstGeom prst="rect">
                <a:avLst/>
              </a:prstGeom>
              <a:blipFill>
                <a:blip r:embed="rId3"/>
                <a:stretch>
                  <a:fillRect/>
                </a:stretch>
              </a:blipFill>
              <a:ln>
                <a:solidFill>
                  <a:srgbClr val="7030A0"/>
                </a:solidFill>
              </a:ln>
            </p:spPr>
            <p:txBody>
              <a:bodyPr/>
              <a:lstStyle/>
              <a:p>
                <a:r>
                  <a:rPr lang="en-US">
                    <a:noFill/>
                  </a:rPr>
                  <a:t> </a:t>
                </a:r>
              </a:p>
            </p:txBody>
          </p:sp>
        </mc:Fallback>
      </mc:AlternateContent>
      <p:sp>
        <p:nvSpPr>
          <p:cNvPr id="12" name="Rectangle 11"/>
          <p:cNvSpPr/>
          <p:nvPr/>
        </p:nvSpPr>
        <p:spPr bwMode="auto">
          <a:xfrm>
            <a:off x="3352800" y="1915288"/>
            <a:ext cx="5505450" cy="474650"/>
          </a:xfrm>
          <a:prstGeom prst="rect">
            <a:avLst/>
          </a:prstGeom>
          <a:noFill/>
          <a:ln w="25400" cap="flat" cmpd="sng" algn="ctr">
            <a:solidFill>
              <a:srgbClr val="FC0000"/>
            </a:solidFill>
            <a:prstDash val="solid"/>
            <a:round/>
            <a:headEnd type="none" w="med" len="med"/>
            <a:tailEnd type="triangle" w="med" len="med"/>
          </a:ln>
          <a:effectLst/>
        </p:spPr>
        <p:txBody>
          <a:bodyPr vert="horz" wrap="square" lIns="68580" tIns="34290" rIns="68580" bIns="34290" numCol="1" rtlCol="0" anchor="t" anchorCtr="0" compatLnSpc="1">
            <a:prstTxWarp prst="textNoShape">
              <a:avLst/>
            </a:prstTxWarp>
            <a:noAutofit/>
          </a:bodyPr>
          <a:lstStyle/>
          <a:p>
            <a:pPr fontAlgn="base">
              <a:spcBef>
                <a:spcPct val="0"/>
              </a:spcBef>
              <a:spcAft>
                <a:spcPct val="0"/>
              </a:spcAft>
            </a:pPr>
            <a:endParaRPr lang="en-US" sz="1950" dirty="0">
              <a:latin typeface="Arial" charset="0"/>
            </a:endParaRPr>
          </a:p>
        </p:txBody>
      </p:sp>
      <p:cxnSp>
        <p:nvCxnSpPr>
          <p:cNvPr id="14" name="Straight Arrow Connector 13">
            <a:extLst>
              <a:ext uri="{FF2B5EF4-FFF2-40B4-BE49-F238E27FC236}">
                <a16:creationId xmlns:a16="http://schemas.microsoft.com/office/drawing/2014/main" id="{676FD6C6-4C0A-E041-B6AB-8442BF6E154D}"/>
              </a:ext>
            </a:extLst>
          </p:cNvPr>
          <p:cNvCxnSpPr>
            <a:cxnSpLocks/>
            <a:stCxn id="12" idx="2"/>
          </p:cNvCxnSpPr>
          <p:nvPr/>
        </p:nvCxnSpPr>
        <p:spPr bwMode="auto">
          <a:xfrm flipH="1">
            <a:off x="5867403" y="2389938"/>
            <a:ext cx="238122" cy="1046120"/>
          </a:xfrm>
          <a:prstGeom prst="straightConnector1">
            <a:avLst/>
          </a:prstGeom>
          <a:noFill/>
          <a:ln w="25400" cap="flat" cmpd="sng" algn="ctr">
            <a:solidFill>
              <a:srgbClr val="FF0000"/>
            </a:solidFill>
            <a:prstDash val="solid"/>
            <a:round/>
            <a:headEnd type="none" w="med" len="med"/>
            <a:tailEnd type="arrow"/>
          </a:ln>
          <a:effectLst/>
        </p:spPr>
      </p:cxn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3236FEC3-D975-124E-81FD-2E543832EFEF}"/>
                  </a:ext>
                </a:extLst>
              </p:cNvPr>
              <p:cNvSpPr txBox="1"/>
              <p:nvPr/>
            </p:nvSpPr>
            <p:spPr>
              <a:xfrm>
                <a:off x="3352800" y="2009415"/>
                <a:ext cx="5505450" cy="307777"/>
              </a:xfrm>
              <a:prstGeom prst="rect">
                <a:avLst/>
              </a:prstGeom>
              <a:noFill/>
            </p:spPr>
            <p:txBody>
              <a:bodyPr wrap="square" rtlCol="0">
                <a:noAutofit/>
              </a:bodyPr>
              <a:lstStyle/>
              <a:p>
                <a:r>
                  <a:rPr lang="en-US" sz="1400" dirty="0"/>
                  <a:t>Numerator: “Average” of all cross-product terms </a:t>
                </a:r>
                <a14:m>
                  <m:oMath xmlns:m="http://schemas.openxmlformats.org/officeDocument/2006/math">
                    <m:r>
                      <a:rPr lang="en-US" sz="1400" i="1">
                        <a:latin typeface="Cambria Math" panose="02040503050406030204" pitchFamily="18" charset="0"/>
                        <a:ea typeface="Cambria Math" panose="02040503050406030204" pitchFamily="18" charset="0"/>
                      </a:rPr>
                      <m:t>(</m:t>
                    </m:r>
                    <m:sSub>
                      <m:sSubPr>
                        <m:ctrlPr>
                          <a:rPr lang="en-US" sz="1400" i="1">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𝑋</m:t>
                        </m:r>
                      </m:e>
                      <m:sub>
                        <m:r>
                          <a:rPr lang="en-US" sz="1400" i="1">
                            <a:latin typeface="Cambria Math" panose="02040503050406030204" pitchFamily="18" charset="0"/>
                            <a:ea typeface="Cambria Math" panose="02040503050406030204" pitchFamily="18" charset="0"/>
                          </a:rPr>
                          <m:t>𝑡</m:t>
                        </m:r>
                      </m:sub>
                    </m:sSub>
                    <m:r>
                      <a:rPr lang="en-US" sz="1400" i="1">
                        <a:latin typeface="Cambria Math" panose="02040503050406030204" pitchFamily="18" charset="0"/>
                        <a:ea typeface="Cambria Math" panose="02040503050406030204" pitchFamily="18" charset="0"/>
                      </a:rPr>
                      <m:t>−</m:t>
                    </m:r>
                    <m:acc>
                      <m:accPr>
                        <m:chr m:val="̅"/>
                        <m:ctrlPr>
                          <a:rPr lang="en-US" sz="1400" i="1">
                            <a:latin typeface="Cambria Math" panose="02040503050406030204" pitchFamily="18" charset="0"/>
                            <a:ea typeface="Cambria Math" panose="02040503050406030204" pitchFamily="18" charset="0"/>
                          </a:rPr>
                        </m:ctrlPr>
                      </m:accPr>
                      <m:e>
                        <m:r>
                          <a:rPr lang="en-US" sz="1400" i="1">
                            <a:latin typeface="Cambria Math" panose="02040503050406030204" pitchFamily="18" charset="0"/>
                            <a:ea typeface="Cambria Math" panose="02040503050406030204" pitchFamily="18" charset="0"/>
                          </a:rPr>
                          <m:t>𝑋</m:t>
                        </m:r>
                      </m:e>
                    </m:acc>
                    <m:r>
                      <a:rPr lang="en-US" sz="1400" i="1">
                        <a:latin typeface="Cambria Math" panose="02040503050406030204" pitchFamily="18" charset="0"/>
                        <a:ea typeface="Cambria Math" panose="02040503050406030204" pitchFamily="18" charset="0"/>
                      </a:rPr>
                      <m:t>)(</m:t>
                    </m:r>
                    <m:sSub>
                      <m:sSubPr>
                        <m:ctrlPr>
                          <a:rPr lang="en-US" sz="1400" i="1">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𝑋</m:t>
                        </m:r>
                      </m:e>
                      <m:sub>
                        <m:r>
                          <a:rPr lang="en-US" sz="1400" i="1">
                            <a:latin typeface="Cambria Math" panose="02040503050406030204" pitchFamily="18" charset="0"/>
                            <a:ea typeface="Cambria Math" panose="02040503050406030204" pitchFamily="18" charset="0"/>
                          </a:rPr>
                          <m:t>𝑡</m:t>
                        </m:r>
                        <m:r>
                          <a:rPr lang="en-US" sz="1400" i="1">
                            <a:latin typeface="Cambria Math" panose="02040503050406030204" pitchFamily="18" charset="0"/>
                            <a:ea typeface="Cambria Math" panose="02040503050406030204" pitchFamily="18" charset="0"/>
                          </a:rPr>
                          <m:t>+</m:t>
                        </m:r>
                        <m:r>
                          <a:rPr lang="en-US" sz="1400" i="1">
                            <a:latin typeface="Cambria Math" panose="02040503050406030204" pitchFamily="18" charset="0"/>
                            <a:ea typeface="Cambria Math" panose="02040503050406030204" pitchFamily="18" charset="0"/>
                          </a:rPr>
                          <m:t>𝑘</m:t>
                        </m:r>
                      </m:sub>
                    </m:sSub>
                    <m:r>
                      <a:rPr lang="en-US" sz="1400" i="1">
                        <a:latin typeface="Cambria Math" panose="02040503050406030204" pitchFamily="18" charset="0"/>
                        <a:ea typeface="Cambria Math" panose="02040503050406030204" pitchFamily="18" charset="0"/>
                      </a:rPr>
                      <m:t>−</m:t>
                    </m:r>
                    <m:acc>
                      <m:accPr>
                        <m:chr m:val="̅"/>
                        <m:ctrlPr>
                          <a:rPr lang="en-US" sz="1400" i="1">
                            <a:latin typeface="Cambria Math" panose="02040503050406030204" pitchFamily="18" charset="0"/>
                            <a:ea typeface="Cambria Math" panose="02040503050406030204" pitchFamily="18" charset="0"/>
                          </a:rPr>
                        </m:ctrlPr>
                      </m:accPr>
                      <m:e>
                        <m:r>
                          <a:rPr lang="en-US" sz="1400" i="1">
                            <a:latin typeface="Cambria Math" panose="02040503050406030204" pitchFamily="18" charset="0"/>
                            <a:ea typeface="Cambria Math" panose="02040503050406030204" pitchFamily="18" charset="0"/>
                          </a:rPr>
                          <m:t>𝑋</m:t>
                        </m:r>
                      </m:e>
                    </m:acc>
                    <m:r>
                      <a:rPr lang="en-US" sz="1400" i="1">
                        <a:latin typeface="Cambria Math" panose="02040503050406030204" pitchFamily="18" charset="0"/>
                        <a:ea typeface="Cambria Math" panose="02040503050406030204" pitchFamily="18" charset="0"/>
                      </a:rPr>
                      <m:t>)</m:t>
                    </m:r>
                  </m:oMath>
                </a14:m>
                <a:endParaRPr lang="en-US" sz="1400" dirty="0"/>
              </a:p>
            </p:txBody>
          </p:sp>
        </mc:Choice>
        <mc:Fallback xmlns="">
          <p:sp>
            <p:nvSpPr>
              <p:cNvPr id="16" name="TextBox 15">
                <a:extLst>
                  <a:ext uri="{FF2B5EF4-FFF2-40B4-BE49-F238E27FC236}">
                    <a16:creationId xmlns:a16="http://schemas.microsoft.com/office/drawing/2014/main" xmlns:a14="http://schemas.microsoft.com/office/drawing/2010/main" xmlns="" id="{3236FEC3-D975-124E-81FD-2E543832EFEF}"/>
                  </a:ext>
                </a:extLst>
              </p:cNvPr>
              <p:cNvSpPr txBox="1">
                <a:spLocks noRot="1" noChangeAspect="1" noMove="1" noResize="1" noEditPoints="1" noAdjustHandles="1" noChangeArrowheads="1" noChangeShapeType="1" noTextEdit="1"/>
              </p:cNvSpPr>
              <p:nvPr/>
            </p:nvSpPr>
            <p:spPr>
              <a:xfrm>
                <a:off x="3352800" y="2009415"/>
                <a:ext cx="5505450" cy="307777"/>
              </a:xfrm>
              <a:prstGeom prst="rect">
                <a:avLst/>
              </a:prstGeom>
              <a:blipFill rotWithShape="0">
                <a:blip r:embed="rId4"/>
                <a:stretch>
                  <a:fillRect l="-332" t="-4000" r="-664" b="-20000"/>
                </a:stretch>
              </a:blipFill>
            </p:spPr>
            <p:txBody>
              <a:bodyPr/>
              <a:lstStyle/>
              <a:p>
                <a:r>
                  <a:rPr lang="en-US">
                    <a:noFill/>
                  </a:rPr>
                  <a:t> </a:t>
                </a:r>
              </a:p>
            </p:txBody>
          </p:sp>
        </mc:Fallback>
      </mc:AlternateContent>
    </p:spTree>
    <p:extLst>
      <p:ext uri="{BB962C8B-B14F-4D97-AF65-F5344CB8AC3E}">
        <p14:creationId xmlns:p14="http://schemas.microsoft.com/office/powerpoint/2010/main" val="35310235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par>
                                <p:cTn id="16" presetID="10" presetClass="entr" presetSubtype="0" fill="hold"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animBg="1"/>
      <p:bldP spid="16" grpId="0"/>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7711786"/>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Properties of Autocovariance</a:t>
            </a:r>
          </a:p>
        </p:txBody>
      </p:sp>
    </p:spTree>
    <p:extLst>
      <p:ext uri="{BB962C8B-B14F-4D97-AF65-F5344CB8AC3E}">
        <p14:creationId xmlns:p14="http://schemas.microsoft.com/office/powerpoint/2010/main" val="9685240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1998855" y="1828800"/>
            <a:ext cx="5146291" cy="4171950"/>
            <a:chOff x="1540259" y="1600200"/>
            <a:chExt cx="5146291" cy="4171950"/>
          </a:xfrm>
        </p:grpSpPr>
        <p:pic>
          <p:nvPicPr>
            <p:cNvPr id="3" name="Picture 2" descr="fig1.12.tif"/>
            <p:cNvPicPr>
              <a:picLocks noChangeAspect="1"/>
            </p:cNvPicPr>
            <p:nvPr/>
          </p:nvPicPr>
          <p:blipFill>
            <a:blip r:embed="rId3"/>
            <a:srcRect/>
            <a:stretch>
              <a:fillRect/>
            </a:stretch>
          </p:blipFill>
          <p:spPr bwMode="auto">
            <a:xfrm>
              <a:off x="1828800" y="1600200"/>
              <a:ext cx="4857750" cy="4171950"/>
            </a:xfrm>
            <a:prstGeom prst="rect">
              <a:avLst/>
            </a:prstGeom>
            <a:noFill/>
            <a:ln w="9525">
              <a:noFill/>
              <a:miter lim="800000"/>
              <a:headEnd/>
              <a:tailEnd/>
            </a:ln>
          </p:spPr>
        </p:pic>
        <p:sp>
          <p:nvSpPr>
            <p:cNvPr id="5" name="TextBox 4">
              <a:extLst>
                <a:ext uri="{FF2B5EF4-FFF2-40B4-BE49-F238E27FC236}">
                  <a16:creationId xmlns:a16="http://schemas.microsoft.com/office/drawing/2014/main" id="{C43FCDEB-F693-874B-A6C1-D6F479AD79D2}"/>
                </a:ext>
              </a:extLst>
            </p:cNvPr>
            <p:cNvSpPr txBox="1"/>
            <p:nvPr/>
          </p:nvSpPr>
          <p:spPr>
            <a:xfrm rot="16200000">
              <a:off x="1357592" y="1954317"/>
              <a:ext cx="665417" cy="300082"/>
            </a:xfrm>
            <a:prstGeom prst="rect">
              <a:avLst/>
            </a:prstGeom>
            <a:noFill/>
          </p:spPr>
          <p:txBody>
            <a:bodyPr wrap="square" rtlCol="0">
              <a:noAutofit/>
            </a:bodyPr>
            <a:lstStyle/>
            <a:p>
              <a:pPr algn="ctr"/>
              <a:r>
                <a:rPr lang="en-US" sz="1350" dirty="0"/>
                <a:t>dB</a:t>
              </a:r>
            </a:p>
          </p:txBody>
        </p:sp>
        <p:sp>
          <p:nvSpPr>
            <p:cNvPr id="6" name="TextBox 5">
              <a:extLst>
                <a:ext uri="{FF2B5EF4-FFF2-40B4-BE49-F238E27FC236}">
                  <a16:creationId xmlns:a16="http://schemas.microsoft.com/office/drawing/2014/main" id="{A88257D0-06A6-6841-82E0-EF906108FD1B}"/>
                </a:ext>
              </a:extLst>
            </p:cNvPr>
            <p:cNvSpPr txBox="1"/>
            <p:nvPr/>
          </p:nvSpPr>
          <p:spPr>
            <a:xfrm rot="16200000">
              <a:off x="1357592" y="3001305"/>
              <a:ext cx="665417" cy="300082"/>
            </a:xfrm>
            <a:prstGeom prst="rect">
              <a:avLst/>
            </a:prstGeom>
            <a:noFill/>
          </p:spPr>
          <p:txBody>
            <a:bodyPr wrap="square" rtlCol="0">
              <a:noAutofit/>
            </a:bodyPr>
            <a:lstStyle/>
            <a:p>
              <a:pPr algn="ctr"/>
              <a:r>
                <a:rPr lang="en-US" sz="1350" dirty="0"/>
                <a:t>dB</a:t>
              </a:r>
            </a:p>
          </p:txBody>
        </p:sp>
        <p:sp>
          <p:nvSpPr>
            <p:cNvPr id="7" name="TextBox 6">
              <a:extLst>
                <a:ext uri="{FF2B5EF4-FFF2-40B4-BE49-F238E27FC236}">
                  <a16:creationId xmlns:a16="http://schemas.microsoft.com/office/drawing/2014/main" id="{D1095C54-178F-D74C-B428-70FCF13CD109}"/>
                </a:ext>
              </a:extLst>
            </p:cNvPr>
            <p:cNvSpPr txBox="1"/>
            <p:nvPr/>
          </p:nvSpPr>
          <p:spPr>
            <a:xfrm rot="16200000">
              <a:off x="1357592" y="5141763"/>
              <a:ext cx="665417" cy="300082"/>
            </a:xfrm>
            <a:prstGeom prst="rect">
              <a:avLst/>
            </a:prstGeom>
            <a:noFill/>
          </p:spPr>
          <p:txBody>
            <a:bodyPr wrap="square" rtlCol="0">
              <a:noAutofit/>
            </a:bodyPr>
            <a:lstStyle/>
            <a:p>
              <a:pPr algn="ctr"/>
              <a:r>
                <a:rPr lang="en-US" sz="1350" dirty="0"/>
                <a:t>dB</a:t>
              </a:r>
            </a:p>
          </p:txBody>
        </p:sp>
        <p:sp>
          <p:nvSpPr>
            <p:cNvPr id="8" name="TextBox 7">
              <a:extLst>
                <a:ext uri="{FF2B5EF4-FFF2-40B4-BE49-F238E27FC236}">
                  <a16:creationId xmlns:a16="http://schemas.microsoft.com/office/drawing/2014/main" id="{E2CDF1A5-A315-D046-92FE-59FCFA993E1A}"/>
                </a:ext>
              </a:extLst>
            </p:cNvPr>
            <p:cNvSpPr txBox="1"/>
            <p:nvPr/>
          </p:nvSpPr>
          <p:spPr>
            <a:xfrm rot="16200000">
              <a:off x="1357591" y="4176976"/>
              <a:ext cx="665417" cy="300082"/>
            </a:xfrm>
            <a:prstGeom prst="rect">
              <a:avLst/>
            </a:prstGeom>
            <a:noFill/>
          </p:spPr>
          <p:txBody>
            <a:bodyPr wrap="square" rtlCol="0">
              <a:noAutofit/>
            </a:bodyPr>
            <a:lstStyle/>
            <a:p>
              <a:pPr algn="ctr"/>
              <a:r>
                <a:rPr lang="en-US" sz="1350" dirty="0"/>
                <a:t>dB</a:t>
              </a:r>
            </a:p>
          </p:txBody>
        </p:sp>
      </p:grpSp>
      <p:sp>
        <p:nvSpPr>
          <p:cNvPr id="4" name="Title 3"/>
          <p:cNvSpPr>
            <a:spLocks noGrp="1"/>
          </p:cNvSpPr>
          <p:nvPr>
            <p:ph type="title"/>
          </p:nvPr>
        </p:nvSpPr>
        <p:spPr/>
        <p:txBody>
          <a:bodyPr>
            <a:noAutofit/>
          </a:bodyPr>
          <a:lstStyle/>
          <a:p>
            <a:r>
              <a:rPr lang="en-US" sz="3200" dirty="0"/>
              <a:t>Acoustical Signal of the Phrase </a:t>
            </a:r>
            <a:br>
              <a:rPr lang="en-US" sz="3200" dirty="0"/>
            </a:br>
            <a:r>
              <a:rPr lang="en-US" sz="3200" dirty="0"/>
              <a:t>“King Kong Eats Grass” </a:t>
            </a:r>
          </a:p>
        </p:txBody>
      </p:sp>
      <p:sp>
        <p:nvSpPr>
          <p:cNvPr id="10" name="TextBox 9"/>
          <p:cNvSpPr txBox="1"/>
          <p:nvPr/>
        </p:nvSpPr>
        <p:spPr>
          <a:xfrm>
            <a:off x="2476500" y="1367742"/>
            <a:ext cx="4191000" cy="369332"/>
          </a:xfrm>
          <a:prstGeom prst="rect">
            <a:avLst/>
          </a:prstGeom>
          <a:noFill/>
        </p:spPr>
        <p:txBody>
          <a:bodyPr wrap="square" rtlCol="0">
            <a:noAutofit/>
          </a:bodyPr>
          <a:lstStyle/>
          <a:p>
            <a:pPr algn="ctr"/>
            <a:r>
              <a:rPr lang="en-US" i="1" dirty="0">
                <a:solidFill>
                  <a:srgbClr val="FF0000"/>
                </a:solidFill>
              </a:rPr>
              <a:t>(Fan noise in background)</a:t>
            </a:r>
          </a:p>
        </p:txBody>
      </p:sp>
    </p:spTree>
    <p:extLst>
      <p:ext uri="{BB962C8B-B14F-4D97-AF65-F5344CB8AC3E}">
        <p14:creationId xmlns:p14="http://schemas.microsoft.com/office/powerpoint/2010/main" val="320696632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417E56-1460-3C47-93A5-913DB0A2D7CE}"/>
              </a:ext>
            </a:extLst>
          </p:cNvPr>
          <p:cNvSpPr>
            <a:spLocks noGrp="1"/>
          </p:cNvSpPr>
          <p:nvPr>
            <p:ph type="title" idx="4294967295"/>
          </p:nvPr>
        </p:nvSpPr>
        <p:spPr>
          <a:xfrm>
            <a:off x="1657350" y="2604294"/>
            <a:ext cx="5829300" cy="1649413"/>
          </a:xfrm>
        </p:spPr>
        <p:txBody>
          <a:bodyPr>
            <a:noAutofit/>
          </a:bodyPr>
          <a:lstStyle/>
          <a:p>
            <a:pPr algn="ctr">
              <a:spcBef>
                <a:spcPts val="600"/>
              </a:spcBef>
            </a:pPr>
            <a:br>
              <a:rPr lang="en-US" sz="3200" dirty="0">
                <a:latin typeface="+mn-lt"/>
              </a:rPr>
            </a:br>
            <a:br>
              <a:rPr lang="en-US" sz="3200" dirty="0">
                <a:latin typeface="+mn-lt"/>
              </a:rPr>
            </a:br>
            <a:r>
              <a:rPr lang="en-US" sz="3200" dirty="0">
                <a:latin typeface="+mn-lt"/>
              </a:rPr>
              <a:t>Definitions of Autocovariance</a:t>
            </a:r>
            <a:br>
              <a:rPr lang="en-US" sz="3200" dirty="0">
                <a:latin typeface="+mn-lt"/>
              </a:rPr>
            </a:br>
            <a:r>
              <a:rPr lang="en-US" sz="3200" dirty="0">
                <a:latin typeface="+mn-lt"/>
              </a:rPr>
              <a:t>1/</a:t>
            </a:r>
            <a:r>
              <a:rPr lang="en-US" sz="3200" i="1" dirty="0">
                <a:latin typeface="+mn-lt"/>
              </a:rPr>
              <a:t>n</a:t>
            </a:r>
            <a:r>
              <a:rPr lang="en-US" sz="3200" dirty="0">
                <a:latin typeface="+mn-lt"/>
              </a:rPr>
              <a:t> </a:t>
            </a:r>
            <a:r>
              <a:rPr lang="en-US" sz="3200" i="1" dirty="0">
                <a:latin typeface="+mn-lt"/>
              </a:rPr>
              <a:t>v</a:t>
            </a:r>
            <a:r>
              <a:rPr lang="en-US" sz="3200" dirty="0">
                <a:latin typeface="+mn-lt"/>
              </a:rPr>
              <a:t> 1/(</a:t>
            </a:r>
            <a:r>
              <a:rPr lang="en-US" sz="3200" i="1" dirty="0">
                <a:latin typeface="+mn-lt"/>
              </a:rPr>
              <a:t>n</a:t>
            </a:r>
            <a:r>
              <a:rPr lang="en-US" sz="3200" dirty="0">
                <a:latin typeface="+mn-lt"/>
              </a:rPr>
              <a:t> – </a:t>
            </a:r>
            <a:r>
              <a:rPr lang="en-US" sz="3200" i="1" dirty="0">
                <a:latin typeface="+mn-lt"/>
              </a:rPr>
              <a:t>k</a:t>
            </a:r>
            <a:r>
              <a:rPr lang="en-US" sz="3200" dirty="0">
                <a:latin typeface="+mn-lt"/>
              </a:rPr>
              <a:t>)</a:t>
            </a:r>
            <a:br>
              <a:rPr lang="en-US" sz="3200" dirty="0">
                <a:latin typeface="+mn-lt"/>
              </a:rPr>
            </a:br>
            <a:br>
              <a:rPr lang="en-US" sz="3200" dirty="0">
                <a:latin typeface="+mn-lt"/>
              </a:rPr>
            </a:br>
            <a:endParaRPr lang="en-US" sz="3200" dirty="0">
              <a:latin typeface="+mn-lt"/>
            </a:endParaRPr>
          </a:p>
        </p:txBody>
      </p:sp>
    </p:spTree>
    <p:extLst>
      <p:ext uri="{BB962C8B-B14F-4D97-AF65-F5344CB8AC3E}">
        <p14:creationId xmlns:p14="http://schemas.microsoft.com/office/powerpoint/2010/main" val="2633091182"/>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r>
              <a:rPr lang="en-US" dirty="0"/>
              <a:t>Above and Beyond</a:t>
            </a:r>
          </a:p>
        </p:txBody>
      </p:sp>
      <p:sp>
        <p:nvSpPr>
          <p:cNvPr id="44" name="Text Box 12"/>
          <p:cNvSpPr txBox="1">
            <a:spLocks noChangeArrowheads="1"/>
          </p:cNvSpPr>
          <p:nvPr/>
        </p:nvSpPr>
        <p:spPr bwMode="auto">
          <a:xfrm>
            <a:off x="3299807" y="1692519"/>
            <a:ext cx="3429000" cy="300082"/>
          </a:xfrm>
          <a:prstGeom prst="rect">
            <a:avLst/>
          </a:prstGeom>
          <a:noFill/>
          <a:ln w="9525">
            <a:noFill/>
            <a:miter lim="800000"/>
            <a:headEnd/>
            <a:tailEnd/>
          </a:ln>
        </p:spPr>
        <p:txBody>
          <a:bodyPr>
            <a:spAutoFit/>
          </a:bodyPr>
          <a:lstStyle/>
          <a:p>
            <a:pPr>
              <a:spcBef>
                <a:spcPct val="50000"/>
              </a:spcBef>
            </a:pPr>
            <a:r>
              <a:rPr lang="en-US" sz="1350" dirty="0"/>
              <a:t>(see text, pp. 18–22)</a:t>
            </a:r>
          </a:p>
        </p:txBody>
      </p:sp>
      <p:sp>
        <p:nvSpPr>
          <p:cNvPr id="45" name="Text Box 13"/>
          <p:cNvSpPr txBox="1">
            <a:spLocks noChangeArrowheads="1"/>
          </p:cNvSpPr>
          <p:nvPr/>
        </p:nvSpPr>
        <p:spPr bwMode="auto">
          <a:xfrm>
            <a:off x="609600" y="2092570"/>
            <a:ext cx="2857500" cy="369332"/>
          </a:xfrm>
          <a:prstGeom prst="rect">
            <a:avLst/>
          </a:prstGeom>
          <a:noFill/>
          <a:ln w="9525">
            <a:noFill/>
            <a:miter lim="800000"/>
            <a:headEnd/>
            <a:tailEnd/>
          </a:ln>
        </p:spPr>
        <p:txBody>
          <a:bodyPr>
            <a:spAutoFit/>
          </a:bodyPr>
          <a:lstStyle/>
          <a:p>
            <a:pPr>
              <a:spcBef>
                <a:spcPct val="50000"/>
              </a:spcBef>
            </a:pPr>
            <a:r>
              <a:rPr lang="en-US" dirty="0">
                <a:cs typeface="Times New Roman" pitchFamily="18" charset="0"/>
              </a:rPr>
              <a:t>• </a:t>
            </a:r>
            <a:r>
              <a:rPr lang="en-US" sz="1350" dirty="0">
                <a:cs typeface="Times New Roman" pitchFamily="18" charset="0"/>
              </a:rPr>
              <a:t>Biased toward zero</a:t>
            </a:r>
          </a:p>
        </p:txBody>
      </p:sp>
      <p:graphicFrame>
        <p:nvGraphicFramePr>
          <p:cNvPr id="46" name="Object 45"/>
          <p:cNvGraphicFramePr>
            <a:graphicFrameLocks noChangeAspect="1"/>
          </p:cNvGraphicFramePr>
          <p:nvPr>
            <p:extLst>
              <p:ext uri="{D42A27DB-BD31-4B8C-83A1-F6EECF244321}">
                <p14:modId xmlns:p14="http://schemas.microsoft.com/office/powerpoint/2010/main" val="3755633019"/>
              </p:ext>
            </p:extLst>
          </p:nvPr>
        </p:nvGraphicFramePr>
        <p:xfrm>
          <a:off x="609600" y="1673469"/>
          <a:ext cx="2571750" cy="419100"/>
        </p:xfrm>
        <a:graphic>
          <a:graphicData uri="http://schemas.openxmlformats.org/presentationml/2006/ole">
            <mc:AlternateContent xmlns:mc="http://schemas.openxmlformats.org/markup-compatibility/2006">
              <mc:Choice xmlns:v="urn:schemas-microsoft-com:vml" Requires="v">
                <p:oleObj spid="_x0000_s3074" name="Equation" r:id="rId4" imgW="3429000" imgH="558800" progId="Equation.DSMT4">
                  <p:embed/>
                </p:oleObj>
              </mc:Choice>
              <mc:Fallback>
                <p:oleObj name="Equation" r:id="rId4" imgW="3429000" imgH="558800" progId="Equation.DSMT4">
                  <p:embed/>
                  <p:pic>
                    <p:nvPicPr>
                      <p:cNvPr id="46" name="Object 4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 y="1673469"/>
                        <a:ext cx="2571750" cy="419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7" name="Object 46"/>
          <p:cNvGraphicFramePr>
            <a:graphicFrameLocks noChangeAspect="1"/>
          </p:cNvGraphicFramePr>
          <p:nvPr>
            <p:extLst>
              <p:ext uri="{D42A27DB-BD31-4B8C-83A1-F6EECF244321}">
                <p14:modId xmlns:p14="http://schemas.microsoft.com/office/powerpoint/2010/main" val="3681850610"/>
              </p:ext>
            </p:extLst>
          </p:nvPr>
        </p:nvGraphicFramePr>
        <p:xfrm>
          <a:off x="851882" y="2492619"/>
          <a:ext cx="4162425" cy="295275"/>
        </p:xfrm>
        <a:graphic>
          <a:graphicData uri="http://schemas.openxmlformats.org/presentationml/2006/ole">
            <mc:AlternateContent xmlns:mc="http://schemas.openxmlformats.org/markup-compatibility/2006">
              <mc:Choice xmlns:v="urn:schemas-microsoft-com:vml" Requires="v">
                <p:oleObj spid="_x0000_s3075" name="Equation" r:id="rId6" imgW="5549760" imgH="393480" progId="Equation.DSMT4">
                  <p:embed/>
                </p:oleObj>
              </mc:Choice>
              <mc:Fallback>
                <p:oleObj name="Equation" r:id="rId6" imgW="5549760" imgH="393480" progId="Equation.DSMT4">
                  <p:embed/>
                  <p:pic>
                    <p:nvPicPr>
                      <p:cNvPr id="47" name="Object 46"/>
                      <p:cNvPicPr>
                        <a:picLocks noChangeAspect="1" noChangeArrowheads="1"/>
                      </p:cNvPicPr>
                      <p:nvPr/>
                    </p:nvPicPr>
                    <p:blipFill>
                      <a:blip r:embed="rId7"/>
                      <a:srcRect/>
                      <a:stretch>
                        <a:fillRect/>
                      </a:stretch>
                    </p:blipFill>
                    <p:spPr bwMode="auto">
                      <a:xfrm>
                        <a:off x="851882" y="2492619"/>
                        <a:ext cx="4162425" cy="295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48" name="Picture 4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18573" y="2778369"/>
            <a:ext cx="4571999" cy="2286000"/>
          </a:xfrm>
          <a:prstGeom prst="rect">
            <a:avLst/>
          </a:prstGeom>
        </p:spPr>
      </p:pic>
      <p:cxnSp>
        <p:nvCxnSpPr>
          <p:cNvPr id="49" name="Straight Arrow Connector 48"/>
          <p:cNvCxnSpPr/>
          <p:nvPr/>
        </p:nvCxnSpPr>
        <p:spPr bwMode="auto">
          <a:xfrm flipV="1">
            <a:off x="1691723" y="3670530"/>
            <a:ext cx="465084" cy="1508139"/>
          </a:xfrm>
          <a:prstGeom prst="straightConnector1">
            <a:avLst/>
          </a:prstGeom>
          <a:noFill/>
          <a:ln w="25400" cap="flat" cmpd="sng" algn="ctr">
            <a:solidFill>
              <a:schemeClr val="tx1"/>
            </a:solidFill>
            <a:prstDash val="solid"/>
            <a:round/>
            <a:headEnd type="none" w="med" len="med"/>
            <a:tailEnd type="arrow"/>
          </a:ln>
          <a:effectLst/>
        </p:spPr>
      </p:cxnSp>
      <p:cxnSp>
        <p:nvCxnSpPr>
          <p:cNvPr id="50" name="Straight Arrow Connector 49"/>
          <p:cNvCxnSpPr/>
          <p:nvPr/>
        </p:nvCxnSpPr>
        <p:spPr bwMode="auto">
          <a:xfrm flipV="1">
            <a:off x="3177554" y="3981874"/>
            <a:ext cx="579454" cy="1482545"/>
          </a:xfrm>
          <a:prstGeom prst="straightConnector1">
            <a:avLst/>
          </a:prstGeom>
          <a:noFill/>
          <a:ln w="25400" cap="flat" cmpd="sng" algn="ctr">
            <a:solidFill>
              <a:srgbClr val="FF0000"/>
            </a:solidFill>
            <a:prstDash val="solid"/>
            <a:round/>
            <a:headEnd type="none" w="med" len="med"/>
            <a:tailEnd type="arrow"/>
          </a:ln>
          <a:effectLst/>
        </p:spPr>
      </p:cxnSp>
      <p:cxnSp>
        <p:nvCxnSpPr>
          <p:cNvPr id="51" name="Straight Arrow Connector 50"/>
          <p:cNvCxnSpPr/>
          <p:nvPr/>
        </p:nvCxnSpPr>
        <p:spPr bwMode="auto">
          <a:xfrm flipV="1">
            <a:off x="4499957" y="3578469"/>
            <a:ext cx="577859" cy="1393839"/>
          </a:xfrm>
          <a:prstGeom prst="straightConnector1">
            <a:avLst/>
          </a:prstGeom>
          <a:noFill/>
          <a:ln w="25400" cap="flat" cmpd="sng" algn="ctr">
            <a:solidFill>
              <a:srgbClr val="0000FB"/>
            </a:solidFill>
            <a:prstDash val="solid"/>
            <a:round/>
            <a:headEnd type="none" w="med" len="med"/>
            <a:tailEnd type="arrow"/>
          </a:ln>
          <a:effectLst/>
        </p:spPr>
      </p:cxnSp>
      <p:sp>
        <p:nvSpPr>
          <p:cNvPr id="52" name="TextBox 51"/>
          <p:cNvSpPr txBox="1"/>
          <p:nvPr/>
        </p:nvSpPr>
        <p:spPr>
          <a:xfrm>
            <a:off x="1413857" y="5121520"/>
            <a:ext cx="1085850" cy="369332"/>
          </a:xfrm>
          <a:prstGeom prst="rect">
            <a:avLst/>
          </a:prstGeom>
          <a:noFill/>
        </p:spPr>
        <p:txBody>
          <a:bodyPr wrap="square" rtlCol="0">
            <a:spAutoFit/>
          </a:bodyPr>
          <a:lstStyle/>
          <a:p>
            <a:r>
              <a:rPr lang="en-US" b="1" dirty="0"/>
              <a:t>True</a:t>
            </a:r>
          </a:p>
        </p:txBody>
      </p:sp>
      <p:graphicFrame>
        <p:nvGraphicFramePr>
          <p:cNvPr id="53" name="Object 52"/>
          <p:cNvGraphicFramePr>
            <a:graphicFrameLocks noChangeAspect="1"/>
          </p:cNvGraphicFramePr>
          <p:nvPr>
            <p:extLst>
              <p:ext uri="{D42A27DB-BD31-4B8C-83A1-F6EECF244321}">
                <p14:modId xmlns:p14="http://schemas.microsoft.com/office/powerpoint/2010/main" val="1632703472"/>
              </p:ext>
            </p:extLst>
          </p:nvPr>
        </p:nvGraphicFramePr>
        <p:xfrm>
          <a:off x="3015628" y="5477120"/>
          <a:ext cx="161925" cy="285750"/>
        </p:xfrm>
        <a:graphic>
          <a:graphicData uri="http://schemas.openxmlformats.org/presentationml/2006/ole">
            <mc:AlternateContent xmlns:mc="http://schemas.openxmlformats.org/markup-compatibility/2006">
              <mc:Choice xmlns:v="urn:schemas-microsoft-com:vml" Requires="v">
                <p:oleObj spid="_x0000_s3076" name="Equation" r:id="rId9" imgW="215640" imgH="380880" progId="Equation.DSMT4">
                  <p:embed/>
                </p:oleObj>
              </mc:Choice>
              <mc:Fallback>
                <p:oleObj name="Equation" r:id="rId9" imgW="215640" imgH="380880" progId="Equation.DSMT4">
                  <p:embed/>
                  <p:pic>
                    <p:nvPicPr>
                      <p:cNvPr id="53" name="Object 5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015628" y="5477120"/>
                        <a:ext cx="161925"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4" name="Object 53"/>
          <p:cNvGraphicFramePr>
            <a:graphicFrameLocks noChangeAspect="1"/>
          </p:cNvGraphicFramePr>
          <p:nvPr>
            <p:extLst>
              <p:ext uri="{D42A27DB-BD31-4B8C-83A1-F6EECF244321}">
                <p14:modId xmlns:p14="http://schemas.microsoft.com/office/powerpoint/2010/main" val="3443489609"/>
              </p:ext>
            </p:extLst>
          </p:nvPr>
        </p:nvGraphicFramePr>
        <p:xfrm>
          <a:off x="4385657" y="5007219"/>
          <a:ext cx="161925" cy="266700"/>
        </p:xfrm>
        <a:graphic>
          <a:graphicData uri="http://schemas.openxmlformats.org/presentationml/2006/ole">
            <mc:AlternateContent xmlns:mc="http://schemas.openxmlformats.org/markup-compatibility/2006">
              <mc:Choice xmlns:v="urn:schemas-microsoft-com:vml" Requires="v">
                <p:oleObj spid="_x0000_s3077" name="Equation" r:id="rId11" imgW="215640" imgH="355320" progId="Equation.DSMT4">
                  <p:embed/>
                </p:oleObj>
              </mc:Choice>
              <mc:Fallback>
                <p:oleObj name="Equation" r:id="rId11" imgW="215640" imgH="355320" progId="Equation.DSMT4">
                  <p:embed/>
                  <p:pic>
                    <p:nvPicPr>
                      <p:cNvPr id="54" name="Object 5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385657" y="5007219"/>
                        <a:ext cx="161925"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5" name="Rectangle 54"/>
          <p:cNvSpPr/>
          <p:nvPr/>
        </p:nvSpPr>
        <p:spPr>
          <a:xfrm>
            <a:off x="613757" y="2435470"/>
            <a:ext cx="264816" cy="369332"/>
          </a:xfrm>
          <a:prstGeom prst="rect">
            <a:avLst/>
          </a:prstGeom>
        </p:spPr>
        <p:txBody>
          <a:bodyPr wrap="none">
            <a:spAutoFit/>
          </a:bodyPr>
          <a:lstStyle/>
          <a:p>
            <a:r>
              <a:rPr lang="en-US" dirty="0">
                <a:latin typeface="Times New Roman" pitchFamily="18" charset="0"/>
                <a:cs typeface="Times New Roman" pitchFamily="18" charset="0"/>
              </a:rPr>
              <a:t>•</a:t>
            </a:r>
            <a:endParaRPr lang="en-US" dirty="0"/>
          </a:p>
        </p:txBody>
      </p:sp>
      <p:graphicFrame>
        <p:nvGraphicFramePr>
          <p:cNvPr id="56" name="Object 55">
            <a:extLst>
              <a:ext uri="{FF2B5EF4-FFF2-40B4-BE49-F238E27FC236}">
                <a16:creationId xmlns:a16="http://schemas.microsoft.com/office/drawing/2014/main" id="{32CD0B98-E893-2D40-8B3A-F737B9D0C366}"/>
              </a:ext>
            </a:extLst>
          </p:cNvPr>
          <p:cNvGraphicFramePr>
            <a:graphicFrameLocks noChangeAspect="1"/>
          </p:cNvGraphicFramePr>
          <p:nvPr>
            <p:extLst>
              <p:ext uri="{D42A27DB-BD31-4B8C-83A1-F6EECF244321}">
                <p14:modId xmlns:p14="http://schemas.microsoft.com/office/powerpoint/2010/main" val="2291429569"/>
              </p:ext>
            </p:extLst>
          </p:nvPr>
        </p:nvGraphicFramePr>
        <p:xfrm>
          <a:off x="3783385" y="5312493"/>
          <a:ext cx="4010025" cy="600075"/>
        </p:xfrm>
        <a:graphic>
          <a:graphicData uri="http://schemas.openxmlformats.org/presentationml/2006/ole">
            <mc:AlternateContent xmlns:mc="http://schemas.openxmlformats.org/markup-compatibility/2006">
              <mc:Choice xmlns:v="urn:schemas-microsoft-com:vml" Requires="v">
                <p:oleObj spid="_x0000_s3078" name="Equation" r:id="rId13" imgW="5346700" imgH="800100" progId="Equation.DSMT4">
                  <p:embed/>
                </p:oleObj>
              </mc:Choice>
              <mc:Fallback>
                <p:oleObj name="Equation" r:id="rId13" imgW="5346700" imgH="800100" progId="Equation.DSMT4">
                  <p:embed/>
                  <p:pic>
                    <p:nvPicPr>
                      <p:cNvPr id="56" name="Object 55">
                        <a:extLst>
                          <a:ext uri="{FF2B5EF4-FFF2-40B4-BE49-F238E27FC236}">
                            <a16:creationId xmlns:a16="http://schemas.microsoft.com/office/drawing/2014/main" id="{32CD0B98-E893-2D40-8B3A-F737B9D0C36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783385" y="5312493"/>
                        <a:ext cx="4010025" cy="600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97645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5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5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P spid="52" grpId="0"/>
      <p:bldP spid="55" grpId="0"/>
    </p:bld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93499482"/>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dirty="0"/>
              <a:t>Stationary Time Series Wrap-Up</a:t>
            </a:r>
          </a:p>
        </p:txBody>
      </p:sp>
    </p:spTree>
    <p:extLst>
      <p:ext uri="{BB962C8B-B14F-4D97-AF65-F5344CB8AC3E}">
        <p14:creationId xmlns:p14="http://schemas.microsoft.com/office/powerpoint/2010/main" val="3338928885"/>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itle 2"/>
              <p:cNvSpPr>
                <a:spLocks noGrp="1"/>
              </p:cNvSpPr>
              <p:nvPr>
                <p:ph type="title"/>
              </p:nvPr>
            </p:nvSpPr>
            <p:spPr/>
            <p:txBody>
              <a:bodyPr/>
              <a:lstStyle/>
              <a:p>
                <a:pPr>
                  <a:spcBef>
                    <a:spcPct val="50000"/>
                  </a:spcBef>
                </a:pPr>
                <a:r>
                  <a:rPr lang="en-US" sz="3200" dirty="0">
                    <a:solidFill>
                      <a:schemeClr val="tx1"/>
                    </a:solidFill>
                  </a:rPr>
                  <a:t>Key Point About Stationary Processes</a:t>
                </a:r>
                <a:br>
                  <a:rPr lang="en-US" sz="3200" dirty="0">
                    <a:solidFill>
                      <a:schemeClr val="tx1"/>
                    </a:solidFill>
                  </a:rPr>
                </a:br>
                <a:r>
                  <a:rPr lang="en-US" sz="3200" dirty="0">
                    <a:solidFill>
                      <a:schemeClr val="tx1"/>
                    </a:solidFill>
                  </a:rPr>
                  <a:t>for Which </a:t>
                </a:r>
                <a14:m>
                  <m:oMath xmlns:m="http://schemas.openxmlformats.org/officeDocument/2006/math">
                    <m:r>
                      <a:rPr lang="en-US" sz="3200" b="0" i="1">
                        <a:solidFill>
                          <a:schemeClr val="tx1"/>
                        </a:solidFill>
                        <a:latin typeface="Cambria Math" panose="02040503050406030204" pitchFamily="18" charset="0"/>
                        <a:ea typeface="Cambria Math" panose="02040503050406030204" pitchFamily="18" charset="0"/>
                      </a:rPr>
                      <m:t>𝜌</m:t>
                    </m:r>
                  </m:oMath>
                </a14:m>
                <a:r>
                  <a:rPr lang="en-US" sz="3200" i="1" baseline="-25000" dirty="0">
                    <a:solidFill>
                      <a:schemeClr val="tx1"/>
                    </a:solidFill>
                    <a:latin typeface="Times New Roman"/>
                    <a:cs typeface="Times New Roman"/>
                  </a:rPr>
                  <a:t>k</a:t>
                </a:r>
                <a:r>
                  <a:rPr lang="en-US" sz="3200" dirty="0">
                    <a:solidFill>
                      <a:schemeClr val="tx1"/>
                    </a:solidFill>
                    <a:latin typeface="Times New Roman"/>
                    <a:cs typeface="Times New Roman"/>
                  </a:rPr>
                  <a:t>→0</a:t>
                </a:r>
                <a:r>
                  <a:rPr lang="en-US" sz="3200" dirty="0">
                    <a:solidFill>
                      <a:schemeClr val="tx1"/>
                    </a:solidFill>
                  </a:rPr>
                  <a:t> </a:t>
                </a:r>
              </a:p>
            </p:txBody>
          </p:sp>
        </mc:Choice>
        <mc:Fallback xmlns="">
          <p:sp>
            <p:nvSpPr>
              <p:cNvPr id="3" name="Title 2"/>
              <p:cNvSpPr>
                <a:spLocks noGrp="1" noRot="1" noChangeAspect="1" noMove="1" noResize="1" noEditPoints="1" noAdjustHandles="1" noChangeArrowheads="1" noChangeShapeType="1" noTextEdit="1"/>
              </p:cNvSpPr>
              <p:nvPr>
                <p:ph type="title"/>
              </p:nvPr>
            </p:nvSpPr>
            <p:spPr>
              <a:blipFill rotWithShape="0">
                <a:blip r:embed="rId3"/>
                <a:stretch>
                  <a:fillRect t="-3743" b="-13904"/>
                </a:stretch>
              </a:blipFill>
            </p:spPr>
            <p:txBody>
              <a:bodyPr/>
              <a:lstStyle/>
              <a:p>
                <a:r>
                  <a:rPr lang="en-US">
                    <a:noFill/>
                  </a:rPr>
                  <a:t> </a:t>
                </a:r>
              </a:p>
            </p:txBody>
          </p:sp>
        </mc:Fallback>
      </mc:AlternateContent>
      <p:sp>
        <p:nvSpPr>
          <p:cNvPr id="10" name="Content Placeholder 4"/>
          <p:cNvSpPr txBox="1">
            <a:spLocks/>
          </p:cNvSpPr>
          <p:nvPr/>
        </p:nvSpPr>
        <p:spPr>
          <a:xfrm>
            <a:off x="457200" y="1600200"/>
            <a:ext cx="8229600" cy="4525963"/>
          </a:xfrm>
          <a:prstGeom prst="rect">
            <a:avLst/>
          </a:prstGeom>
        </p:spPr>
        <p:txBody>
          <a:bodyPr/>
          <a:lstStyle>
            <a:lvl1pPr marL="342900" indent="-342900" algn="l" defTabSz="914400" rtl="0" eaLnBrk="1" latinLnBrk="0" hangingPunct="1">
              <a:spcBef>
                <a:spcPts val="600"/>
              </a:spcBef>
              <a:buFont typeface="Arial" charset="0"/>
              <a:buChar char="•"/>
              <a:defRPr sz="3200" kern="1200">
                <a:solidFill>
                  <a:schemeClr val="tx1"/>
                </a:solidFill>
                <a:latin typeface="+mn-lt"/>
                <a:ea typeface="+mn-ea"/>
                <a:cs typeface="+mn-cs"/>
              </a:defRPr>
            </a:lvl1pPr>
            <a:lvl2pPr marL="742950" indent="-285750" algn="l" defTabSz="914400" rtl="0" eaLnBrk="1" latinLnBrk="0" hangingPunct="1">
              <a:spcBef>
                <a:spcPts val="600"/>
              </a:spcBef>
              <a:buFont typeface="Arial" charset="0"/>
              <a:buChar char="•"/>
              <a:defRPr sz="2800" b="0" i="0" u="none" kern="1200">
                <a:solidFill>
                  <a:schemeClr val="tx1"/>
                </a:solidFill>
                <a:latin typeface="+mn-lt"/>
                <a:ea typeface="+mn-ea"/>
                <a:cs typeface="+mn-cs"/>
              </a:defRPr>
            </a:lvl2pPr>
            <a:lvl3pPr marL="1143000" indent="-228600" algn="l" defTabSz="914400" rtl="0" eaLnBrk="1" latinLnBrk="0" hangingPunct="1">
              <a:spcBef>
                <a:spcPts val="600"/>
              </a:spcBef>
              <a:buFont typeface="Arial" charset="0"/>
              <a:buChar char="•"/>
              <a:defRPr sz="2400" kern="1200">
                <a:solidFill>
                  <a:schemeClr val="tx1"/>
                </a:solidFill>
                <a:latin typeface="+mn-lt"/>
                <a:ea typeface="+mn-ea"/>
                <a:cs typeface="+mn-cs"/>
              </a:defRPr>
            </a:lvl3pPr>
            <a:lvl4pPr marL="1600200" indent="-228600" algn="l" defTabSz="914400" rtl="0" eaLnBrk="1" latinLnBrk="0" hangingPunct="1">
              <a:spcBef>
                <a:spcPts val="600"/>
              </a:spcBef>
              <a:buFont typeface="Arial" charset="0"/>
              <a:buChar char="•"/>
              <a:defRPr sz="2000" kern="1200">
                <a:solidFill>
                  <a:schemeClr val="tx1"/>
                </a:solidFill>
                <a:latin typeface="+mn-lt"/>
                <a:ea typeface="+mn-ea"/>
                <a:cs typeface="+mn-cs"/>
              </a:defRPr>
            </a:lvl4pPr>
            <a:lvl5pPr marL="2057400" indent="-228600" algn="l" defTabSz="914400" rtl="0" eaLnBrk="1" latinLnBrk="0" hangingPunct="1">
              <a:spcBef>
                <a:spcPts val="600"/>
              </a:spcBef>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2800" dirty="0"/>
              <a:t>For stationary time series, if the autocorrelations approach 0 as the distance between time points increases, then: </a:t>
            </a:r>
          </a:p>
          <a:p>
            <a:pPr marL="0" indent="0">
              <a:buFont typeface="Arial" charset="0"/>
              <a:buNone/>
            </a:pPr>
            <a:endParaRPr lang="en-US" sz="2800" dirty="0"/>
          </a:p>
          <a:p>
            <a:pPr marL="0" indent="0">
              <a:buFont typeface="Arial" charset="0"/>
              <a:buNone/>
            </a:pPr>
            <a:r>
              <a:rPr lang="en-US" sz="2800" dirty="0"/>
              <a:t>A single realization can be used to estimate:</a:t>
            </a:r>
          </a:p>
          <a:p>
            <a:r>
              <a:rPr lang="en-US" sz="2800" dirty="0"/>
              <a:t>The mean</a:t>
            </a:r>
          </a:p>
          <a:p>
            <a:r>
              <a:rPr lang="en-US" sz="2800" dirty="0"/>
              <a:t>The variance</a:t>
            </a:r>
          </a:p>
          <a:p>
            <a:r>
              <a:rPr lang="en-US" sz="2800" dirty="0"/>
              <a:t>Autocorrelation</a:t>
            </a:r>
          </a:p>
          <a:p>
            <a:r>
              <a:rPr lang="en-US" sz="2800" dirty="0"/>
              <a:t>The spectrum (covered next)</a:t>
            </a:r>
          </a:p>
          <a:p>
            <a:endParaRPr lang="en-US" sz="2800" dirty="0"/>
          </a:p>
        </p:txBody>
      </p:sp>
    </p:spTree>
    <p:extLst>
      <p:ext uri="{BB962C8B-B14F-4D97-AF65-F5344CB8AC3E}">
        <p14:creationId xmlns:p14="http://schemas.microsoft.com/office/powerpoint/2010/main" val="1459744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7611325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CACE3C-D11C-644D-B65E-73243D283741}"/>
              </a:ext>
            </a:extLst>
          </p:cNvPr>
          <p:cNvSpPr>
            <a:spLocks noGrp="1"/>
          </p:cNvSpPr>
          <p:nvPr>
            <p:ph type="ctrTitle"/>
          </p:nvPr>
        </p:nvSpPr>
        <p:spPr/>
        <p:txBody>
          <a:bodyPr/>
          <a:lstStyle/>
          <a:p>
            <a:r>
              <a:rPr lang="en-US" dirty="0"/>
              <a:t>Time Series: 6373</a:t>
            </a:r>
          </a:p>
        </p:txBody>
      </p:sp>
      <p:sp>
        <p:nvSpPr>
          <p:cNvPr id="3" name="Subtitle 2">
            <a:extLst>
              <a:ext uri="{FF2B5EF4-FFF2-40B4-BE49-F238E27FC236}">
                <a16:creationId xmlns:a16="http://schemas.microsoft.com/office/drawing/2014/main" id="{5A935077-86A7-6145-B4F6-253B8BAFF5E3}"/>
              </a:ext>
            </a:extLst>
          </p:cNvPr>
          <p:cNvSpPr>
            <a:spLocks noGrp="1"/>
          </p:cNvSpPr>
          <p:nvPr>
            <p:ph type="subTitle" idx="1"/>
          </p:nvPr>
        </p:nvSpPr>
        <p:spPr/>
        <p:txBody>
          <a:bodyPr/>
          <a:lstStyle/>
          <a:p>
            <a:r>
              <a:rPr lang="en-US" dirty="0"/>
              <a:t>Unit 1: Conditions of Stationary and Basic Estimation</a:t>
            </a:r>
          </a:p>
        </p:txBody>
      </p:sp>
    </p:spTree>
    <p:extLst>
      <p:ext uri="{BB962C8B-B14F-4D97-AF65-F5344CB8AC3E}">
        <p14:creationId xmlns:p14="http://schemas.microsoft.com/office/powerpoint/2010/main" val="1899220157"/>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8D8C0F-05F1-3E42-94CC-D0252129A542}"/>
              </a:ext>
            </a:extLst>
          </p:cNvPr>
          <p:cNvSpPr>
            <a:spLocks noGrp="1"/>
          </p:cNvSpPr>
          <p:nvPr>
            <p:ph type="title"/>
          </p:nvPr>
        </p:nvSpPr>
        <p:spPr>
          <a:xfrm>
            <a:off x="628650" y="365127"/>
            <a:ext cx="7886700" cy="767638"/>
          </a:xfrm>
        </p:spPr>
        <p:txBody>
          <a:bodyPr/>
          <a:lstStyle/>
          <a:p>
            <a:r>
              <a:rPr lang="en-US" dirty="0"/>
              <a:t>Review of Question 1.5.4</a:t>
            </a:r>
          </a:p>
        </p:txBody>
      </p:sp>
      <p:pic>
        <p:nvPicPr>
          <p:cNvPr id="4" name="Picture 3">
            <a:extLst>
              <a:ext uri="{FF2B5EF4-FFF2-40B4-BE49-F238E27FC236}">
                <a16:creationId xmlns:a16="http://schemas.microsoft.com/office/drawing/2014/main" id="{7E01BF0D-F555-C54E-8973-677E9834EF86}"/>
              </a:ext>
            </a:extLst>
          </p:cNvPr>
          <p:cNvPicPr>
            <a:picLocks noChangeAspect="1"/>
          </p:cNvPicPr>
          <p:nvPr/>
        </p:nvPicPr>
        <p:blipFill>
          <a:blip r:embed="rId2"/>
          <a:stretch>
            <a:fillRect/>
          </a:stretch>
        </p:blipFill>
        <p:spPr>
          <a:xfrm>
            <a:off x="2178334" y="1271801"/>
            <a:ext cx="4787331" cy="5263344"/>
          </a:xfrm>
          <a:prstGeom prst="rect">
            <a:avLst/>
          </a:prstGeom>
        </p:spPr>
      </p:pic>
    </p:spTree>
    <p:extLst>
      <p:ext uri="{BB962C8B-B14F-4D97-AF65-F5344CB8AC3E}">
        <p14:creationId xmlns:p14="http://schemas.microsoft.com/office/powerpoint/2010/main" val="1747054166"/>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1CBC2E-BD88-DC40-8118-BEB209502B52}"/>
              </a:ext>
            </a:extLst>
          </p:cNvPr>
          <p:cNvSpPr>
            <a:spLocks noGrp="1"/>
          </p:cNvSpPr>
          <p:nvPr>
            <p:ph type="title"/>
          </p:nvPr>
        </p:nvSpPr>
        <p:spPr/>
        <p:txBody>
          <a:bodyPr/>
          <a:lstStyle/>
          <a:p>
            <a:r>
              <a:rPr lang="en-US" dirty="0"/>
              <a:t>Break Out #1</a:t>
            </a:r>
          </a:p>
        </p:txBody>
      </p:sp>
      <p:sp>
        <p:nvSpPr>
          <p:cNvPr id="3" name="Content Placeholder 2">
            <a:extLst>
              <a:ext uri="{FF2B5EF4-FFF2-40B4-BE49-F238E27FC236}">
                <a16:creationId xmlns:a16="http://schemas.microsoft.com/office/drawing/2014/main" id="{FBC9D488-79C0-3C46-BA9E-D3E887830894}"/>
              </a:ext>
            </a:extLst>
          </p:cNvPr>
          <p:cNvSpPr>
            <a:spLocks noGrp="1"/>
          </p:cNvSpPr>
          <p:nvPr>
            <p:ph idx="1"/>
          </p:nvPr>
        </p:nvSpPr>
        <p:spPr/>
        <p:txBody>
          <a:bodyPr>
            <a:normAutofit fontScale="85000" lnSpcReduction="10000"/>
          </a:bodyPr>
          <a:lstStyle/>
          <a:p>
            <a:pPr marL="0" indent="0">
              <a:buNone/>
            </a:pPr>
            <a:r>
              <a:rPr lang="en-US" dirty="0"/>
              <a:t>Each of the next few slides have a plot of a time series and a description on them.  Spend a few minutes reading and thinking about each one and then answer the following questions for each series:</a:t>
            </a:r>
          </a:p>
          <a:p>
            <a:pPr marL="0" indent="0">
              <a:buNone/>
            </a:pPr>
            <a:endParaRPr lang="en-US" dirty="0"/>
          </a:p>
          <a:p>
            <a:pPr marL="514350" indent="-514350">
              <a:buAutoNum type="arabicPeriod"/>
            </a:pPr>
            <a:r>
              <a:rPr lang="en-US" dirty="0"/>
              <a:t>Is the series stationary?  If not, which of the 3 conditions is/are violated?</a:t>
            </a:r>
          </a:p>
          <a:p>
            <a:pPr marL="514350" indent="-514350">
              <a:buAutoNum type="arabicPeriod"/>
            </a:pPr>
            <a:r>
              <a:rPr lang="en-US" dirty="0"/>
              <a:t>Is it practical / possible to obtain another realization?  Are there any assumptions you would have to make to consider multiple realizations.  </a:t>
            </a:r>
          </a:p>
          <a:p>
            <a:pPr marL="0" indent="0">
              <a:buNone/>
            </a:pPr>
            <a:endParaRPr lang="en-US" dirty="0"/>
          </a:p>
        </p:txBody>
      </p:sp>
    </p:spTree>
    <p:extLst>
      <p:ext uri="{BB962C8B-B14F-4D97-AF65-F5344CB8AC3E}">
        <p14:creationId xmlns:p14="http://schemas.microsoft.com/office/powerpoint/2010/main" val="3669714374"/>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8D49C1-1E17-654A-A6B8-594BDFEFF445}"/>
              </a:ext>
            </a:extLst>
          </p:cNvPr>
          <p:cNvSpPr>
            <a:spLocks noGrp="1"/>
          </p:cNvSpPr>
          <p:nvPr>
            <p:ph type="title"/>
          </p:nvPr>
        </p:nvSpPr>
        <p:spPr>
          <a:xfrm>
            <a:off x="218364" y="365126"/>
            <a:ext cx="8789158" cy="1325563"/>
          </a:xfrm>
        </p:spPr>
        <p:txBody>
          <a:bodyPr>
            <a:normAutofit fontScale="90000"/>
          </a:bodyPr>
          <a:lstStyle/>
          <a:p>
            <a:r>
              <a:rPr lang="en-US" b="1" dirty="0"/>
              <a:t>WEEKLY PROPANE PRICE PER GALLON</a:t>
            </a:r>
            <a:endParaRPr lang="en-US" dirty="0"/>
          </a:p>
        </p:txBody>
      </p:sp>
      <p:pic>
        <p:nvPicPr>
          <p:cNvPr id="1026" name="Picture 2" descr="https://lh6.googleusercontent.com/3uGXCUm_8aSX-08AN5WlWDbS5TBmqZu3_zR-2nfpyxbXjxNJ1i3yUN_SsxyPNR-eX141VHMWUQ3yoA_XEkNjcqmZxgcfu3volWxKYhm3EOuxWZnXh6YVOIuo7PdYikEb0aAgrD1n">
            <a:extLst>
              <a:ext uri="{FF2B5EF4-FFF2-40B4-BE49-F238E27FC236}">
                <a16:creationId xmlns:a16="http://schemas.microsoft.com/office/drawing/2014/main" id="{DD646EE7-99B5-FE4E-B0B0-AF65BEC536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8650" y="1876280"/>
            <a:ext cx="4150970" cy="246370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lh4.googleusercontent.com/rk94lnWCZjH8yt9nYfytN65ZlUaHfpfJe6_ITdTAmQHaWfq84DW1qMtsSlBwzv8YEa1k0edKONmgeTOllahPSYjLdQhJlT8SykLiheJfORFmVJAkQsCmiuh79w3kderc1kUNR-x_">
            <a:extLst>
              <a:ext uri="{FF2B5EF4-FFF2-40B4-BE49-F238E27FC236}">
                <a16:creationId xmlns:a16="http://schemas.microsoft.com/office/drawing/2014/main" id="{7509C748-F837-DB41-AF57-4D8A1AEA8C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84750" y="2043563"/>
            <a:ext cx="3530600" cy="20066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95C88847-C4BC-4544-8557-D139FBE4B941}"/>
              </a:ext>
            </a:extLst>
          </p:cNvPr>
          <p:cNvPicPr>
            <a:picLocks noChangeAspect="1"/>
          </p:cNvPicPr>
          <p:nvPr/>
        </p:nvPicPr>
        <p:blipFill>
          <a:blip r:embed="rId4"/>
          <a:stretch>
            <a:fillRect/>
          </a:stretch>
        </p:blipFill>
        <p:spPr>
          <a:xfrm>
            <a:off x="4908550" y="4301604"/>
            <a:ext cx="3683000" cy="1257300"/>
          </a:xfrm>
          <a:prstGeom prst="rect">
            <a:avLst/>
          </a:prstGeom>
        </p:spPr>
      </p:pic>
      <p:sp>
        <p:nvSpPr>
          <p:cNvPr id="5" name="Rectangle 4">
            <a:extLst>
              <a:ext uri="{FF2B5EF4-FFF2-40B4-BE49-F238E27FC236}">
                <a16:creationId xmlns:a16="http://schemas.microsoft.com/office/drawing/2014/main" id="{576646A6-0C6B-6D43-8B7C-D3764DBBD84E}"/>
              </a:ext>
            </a:extLst>
          </p:cNvPr>
          <p:cNvSpPr/>
          <p:nvPr/>
        </p:nvSpPr>
        <p:spPr>
          <a:xfrm>
            <a:off x="354843" y="4365577"/>
            <a:ext cx="4553708" cy="2000548"/>
          </a:xfrm>
          <a:prstGeom prst="rect">
            <a:avLst/>
          </a:prstGeom>
        </p:spPr>
        <p:txBody>
          <a:bodyPr wrap="square">
            <a:spAutoFit/>
          </a:bodyPr>
          <a:lstStyle/>
          <a:p>
            <a:r>
              <a:rPr lang="en-US" b="1" u="sng" dirty="0"/>
              <a:t>Description:</a:t>
            </a:r>
            <a:r>
              <a:rPr lang="en-US" b="1" dirty="0"/>
              <a:t> </a:t>
            </a:r>
            <a:r>
              <a:rPr lang="en-US" dirty="0"/>
              <a:t>This is a time series data set of the number of weekly Mont </a:t>
            </a:r>
            <a:r>
              <a:rPr lang="en-US" dirty="0" err="1"/>
              <a:t>Belviue</a:t>
            </a:r>
            <a:r>
              <a:rPr lang="en-US" dirty="0"/>
              <a:t>, TX propane prices per gallon from July 1992 to April 2019.  The data is publicly available at</a:t>
            </a:r>
            <a:r>
              <a:rPr lang="en-US" u="sng" dirty="0">
                <a:hlinkClick r:id="rId5"/>
              </a:rPr>
              <a:t> the U.S. Energy Information Administration (EIA) website</a:t>
            </a:r>
            <a:r>
              <a:rPr lang="en-US" dirty="0"/>
              <a:t>.</a:t>
            </a:r>
            <a:br>
              <a:rPr lang="en-US" sz="1600" dirty="0"/>
            </a:br>
            <a:endParaRPr lang="en-US" sz="1600" dirty="0"/>
          </a:p>
        </p:txBody>
      </p:sp>
    </p:spTree>
    <p:extLst>
      <p:ext uri="{BB962C8B-B14F-4D97-AF65-F5344CB8AC3E}">
        <p14:creationId xmlns:p14="http://schemas.microsoft.com/office/powerpoint/2010/main" val="14235458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09458410"/>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8D49C1-1E17-654A-A6B8-594BDFEFF445}"/>
              </a:ext>
            </a:extLst>
          </p:cNvPr>
          <p:cNvSpPr>
            <a:spLocks noGrp="1"/>
          </p:cNvSpPr>
          <p:nvPr>
            <p:ph type="title"/>
          </p:nvPr>
        </p:nvSpPr>
        <p:spPr>
          <a:xfrm>
            <a:off x="218364" y="-161419"/>
            <a:ext cx="8789158" cy="1325563"/>
          </a:xfrm>
        </p:spPr>
        <p:txBody>
          <a:bodyPr>
            <a:normAutofit fontScale="90000"/>
          </a:bodyPr>
          <a:lstStyle/>
          <a:p>
            <a:r>
              <a:rPr lang="en-US" b="1" dirty="0"/>
              <a:t>WEEKLY PROPANE PRICE PER GALLON</a:t>
            </a:r>
            <a:endParaRPr lang="en-US" dirty="0"/>
          </a:p>
        </p:txBody>
      </p:sp>
      <p:pic>
        <p:nvPicPr>
          <p:cNvPr id="1026" name="Picture 2" descr="https://lh6.googleusercontent.com/3uGXCUm_8aSX-08AN5WlWDbS5TBmqZu3_zR-2nfpyxbXjxNJ1i3yUN_SsxyPNR-eX141VHMWUQ3yoA_XEkNjcqmZxgcfu3volWxKYhm3EOuxWZnXh6YVOIuo7PdYikEb0aAgrD1n">
            <a:extLst>
              <a:ext uri="{FF2B5EF4-FFF2-40B4-BE49-F238E27FC236}">
                <a16:creationId xmlns:a16="http://schemas.microsoft.com/office/drawing/2014/main" id="{DD646EE7-99B5-FE4E-B0B0-AF65BEC536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1757" y="793602"/>
            <a:ext cx="3643951" cy="216277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lh4.googleusercontent.com/rk94lnWCZjH8yt9nYfytN65ZlUaHfpfJe6_ITdTAmQHaWfq84DW1qMtsSlBwzv8YEa1k0edKONmgeTOllahPSYjLdQhJlT8SykLiheJfORFmVJAkQsCmiuh79w3kderc1kUNR-x_">
            <a:extLst>
              <a:ext uri="{FF2B5EF4-FFF2-40B4-BE49-F238E27FC236}">
                <a16:creationId xmlns:a16="http://schemas.microsoft.com/office/drawing/2014/main" id="{7509C748-F837-DB41-AF57-4D8A1AEA8C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90617" y="811378"/>
            <a:ext cx="2791870" cy="158674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95C88847-C4BC-4544-8557-D139FBE4B941}"/>
              </a:ext>
            </a:extLst>
          </p:cNvPr>
          <p:cNvPicPr>
            <a:picLocks noChangeAspect="1"/>
          </p:cNvPicPr>
          <p:nvPr/>
        </p:nvPicPr>
        <p:blipFill>
          <a:blip r:embed="rId4"/>
          <a:stretch>
            <a:fillRect/>
          </a:stretch>
        </p:blipFill>
        <p:spPr>
          <a:xfrm>
            <a:off x="5215339" y="2398124"/>
            <a:ext cx="3683000" cy="1257300"/>
          </a:xfrm>
          <a:prstGeom prst="rect">
            <a:avLst/>
          </a:prstGeom>
        </p:spPr>
      </p:pic>
      <p:sp>
        <p:nvSpPr>
          <p:cNvPr id="5" name="Rectangle 4">
            <a:extLst>
              <a:ext uri="{FF2B5EF4-FFF2-40B4-BE49-F238E27FC236}">
                <a16:creationId xmlns:a16="http://schemas.microsoft.com/office/drawing/2014/main" id="{576646A6-0C6B-6D43-8B7C-D3764DBBD84E}"/>
              </a:ext>
            </a:extLst>
          </p:cNvPr>
          <p:cNvSpPr/>
          <p:nvPr/>
        </p:nvSpPr>
        <p:spPr>
          <a:xfrm>
            <a:off x="218364" y="3491648"/>
            <a:ext cx="8789158" cy="1169551"/>
          </a:xfrm>
          <a:prstGeom prst="rect">
            <a:avLst/>
          </a:prstGeom>
        </p:spPr>
        <p:txBody>
          <a:bodyPr wrap="square">
            <a:spAutoFit/>
          </a:bodyPr>
          <a:lstStyle/>
          <a:p>
            <a:r>
              <a:rPr lang="en-US" b="1" u="sng" dirty="0"/>
              <a:t>Description:</a:t>
            </a:r>
            <a:r>
              <a:rPr lang="en-US" b="1" dirty="0"/>
              <a:t> </a:t>
            </a:r>
            <a:r>
              <a:rPr lang="en-US" dirty="0"/>
              <a:t>This is a time series data set of the number of weekly Mont </a:t>
            </a:r>
            <a:r>
              <a:rPr lang="en-US" dirty="0" err="1"/>
              <a:t>Belviue</a:t>
            </a:r>
            <a:r>
              <a:rPr lang="en-US" dirty="0"/>
              <a:t>, TX propane prices per gallon from July 1992 to April 2019.  The data is publicly available at</a:t>
            </a:r>
            <a:r>
              <a:rPr lang="en-US" u="sng" dirty="0">
                <a:hlinkClick r:id="rId5"/>
              </a:rPr>
              <a:t> the U.S. Energy Information Administration (EIA) website</a:t>
            </a:r>
            <a:r>
              <a:rPr lang="en-US" dirty="0"/>
              <a:t>.</a:t>
            </a:r>
            <a:br>
              <a:rPr lang="en-US" sz="1600" dirty="0"/>
            </a:br>
            <a:endParaRPr lang="en-US" sz="1600" dirty="0"/>
          </a:p>
        </p:txBody>
      </p:sp>
      <p:sp>
        <p:nvSpPr>
          <p:cNvPr id="6" name="TextBox 5">
            <a:extLst>
              <a:ext uri="{FF2B5EF4-FFF2-40B4-BE49-F238E27FC236}">
                <a16:creationId xmlns:a16="http://schemas.microsoft.com/office/drawing/2014/main" id="{F4EC0440-B419-2841-9152-B47BB8321C1D}"/>
              </a:ext>
            </a:extLst>
          </p:cNvPr>
          <p:cNvSpPr txBox="1"/>
          <p:nvPr/>
        </p:nvSpPr>
        <p:spPr>
          <a:xfrm>
            <a:off x="150126" y="4470131"/>
            <a:ext cx="8898339" cy="2462213"/>
          </a:xfrm>
          <a:prstGeom prst="rect">
            <a:avLst/>
          </a:prstGeom>
          <a:noFill/>
        </p:spPr>
        <p:txBody>
          <a:bodyPr wrap="square" rtlCol="0">
            <a:spAutoFit/>
          </a:bodyPr>
          <a:lstStyle/>
          <a:p>
            <a:r>
              <a:rPr lang="en-US" sz="1400" dirty="0">
                <a:solidFill>
                  <a:srgbClr val="FF0000"/>
                </a:solidFill>
              </a:rPr>
              <a:t>Condition 1: Constant mean seems plausible here given the realization.  On the other hand there may be an argument to be made that more propane may be used in the winter in Mont </a:t>
            </a:r>
            <a:r>
              <a:rPr lang="en-US" sz="1400" dirty="0" err="1">
                <a:solidFill>
                  <a:srgbClr val="FF0000"/>
                </a:solidFill>
              </a:rPr>
              <a:t>Belviue</a:t>
            </a:r>
            <a:r>
              <a:rPr lang="en-US" sz="1400" dirty="0">
                <a:solidFill>
                  <a:srgbClr val="FF0000"/>
                </a:solidFill>
              </a:rPr>
              <a:t>, Texas.  The other idea is that if we generate realizations from a stationary time series model with a phi close to 1, we can easily generate a realization that looks like this.  </a:t>
            </a:r>
          </a:p>
          <a:p>
            <a:r>
              <a:rPr lang="en-US" sz="1400" dirty="0">
                <a:solidFill>
                  <a:srgbClr val="FF0000"/>
                </a:solidFill>
              </a:rPr>
              <a:t>Condition 2:  There does seem to be some evidence of non constant variance as there seems to be tendency to make huge jumps.  It is tough since we have only one realization and a limited domain knowledge of propane prices.  </a:t>
            </a:r>
          </a:p>
          <a:p>
            <a:r>
              <a:rPr lang="en-US" sz="1400" dirty="0">
                <a:solidFill>
                  <a:srgbClr val="FF0000"/>
                </a:solidFill>
              </a:rPr>
              <a:t>Condition 3: Judging from the ACFs, the covariance seems to not depend on where in the series we are, only how far apart the observations are.  </a:t>
            </a:r>
          </a:p>
          <a:p>
            <a:endParaRPr lang="en-US" sz="1400" dirty="0">
              <a:solidFill>
                <a:srgbClr val="FF0000"/>
              </a:solidFill>
            </a:endParaRPr>
          </a:p>
          <a:p>
            <a:r>
              <a:rPr lang="en-US" sz="1400" dirty="0">
                <a:solidFill>
                  <a:srgbClr val="FF0000"/>
                </a:solidFill>
              </a:rPr>
              <a:t>Realization: Given that there are more people and more draw on the propane infrastructure, it would be impossible to obtain another realizations.</a:t>
            </a:r>
          </a:p>
        </p:txBody>
      </p:sp>
    </p:spTree>
    <p:extLst>
      <p:ext uri="{BB962C8B-B14F-4D97-AF65-F5344CB8AC3E}">
        <p14:creationId xmlns:p14="http://schemas.microsoft.com/office/powerpoint/2010/main" val="80598626"/>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AD6FF-9FF8-6242-B374-51B6D82D8ADA}"/>
              </a:ext>
            </a:extLst>
          </p:cNvPr>
          <p:cNvSpPr>
            <a:spLocks noGrp="1"/>
          </p:cNvSpPr>
          <p:nvPr>
            <p:ph type="title"/>
          </p:nvPr>
        </p:nvSpPr>
        <p:spPr/>
        <p:txBody>
          <a:bodyPr>
            <a:normAutofit fontScale="90000"/>
          </a:bodyPr>
          <a:lstStyle/>
          <a:p>
            <a:pPr algn="ctr"/>
            <a:r>
              <a:rPr lang="en-US" b="1" dirty="0"/>
              <a:t>Monthly Consumer Sentiment</a:t>
            </a:r>
            <a:br>
              <a:rPr lang="en-US" dirty="0"/>
            </a:br>
            <a:r>
              <a:rPr lang="en-US" b="1" dirty="0"/>
              <a:t>1978-2019</a:t>
            </a:r>
            <a:endParaRPr lang="en-US" dirty="0"/>
          </a:p>
        </p:txBody>
      </p:sp>
      <p:pic>
        <p:nvPicPr>
          <p:cNvPr id="2050" name="Picture 2" descr="https://lh6.googleusercontent.com/IvcdTKARHlGQoy6Fix9Ge3W0Pl49RPo1P-LtmB6Ab2TRrYzze7LIgUkSDZcpFZDnEwis2S_0u1ZOebd8qlRjt4rFCsKGcbRZZ22f8ONRe73G9_CoGBk2QUzMvIiPXU5wY1MAsycx">
            <a:extLst>
              <a:ext uri="{FF2B5EF4-FFF2-40B4-BE49-F238E27FC236}">
                <a16:creationId xmlns:a16="http://schemas.microsoft.com/office/drawing/2014/main" id="{DE1307CD-2853-B748-94AC-81B448B4EE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0233" y="1875238"/>
            <a:ext cx="3556000" cy="26162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lh6.googleusercontent.com/muiVzpsxN3yq2O5q0joS4da73yIpMsK4pc2AG-R-9BnQV-bQHNAH0G97s_FzZgokSiVe5VFVKxstC_93TZtWqMUXQ_ng6Bf460DODOo7j_mLNYVgSnAeuCBlZN6Yjsh9zqBxdq3J">
            <a:extLst>
              <a:ext uri="{FF2B5EF4-FFF2-40B4-BE49-F238E27FC236}">
                <a16:creationId xmlns:a16="http://schemas.microsoft.com/office/drawing/2014/main" id="{963EC875-D089-EB4E-B3EB-11BF1CDB96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96099" y="2025366"/>
            <a:ext cx="2364759" cy="292416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AB383F63-989A-5044-ACB3-C55D6D87AB8C}"/>
              </a:ext>
            </a:extLst>
          </p:cNvPr>
          <p:cNvPicPr>
            <a:picLocks noChangeAspect="1"/>
          </p:cNvPicPr>
          <p:nvPr/>
        </p:nvPicPr>
        <p:blipFill>
          <a:blip r:embed="rId4"/>
          <a:stretch>
            <a:fillRect/>
          </a:stretch>
        </p:blipFill>
        <p:spPr>
          <a:xfrm>
            <a:off x="5196099" y="5081043"/>
            <a:ext cx="2832100" cy="1663700"/>
          </a:xfrm>
          <a:prstGeom prst="rect">
            <a:avLst/>
          </a:prstGeom>
        </p:spPr>
      </p:pic>
      <p:sp>
        <p:nvSpPr>
          <p:cNvPr id="5" name="Rectangle 4">
            <a:extLst>
              <a:ext uri="{FF2B5EF4-FFF2-40B4-BE49-F238E27FC236}">
                <a16:creationId xmlns:a16="http://schemas.microsoft.com/office/drawing/2014/main" id="{84595E1C-9F11-6D43-851D-B6ABD1CABE4F}"/>
              </a:ext>
            </a:extLst>
          </p:cNvPr>
          <p:cNvSpPr/>
          <p:nvPr/>
        </p:nvSpPr>
        <p:spPr>
          <a:xfrm>
            <a:off x="432938" y="4641566"/>
            <a:ext cx="4111766" cy="2062103"/>
          </a:xfrm>
          <a:prstGeom prst="rect">
            <a:avLst/>
          </a:prstGeom>
        </p:spPr>
        <p:txBody>
          <a:bodyPr wrap="square">
            <a:spAutoFit/>
          </a:bodyPr>
          <a:lstStyle/>
          <a:p>
            <a:r>
              <a:rPr lang="en-US" sz="1600" b="1" u="sng" dirty="0">
                <a:solidFill>
                  <a:srgbClr val="000000"/>
                </a:solidFill>
                <a:latin typeface="Arial" panose="020B0604020202020204" pitchFamily="34" charset="0"/>
              </a:rPr>
              <a:t>Description:</a:t>
            </a:r>
            <a:r>
              <a:rPr lang="en-US" sz="1600" b="1" dirty="0">
                <a:solidFill>
                  <a:srgbClr val="000000"/>
                </a:solidFill>
                <a:latin typeface="Arial" panose="020B0604020202020204" pitchFamily="34" charset="0"/>
              </a:rPr>
              <a:t> </a:t>
            </a:r>
            <a:r>
              <a:rPr lang="en-US" sz="1600" dirty="0">
                <a:solidFill>
                  <a:srgbClr val="000000"/>
                </a:solidFill>
                <a:latin typeface="Arial" panose="020B0604020202020204" pitchFamily="34" charset="0"/>
              </a:rPr>
              <a:t>This is a time series data set of consumer sentiment measured by the study from the University of Michigan: Consumer Sentiment [UMCSENT], retrieved from FRED, Federal Reserve Bank of St. Louis;</a:t>
            </a:r>
            <a:r>
              <a:rPr lang="en-US" sz="1600" dirty="0">
                <a:solidFill>
                  <a:srgbClr val="000000"/>
                </a:solidFill>
                <a:latin typeface="Arial" panose="020B0604020202020204" pitchFamily="34" charset="0"/>
                <a:hlinkClick r:id="rId5"/>
              </a:rPr>
              <a:t> </a:t>
            </a:r>
            <a:r>
              <a:rPr lang="en-US" sz="1600" u="sng" dirty="0">
                <a:solidFill>
                  <a:srgbClr val="000000"/>
                </a:solidFill>
                <a:latin typeface="Arial" panose="020B0604020202020204" pitchFamily="34" charset="0"/>
                <a:hlinkClick r:id="rId5"/>
              </a:rPr>
              <a:t>https://fred.stlouisfed.org/series/UMCSENT</a:t>
            </a:r>
            <a:r>
              <a:rPr lang="en-US" sz="1600" dirty="0">
                <a:solidFill>
                  <a:srgbClr val="000000"/>
                </a:solidFill>
                <a:latin typeface="Arial" panose="020B0604020202020204" pitchFamily="34" charset="0"/>
              </a:rPr>
              <a:t>, May 6, 2019.</a:t>
            </a:r>
            <a:endParaRPr lang="en-US" sz="1600" dirty="0"/>
          </a:p>
        </p:txBody>
      </p:sp>
    </p:spTree>
    <p:extLst>
      <p:ext uri="{BB962C8B-B14F-4D97-AF65-F5344CB8AC3E}">
        <p14:creationId xmlns:p14="http://schemas.microsoft.com/office/powerpoint/2010/main" val="1416756018"/>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AD6FF-9FF8-6242-B374-51B6D82D8ADA}"/>
              </a:ext>
            </a:extLst>
          </p:cNvPr>
          <p:cNvSpPr>
            <a:spLocks noGrp="1"/>
          </p:cNvSpPr>
          <p:nvPr>
            <p:ph type="title"/>
          </p:nvPr>
        </p:nvSpPr>
        <p:spPr>
          <a:xfrm>
            <a:off x="628650" y="78520"/>
            <a:ext cx="7886700" cy="1325563"/>
          </a:xfrm>
        </p:spPr>
        <p:txBody>
          <a:bodyPr>
            <a:normAutofit fontScale="90000"/>
          </a:bodyPr>
          <a:lstStyle/>
          <a:p>
            <a:pPr algn="ctr"/>
            <a:r>
              <a:rPr lang="en-US" b="1" dirty="0"/>
              <a:t>Monthly Consumer Sentiment</a:t>
            </a:r>
            <a:br>
              <a:rPr lang="en-US" dirty="0"/>
            </a:br>
            <a:r>
              <a:rPr lang="en-US" b="1" dirty="0"/>
              <a:t>1978-2019</a:t>
            </a:r>
            <a:endParaRPr lang="en-US" dirty="0"/>
          </a:p>
        </p:txBody>
      </p:sp>
      <p:pic>
        <p:nvPicPr>
          <p:cNvPr id="2050" name="Picture 2" descr="https://lh6.googleusercontent.com/IvcdTKARHlGQoy6Fix9Ge3W0Pl49RPo1P-LtmB6Ab2TRrYzze7LIgUkSDZcpFZDnEwis2S_0u1ZOebd8qlRjt4rFCsKGcbRZZ22f8ONRe73G9_CoGBk2QUzMvIiPXU5wY1MAsycx">
            <a:extLst>
              <a:ext uri="{FF2B5EF4-FFF2-40B4-BE49-F238E27FC236}">
                <a16:creationId xmlns:a16="http://schemas.microsoft.com/office/drawing/2014/main" id="{DE1307CD-2853-B748-94AC-81B448B4EE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2938" y="1397565"/>
            <a:ext cx="2487683" cy="183022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lh6.googleusercontent.com/muiVzpsxN3yq2O5q0joS4da73yIpMsK4pc2AG-R-9BnQV-bQHNAH0G97s_FzZgokSiVe5VFVKxstC_93TZtWqMUXQ_ng6Bf460DODOo7j_mLNYVgSnAeuCBlZN6Yjsh9zqBxdq3J">
            <a:extLst>
              <a:ext uri="{FF2B5EF4-FFF2-40B4-BE49-F238E27FC236}">
                <a16:creationId xmlns:a16="http://schemas.microsoft.com/office/drawing/2014/main" id="{963EC875-D089-EB4E-B3EB-11BF1CDB96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96544" y="1404083"/>
            <a:ext cx="1667893" cy="206244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AB383F63-989A-5044-ACB3-C55D6D87AB8C}"/>
              </a:ext>
            </a:extLst>
          </p:cNvPr>
          <p:cNvPicPr>
            <a:picLocks noChangeAspect="1"/>
          </p:cNvPicPr>
          <p:nvPr/>
        </p:nvPicPr>
        <p:blipFill>
          <a:blip r:embed="rId4"/>
          <a:stretch>
            <a:fillRect/>
          </a:stretch>
        </p:blipFill>
        <p:spPr>
          <a:xfrm>
            <a:off x="5564588" y="1569868"/>
            <a:ext cx="2832100" cy="1663700"/>
          </a:xfrm>
          <a:prstGeom prst="rect">
            <a:avLst/>
          </a:prstGeom>
        </p:spPr>
      </p:pic>
      <p:sp>
        <p:nvSpPr>
          <p:cNvPr id="5" name="Rectangle 4">
            <a:extLst>
              <a:ext uri="{FF2B5EF4-FFF2-40B4-BE49-F238E27FC236}">
                <a16:creationId xmlns:a16="http://schemas.microsoft.com/office/drawing/2014/main" id="{84595E1C-9F11-6D43-851D-B6ABD1CABE4F}"/>
              </a:ext>
            </a:extLst>
          </p:cNvPr>
          <p:cNvSpPr/>
          <p:nvPr/>
        </p:nvSpPr>
        <p:spPr>
          <a:xfrm>
            <a:off x="298039" y="3491777"/>
            <a:ext cx="8695681" cy="830997"/>
          </a:xfrm>
          <a:prstGeom prst="rect">
            <a:avLst/>
          </a:prstGeom>
        </p:spPr>
        <p:txBody>
          <a:bodyPr wrap="square">
            <a:spAutoFit/>
          </a:bodyPr>
          <a:lstStyle/>
          <a:p>
            <a:r>
              <a:rPr lang="en-US" sz="1600" b="1" u="sng" dirty="0">
                <a:solidFill>
                  <a:srgbClr val="000000"/>
                </a:solidFill>
                <a:latin typeface="Arial" panose="020B0604020202020204" pitchFamily="34" charset="0"/>
              </a:rPr>
              <a:t>Description:</a:t>
            </a:r>
            <a:r>
              <a:rPr lang="en-US" sz="1600" b="1" dirty="0">
                <a:solidFill>
                  <a:srgbClr val="000000"/>
                </a:solidFill>
                <a:latin typeface="Arial" panose="020B0604020202020204" pitchFamily="34" charset="0"/>
              </a:rPr>
              <a:t> </a:t>
            </a:r>
            <a:r>
              <a:rPr lang="en-US" sz="1600" dirty="0">
                <a:solidFill>
                  <a:srgbClr val="000000"/>
                </a:solidFill>
                <a:latin typeface="Arial" panose="020B0604020202020204" pitchFamily="34" charset="0"/>
              </a:rPr>
              <a:t>This is a time series data set of consumer sentiment measured by the study from the University of Michigan: Consumer Sentiment [UMCSENT], retrieved from FRED, Federal Reserve Bank of St. Louis;</a:t>
            </a:r>
            <a:r>
              <a:rPr lang="en-US" sz="1600" dirty="0">
                <a:solidFill>
                  <a:srgbClr val="000000"/>
                </a:solidFill>
                <a:latin typeface="Arial" panose="020B0604020202020204" pitchFamily="34" charset="0"/>
                <a:hlinkClick r:id="rId5"/>
              </a:rPr>
              <a:t> </a:t>
            </a:r>
            <a:r>
              <a:rPr lang="en-US" sz="1600" u="sng" dirty="0">
                <a:solidFill>
                  <a:srgbClr val="000000"/>
                </a:solidFill>
                <a:latin typeface="Arial" panose="020B0604020202020204" pitchFamily="34" charset="0"/>
                <a:hlinkClick r:id="rId5"/>
              </a:rPr>
              <a:t>https://fred.stlouisfed.org/series/UMCSENT</a:t>
            </a:r>
            <a:r>
              <a:rPr lang="en-US" sz="1600" dirty="0">
                <a:solidFill>
                  <a:srgbClr val="000000"/>
                </a:solidFill>
                <a:latin typeface="Arial" panose="020B0604020202020204" pitchFamily="34" charset="0"/>
              </a:rPr>
              <a:t>, May 6, 2019.</a:t>
            </a:r>
            <a:endParaRPr lang="en-US" sz="1600" dirty="0"/>
          </a:p>
        </p:txBody>
      </p:sp>
      <p:sp>
        <p:nvSpPr>
          <p:cNvPr id="3" name="TextBox 2">
            <a:extLst>
              <a:ext uri="{FF2B5EF4-FFF2-40B4-BE49-F238E27FC236}">
                <a16:creationId xmlns:a16="http://schemas.microsoft.com/office/drawing/2014/main" id="{06E11266-9396-6A48-97B4-85FBBD3972ED}"/>
              </a:ext>
            </a:extLst>
          </p:cNvPr>
          <p:cNvSpPr txBox="1"/>
          <p:nvPr/>
        </p:nvSpPr>
        <p:spPr>
          <a:xfrm>
            <a:off x="78059" y="4359473"/>
            <a:ext cx="9065941" cy="2554545"/>
          </a:xfrm>
          <a:prstGeom prst="rect">
            <a:avLst/>
          </a:prstGeom>
          <a:noFill/>
        </p:spPr>
        <p:txBody>
          <a:bodyPr wrap="square" rtlCol="0">
            <a:spAutoFit/>
          </a:bodyPr>
          <a:lstStyle/>
          <a:p>
            <a:r>
              <a:rPr lang="en-US" sz="1600" dirty="0">
                <a:solidFill>
                  <a:srgbClr val="FF0000"/>
                </a:solidFill>
              </a:rPr>
              <a:t>Condition 1: Just judging from the series and not knowing much about consumer sentiment it is reasonable to believe that the mean consumer sentiment is not dependent on time.  That is, if we were able to observe another realization of this series, we might be just as likely to observe troughs were there are peaks and peaks where there are troughs as any other outcome.</a:t>
            </a:r>
          </a:p>
          <a:p>
            <a:r>
              <a:rPr lang="en-US" sz="1600" dirty="0">
                <a:solidFill>
                  <a:srgbClr val="FF0000"/>
                </a:solidFill>
              </a:rPr>
              <a:t>Condition 2: There is not a lot of evidence against constant (and finite) variance.  Again we have to imagine how other realizations would behave. </a:t>
            </a:r>
          </a:p>
          <a:p>
            <a:r>
              <a:rPr lang="en-US" sz="1600" dirty="0">
                <a:solidFill>
                  <a:srgbClr val="FF0000"/>
                </a:solidFill>
              </a:rPr>
              <a:t>Condition 3: Judging from the ACFs, there is little to no evidence that the covariance is different from the first half of the series to the second.  </a:t>
            </a:r>
          </a:p>
          <a:p>
            <a:r>
              <a:rPr lang="en-US" sz="1600" dirty="0">
                <a:solidFill>
                  <a:srgbClr val="FF0000"/>
                </a:solidFill>
              </a:rPr>
              <a:t>Realization: This is the only realization we could view as is it unlikely that “Consumer Sentiment” existed before 1978.  </a:t>
            </a:r>
          </a:p>
        </p:txBody>
      </p:sp>
    </p:spTree>
    <p:extLst>
      <p:ext uri="{BB962C8B-B14F-4D97-AF65-F5344CB8AC3E}">
        <p14:creationId xmlns:p14="http://schemas.microsoft.com/office/powerpoint/2010/main" val="1475460834"/>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238F30-3530-B14D-B6DF-81005EFEE111}"/>
              </a:ext>
            </a:extLst>
          </p:cNvPr>
          <p:cNvSpPr>
            <a:spLocks noGrp="1"/>
          </p:cNvSpPr>
          <p:nvPr>
            <p:ph type="title"/>
          </p:nvPr>
        </p:nvSpPr>
        <p:spPr/>
        <p:txBody>
          <a:bodyPr>
            <a:noAutofit/>
          </a:bodyPr>
          <a:lstStyle/>
          <a:p>
            <a:pPr algn="ctr"/>
            <a:r>
              <a:rPr lang="en-US" sz="3200" b="1" dirty="0"/>
              <a:t>Beer Produced Monthly in Australia 1956-1995</a:t>
            </a:r>
            <a:br>
              <a:rPr lang="en-US" sz="3200" dirty="0"/>
            </a:br>
            <a:r>
              <a:rPr lang="en-US" sz="3200" b="1" dirty="0"/>
              <a:t>(in </a:t>
            </a:r>
            <a:r>
              <a:rPr lang="en-US" sz="3200" b="1" dirty="0" err="1"/>
              <a:t>megalitres</a:t>
            </a:r>
            <a:r>
              <a:rPr lang="en-US" sz="3200" b="1" dirty="0"/>
              <a:t>)</a:t>
            </a:r>
            <a:endParaRPr lang="en-US" sz="3200" dirty="0"/>
          </a:p>
        </p:txBody>
      </p:sp>
      <p:pic>
        <p:nvPicPr>
          <p:cNvPr id="3074" name="Picture 2" descr="https://lh6.googleusercontent.com/SEpRaDQQcewd966Lh_RPFO8OFj50viAwhHVwMyHE1O8ItQr2ZoPfjrYTIZzdEjYhieewR2TyXLQgOfdN9vjsKL_flT2_C2A0fiQeXQrjSYsSJ-hr1sa5EW96TxmtCUfWwW2e6MCN">
            <a:extLst>
              <a:ext uri="{FF2B5EF4-FFF2-40B4-BE49-F238E27FC236}">
                <a16:creationId xmlns:a16="http://schemas.microsoft.com/office/drawing/2014/main" id="{3E40DC71-36B0-B14B-8FA7-84ABF719F10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8650" y="2038729"/>
            <a:ext cx="3937000" cy="242570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s://lh3.googleusercontent.com/SAr5R8u-5S23BwnNaeznsxYfrdBVY0GpCob_sMsKZOr5Tw95zjVx_fu6r7pXpFPi7OvdPU8gaOEctp2-20y9outY9NnMeIEA3xfHRzJH0GvdOeIeVK2cR6z6zCFfIdmVjNePwjG2">
            <a:extLst>
              <a:ext uri="{FF2B5EF4-FFF2-40B4-BE49-F238E27FC236}">
                <a16:creationId xmlns:a16="http://schemas.microsoft.com/office/drawing/2014/main" id="{E71D7601-7C5B-7648-BE53-6ADD8323F7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73278" y="2038729"/>
            <a:ext cx="3176699" cy="1946417"/>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https://lh5.googleusercontent.com/eiL9HzC5atW82CjdFapuC998qQWOUX_JkNd-OJI1BD8YFCD2scmW7Gc2CjdxlF_6OVm4Z25r2ib34LJKMiH9GjPthiP7n-2-cTLnsSjco21DzrngNWIQazknJ9kIbrrq47NljyyO">
            <a:extLst>
              <a:ext uri="{FF2B5EF4-FFF2-40B4-BE49-F238E27FC236}">
                <a16:creationId xmlns:a16="http://schemas.microsoft.com/office/drawing/2014/main" id="{FB8F6599-6597-D84E-AE85-6BE2B72FEC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79715" y="4834814"/>
            <a:ext cx="2108200" cy="1282700"/>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https://lh5.googleusercontent.com/r-vvqmm1mfFhj5Y5lsYtAiAZQDYSms88x0zP3jGEGhj1b5h3EeaLpWHHlRoSANR3RHW9ATx-CiWK20c60JJ4T9FNWzoOnXp-n9MOz_sdOMePOpPCBrBj1igU51_wIz9AMH4BcYu-">
            <a:extLst>
              <a:ext uri="{FF2B5EF4-FFF2-40B4-BE49-F238E27FC236}">
                <a16:creationId xmlns:a16="http://schemas.microsoft.com/office/drawing/2014/main" id="{C623CB0A-4D40-5F43-8EDB-74C215E921C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50227" y="4822114"/>
            <a:ext cx="2311400" cy="13081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320C1E6E-01E7-DA48-8F0B-BF913628B322}"/>
              </a:ext>
            </a:extLst>
          </p:cNvPr>
          <p:cNvSpPr/>
          <p:nvPr/>
        </p:nvSpPr>
        <p:spPr>
          <a:xfrm>
            <a:off x="324798" y="4686156"/>
            <a:ext cx="4039077" cy="1384995"/>
          </a:xfrm>
          <a:prstGeom prst="rect">
            <a:avLst/>
          </a:prstGeom>
        </p:spPr>
        <p:txBody>
          <a:bodyPr wrap="square">
            <a:spAutoFit/>
          </a:bodyPr>
          <a:lstStyle/>
          <a:p>
            <a:r>
              <a:rPr lang="en-US" sz="1400" b="1" u="sng" dirty="0">
                <a:solidFill>
                  <a:srgbClr val="000000"/>
                </a:solidFill>
                <a:latin typeface="Arial" panose="020B0604020202020204" pitchFamily="34" charset="0"/>
              </a:rPr>
              <a:t>Description:</a:t>
            </a:r>
            <a:r>
              <a:rPr lang="en-US" sz="1400" b="1" dirty="0">
                <a:solidFill>
                  <a:srgbClr val="000000"/>
                </a:solidFill>
                <a:latin typeface="Arial" panose="020B0604020202020204" pitchFamily="34" charset="0"/>
              </a:rPr>
              <a:t> </a:t>
            </a:r>
            <a:r>
              <a:rPr lang="en-US" sz="1400" dirty="0">
                <a:solidFill>
                  <a:srgbClr val="000000"/>
                </a:solidFill>
                <a:latin typeface="Arial" panose="020B0604020202020204" pitchFamily="34" charset="0"/>
              </a:rPr>
              <a:t>This is a time series data set of the amount of </a:t>
            </a:r>
            <a:r>
              <a:rPr lang="en-US" sz="1400" dirty="0" err="1">
                <a:solidFill>
                  <a:srgbClr val="000000"/>
                </a:solidFill>
                <a:latin typeface="Arial" panose="020B0604020202020204" pitchFamily="34" charset="0"/>
              </a:rPr>
              <a:t>megalitres</a:t>
            </a:r>
            <a:r>
              <a:rPr lang="en-US" sz="1400" dirty="0">
                <a:solidFill>
                  <a:srgbClr val="000000"/>
                </a:solidFill>
                <a:latin typeface="Arial" panose="020B0604020202020204" pitchFamily="34" charset="0"/>
              </a:rPr>
              <a:t> of beer produced in Australia from January 1956 to August 1995.  The data is publicly available at</a:t>
            </a:r>
            <a:r>
              <a:rPr lang="en-US" sz="1400" dirty="0">
                <a:solidFill>
                  <a:srgbClr val="000000"/>
                </a:solidFill>
                <a:latin typeface="Arial" panose="020B0604020202020204" pitchFamily="34" charset="0"/>
                <a:hlinkClick r:id="rId6"/>
              </a:rPr>
              <a:t> </a:t>
            </a:r>
            <a:r>
              <a:rPr lang="en-US" sz="1400" u="sng" dirty="0">
                <a:solidFill>
                  <a:srgbClr val="1155CC"/>
                </a:solidFill>
                <a:latin typeface="Arial" panose="020B0604020202020204" pitchFamily="34" charset="0"/>
                <a:hlinkClick r:id="rId7"/>
              </a:rPr>
              <a:t>https://www.kaggle.com/shenba/time-series-datasets#monthly-beer-production-in-austr.csv</a:t>
            </a:r>
            <a:endParaRPr lang="en-US" sz="1400" dirty="0"/>
          </a:p>
        </p:txBody>
      </p:sp>
    </p:spTree>
    <p:extLst>
      <p:ext uri="{BB962C8B-B14F-4D97-AF65-F5344CB8AC3E}">
        <p14:creationId xmlns:p14="http://schemas.microsoft.com/office/powerpoint/2010/main" val="2573209971"/>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238F30-3530-B14D-B6DF-81005EFEE111}"/>
              </a:ext>
            </a:extLst>
          </p:cNvPr>
          <p:cNvSpPr>
            <a:spLocks noGrp="1"/>
          </p:cNvSpPr>
          <p:nvPr>
            <p:ph type="title"/>
          </p:nvPr>
        </p:nvSpPr>
        <p:spPr>
          <a:xfrm>
            <a:off x="628650" y="105817"/>
            <a:ext cx="7886700" cy="1325563"/>
          </a:xfrm>
        </p:spPr>
        <p:txBody>
          <a:bodyPr>
            <a:noAutofit/>
          </a:bodyPr>
          <a:lstStyle/>
          <a:p>
            <a:pPr algn="ctr"/>
            <a:r>
              <a:rPr lang="en-US" sz="3200" b="1" dirty="0"/>
              <a:t>Beer Produced Monthly in Australia 1956-1995</a:t>
            </a:r>
            <a:br>
              <a:rPr lang="en-US" sz="3200" dirty="0"/>
            </a:br>
            <a:r>
              <a:rPr lang="en-US" sz="3200" b="1" dirty="0"/>
              <a:t>(in </a:t>
            </a:r>
            <a:r>
              <a:rPr lang="en-US" sz="3200" b="1" dirty="0" err="1"/>
              <a:t>megalitres</a:t>
            </a:r>
            <a:r>
              <a:rPr lang="en-US" sz="3200" b="1" dirty="0"/>
              <a:t>)</a:t>
            </a:r>
            <a:endParaRPr lang="en-US" sz="3200" dirty="0"/>
          </a:p>
        </p:txBody>
      </p:sp>
      <p:pic>
        <p:nvPicPr>
          <p:cNvPr id="3074" name="Picture 2" descr="https://lh6.googleusercontent.com/SEpRaDQQcewd966Lh_RPFO8OFj50viAwhHVwMyHE1O8ItQr2ZoPfjrYTIZzdEjYhieewR2TyXLQgOfdN9vjsKL_flT2_C2A0fiQeXQrjSYsSJ-hr1sa5EW96TxmtCUfWwW2e6MCN">
            <a:extLst>
              <a:ext uri="{FF2B5EF4-FFF2-40B4-BE49-F238E27FC236}">
                <a16:creationId xmlns:a16="http://schemas.microsoft.com/office/drawing/2014/main" id="{3E40DC71-36B0-B14B-8FA7-84ABF719F10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592" y="1260802"/>
            <a:ext cx="2784145" cy="1715393"/>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s://lh3.googleusercontent.com/SAr5R8u-5S23BwnNaeznsxYfrdBVY0GpCob_sMsKZOr5Tw95zjVx_fu6r7pXpFPi7OvdPU8gaOEctp2-20y9outY9NnMeIEA3xfHRzJH0GvdOeIeVK2cR6z6zCFfIdmVjNePwjG2">
            <a:extLst>
              <a:ext uri="{FF2B5EF4-FFF2-40B4-BE49-F238E27FC236}">
                <a16:creationId xmlns:a16="http://schemas.microsoft.com/office/drawing/2014/main" id="{E71D7601-7C5B-7648-BE53-6ADD8323F7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90321" y="1375781"/>
            <a:ext cx="2528525" cy="154927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https://lh5.googleusercontent.com/eiL9HzC5atW82CjdFapuC998qQWOUX_JkNd-OJI1BD8YFCD2scmW7Gc2CjdxlF_6OVm4Z25r2ib34LJKMiH9GjPthiP7n-2-cTLnsSjco21DzrngNWIQazknJ9kIbrrq47NljyyO">
            <a:extLst>
              <a:ext uri="{FF2B5EF4-FFF2-40B4-BE49-F238E27FC236}">
                <a16:creationId xmlns:a16="http://schemas.microsoft.com/office/drawing/2014/main" id="{FB8F6599-6597-D84E-AE85-6BE2B72FEC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86372" y="2104850"/>
            <a:ext cx="2108200" cy="1282700"/>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https://lh5.googleusercontent.com/r-vvqmm1mfFhj5Y5lsYtAiAZQDYSms88x0zP3jGEGhj1b5h3EeaLpWHHlRoSANR3RHW9ATx-CiWK20c60JJ4T9FNWzoOnXp-n9MOz_sdOMePOpPCBrBj1igU51_wIz9AMH4BcYu-">
            <a:extLst>
              <a:ext uri="{FF2B5EF4-FFF2-40B4-BE49-F238E27FC236}">
                <a16:creationId xmlns:a16="http://schemas.microsoft.com/office/drawing/2014/main" id="{C623CB0A-4D40-5F43-8EDB-74C215E921C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84772" y="959054"/>
            <a:ext cx="2311400" cy="13081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320C1E6E-01E7-DA48-8F0B-BF913628B322}"/>
              </a:ext>
            </a:extLst>
          </p:cNvPr>
          <p:cNvSpPr/>
          <p:nvPr/>
        </p:nvSpPr>
        <p:spPr>
          <a:xfrm>
            <a:off x="352092" y="3289046"/>
            <a:ext cx="8535821" cy="738664"/>
          </a:xfrm>
          <a:prstGeom prst="rect">
            <a:avLst/>
          </a:prstGeom>
        </p:spPr>
        <p:txBody>
          <a:bodyPr wrap="square">
            <a:spAutoFit/>
          </a:bodyPr>
          <a:lstStyle/>
          <a:p>
            <a:r>
              <a:rPr lang="en-US" sz="1400" b="1" u="sng" dirty="0">
                <a:solidFill>
                  <a:srgbClr val="000000"/>
                </a:solidFill>
                <a:latin typeface="Arial" panose="020B0604020202020204" pitchFamily="34" charset="0"/>
              </a:rPr>
              <a:t>Description:</a:t>
            </a:r>
            <a:r>
              <a:rPr lang="en-US" sz="1400" b="1" dirty="0">
                <a:solidFill>
                  <a:srgbClr val="000000"/>
                </a:solidFill>
                <a:latin typeface="Arial" panose="020B0604020202020204" pitchFamily="34" charset="0"/>
              </a:rPr>
              <a:t> </a:t>
            </a:r>
            <a:r>
              <a:rPr lang="en-US" sz="1400" dirty="0">
                <a:solidFill>
                  <a:srgbClr val="000000"/>
                </a:solidFill>
                <a:latin typeface="Arial" panose="020B0604020202020204" pitchFamily="34" charset="0"/>
              </a:rPr>
              <a:t>This is a time series data set of the amount of </a:t>
            </a:r>
            <a:r>
              <a:rPr lang="en-US" sz="1400" dirty="0" err="1">
                <a:solidFill>
                  <a:srgbClr val="000000"/>
                </a:solidFill>
                <a:latin typeface="Arial" panose="020B0604020202020204" pitchFamily="34" charset="0"/>
              </a:rPr>
              <a:t>megalitres</a:t>
            </a:r>
            <a:r>
              <a:rPr lang="en-US" sz="1400" dirty="0">
                <a:solidFill>
                  <a:srgbClr val="000000"/>
                </a:solidFill>
                <a:latin typeface="Arial" panose="020B0604020202020204" pitchFamily="34" charset="0"/>
              </a:rPr>
              <a:t> of beer produced in Australia from January 1956 to August 1995.  The data is publicly available at</a:t>
            </a:r>
            <a:r>
              <a:rPr lang="en-US" sz="1400" dirty="0">
                <a:solidFill>
                  <a:srgbClr val="000000"/>
                </a:solidFill>
                <a:latin typeface="Arial" panose="020B0604020202020204" pitchFamily="34" charset="0"/>
                <a:hlinkClick r:id="rId6"/>
              </a:rPr>
              <a:t> </a:t>
            </a:r>
            <a:r>
              <a:rPr lang="en-US" sz="1400" u="sng" dirty="0">
                <a:solidFill>
                  <a:srgbClr val="1155CC"/>
                </a:solidFill>
                <a:latin typeface="Arial" panose="020B0604020202020204" pitchFamily="34" charset="0"/>
                <a:hlinkClick r:id="rId7"/>
              </a:rPr>
              <a:t>https://www.kaggle.com/shenba/time-series-datasets#monthly-beer-production-in-austr.csv</a:t>
            </a:r>
            <a:endParaRPr lang="en-US" sz="1400" dirty="0"/>
          </a:p>
        </p:txBody>
      </p:sp>
      <p:sp>
        <p:nvSpPr>
          <p:cNvPr id="8" name="TextBox 7">
            <a:extLst>
              <a:ext uri="{FF2B5EF4-FFF2-40B4-BE49-F238E27FC236}">
                <a16:creationId xmlns:a16="http://schemas.microsoft.com/office/drawing/2014/main" id="{003C98D8-0DC6-5748-B0AB-A1186C5D10CE}"/>
              </a:ext>
            </a:extLst>
          </p:cNvPr>
          <p:cNvSpPr txBox="1"/>
          <p:nvPr/>
        </p:nvSpPr>
        <p:spPr>
          <a:xfrm>
            <a:off x="136478" y="4060826"/>
            <a:ext cx="9007522" cy="2800767"/>
          </a:xfrm>
          <a:prstGeom prst="rect">
            <a:avLst/>
          </a:prstGeom>
          <a:noFill/>
        </p:spPr>
        <p:txBody>
          <a:bodyPr wrap="square" rtlCol="0">
            <a:spAutoFit/>
          </a:bodyPr>
          <a:lstStyle/>
          <a:p>
            <a:r>
              <a:rPr lang="en-US" sz="1600" dirty="0">
                <a:solidFill>
                  <a:srgbClr val="FF0000"/>
                </a:solidFill>
              </a:rPr>
              <a:t>Condition 1: Looks like there is at least one frequency in the series and that there may be some wandering behavior as well.  We may need to know more about the beer industry here but it is likely that beer is constantly produced to keep up with demand which is probably seasonal.  If this is the case then the mean beer production would be conditional on the month and thus not stationary.  </a:t>
            </a:r>
          </a:p>
          <a:p>
            <a:r>
              <a:rPr lang="en-US" sz="1600" dirty="0">
                <a:solidFill>
                  <a:srgbClr val="FF0000"/>
                </a:solidFill>
              </a:rPr>
              <a:t>Condition 2: Again, this may take a little domain knowledge as it is quite possibly that the variance in production is increasing or at least changing over time.  This could be because of the addition of breweries or a shifting in tourist populations / numbers(as an example.) </a:t>
            </a:r>
          </a:p>
          <a:p>
            <a:r>
              <a:rPr lang="en-US" sz="1600" dirty="0">
                <a:solidFill>
                  <a:srgbClr val="FF0000"/>
                </a:solidFill>
              </a:rPr>
              <a:t>Condition 3: Judging from the ACFs, there is strong evidence that the covariance structure is dependent on where we are in the series.  </a:t>
            </a:r>
          </a:p>
          <a:p>
            <a:r>
              <a:rPr lang="en-US" sz="1600" dirty="0">
                <a:solidFill>
                  <a:srgbClr val="FF0000"/>
                </a:solidFill>
              </a:rPr>
              <a:t>Realization: While there is no way to turn back the clock and see another series, it is also unlikely that looking at a different 40 year span will be comparable to this particular series.  </a:t>
            </a:r>
          </a:p>
        </p:txBody>
      </p:sp>
    </p:spTree>
    <p:extLst>
      <p:ext uri="{BB962C8B-B14F-4D97-AF65-F5344CB8AC3E}">
        <p14:creationId xmlns:p14="http://schemas.microsoft.com/office/powerpoint/2010/main" val="1576397347"/>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35DFA-D341-024F-B86F-C4D051196842}"/>
              </a:ext>
            </a:extLst>
          </p:cNvPr>
          <p:cNvSpPr>
            <a:spLocks noGrp="1"/>
          </p:cNvSpPr>
          <p:nvPr>
            <p:ph type="title"/>
          </p:nvPr>
        </p:nvSpPr>
        <p:spPr/>
        <p:txBody>
          <a:bodyPr>
            <a:normAutofit fontScale="90000"/>
          </a:bodyPr>
          <a:lstStyle/>
          <a:p>
            <a:pPr algn="ctr"/>
            <a:r>
              <a:rPr lang="en-US" b="1" dirty="0"/>
              <a:t>HOUSEHOLD ELECTRIC ENERGY CONSUMPTION (</a:t>
            </a:r>
            <a:r>
              <a:rPr lang="en-US" b="1" dirty="0" err="1"/>
              <a:t>kW.min</a:t>
            </a:r>
            <a:r>
              <a:rPr lang="en-US" b="1" dirty="0"/>
              <a:t>)</a:t>
            </a:r>
            <a:endParaRPr lang="en-US" dirty="0"/>
          </a:p>
        </p:txBody>
      </p:sp>
      <p:pic>
        <p:nvPicPr>
          <p:cNvPr id="4098" name="Picture 2" descr="https://lh4.googleusercontent.com/QAgm4BVxDBnqXYZFLcSGlGA07djdc47AoossW_HNNWYW_ZJaDzlhW3VidVTKGC8zJarUp5di2Yp1E2KZEx1eyChM2GviN5Pds5AdrXDOeBN-XwyWzSjim612n2C1jagMi2DebWFk">
            <a:extLst>
              <a:ext uri="{FF2B5EF4-FFF2-40B4-BE49-F238E27FC236}">
                <a16:creationId xmlns:a16="http://schemas.microsoft.com/office/drawing/2014/main" id="{BA7F9D39-B6FE-6149-A601-3D2FD3E504B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8650" y="1876188"/>
            <a:ext cx="3517900" cy="264160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s://lh5.googleusercontent.com/nJyrna48beZGkYk1y_jFkgcEciT6LaRzKQTWuCmbhY4HMXJ8TyM7cfTm3iEtB3H3hgVZsQfteHCfeX09jEF3jE2P8vNioNLXvj4VlGyRJp1-2OqELFiXhrpAK5sK2cpA8TwBEffN">
            <a:extLst>
              <a:ext uri="{FF2B5EF4-FFF2-40B4-BE49-F238E27FC236}">
                <a16:creationId xmlns:a16="http://schemas.microsoft.com/office/drawing/2014/main" id="{8EE43DA6-3738-4D44-9B58-3BA2F676D8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79598" y="4403014"/>
            <a:ext cx="2870200" cy="2146300"/>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https://lh3.googleusercontent.com/4OPQkyBJrocsjNadTDfm8DZKD2pg2n95zLCwAce8vXgG4yi2kW4lN59WBJtTAy4uLxMMTjnWBGuPV3jNKMP6bcLuLCDPJjAmh4yWYAfGOKYQxsdeM5EgufUya4rKka5jdRuypCoi">
            <a:extLst>
              <a:ext uri="{FF2B5EF4-FFF2-40B4-BE49-F238E27FC236}">
                <a16:creationId xmlns:a16="http://schemas.microsoft.com/office/drawing/2014/main" id="{00AB81A2-5617-7144-82A3-A371FF339FA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65298" y="1865952"/>
            <a:ext cx="3098800" cy="23241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832F05D2-8ED1-424F-B4A6-6B6FD18F7976}"/>
              </a:ext>
            </a:extLst>
          </p:cNvPr>
          <p:cNvSpPr/>
          <p:nvPr/>
        </p:nvSpPr>
        <p:spPr>
          <a:xfrm>
            <a:off x="484496" y="4573990"/>
            <a:ext cx="4572000" cy="2462213"/>
          </a:xfrm>
          <a:prstGeom prst="rect">
            <a:avLst/>
          </a:prstGeom>
        </p:spPr>
        <p:txBody>
          <a:bodyPr>
            <a:spAutoFit/>
          </a:bodyPr>
          <a:lstStyle/>
          <a:p>
            <a:r>
              <a:rPr lang="en-US" sz="1400" b="1" u="sng" dirty="0">
                <a:solidFill>
                  <a:srgbClr val="000000"/>
                </a:solidFill>
                <a:latin typeface="Arial" panose="020B0604020202020204" pitchFamily="34" charset="0"/>
              </a:rPr>
              <a:t>Description:</a:t>
            </a:r>
            <a:r>
              <a:rPr lang="en-US" sz="1400" b="1" dirty="0">
                <a:solidFill>
                  <a:srgbClr val="000000"/>
                </a:solidFill>
                <a:latin typeface="Arial" panose="020B0604020202020204" pitchFamily="34" charset="0"/>
              </a:rPr>
              <a:t> </a:t>
            </a:r>
            <a:r>
              <a:rPr lang="en-US" sz="1400" dirty="0">
                <a:solidFill>
                  <a:srgbClr val="000000"/>
                </a:solidFill>
                <a:latin typeface="Arial" panose="020B0604020202020204" pitchFamily="34" charset="0"/>
              </a:rPr>
              <a:t>This is a time series data set of electric power consumption for a household with one minute sampling rate from December 2006 to November 2010.  The data is publicly available at UCI Machine Learning Repository </a:t>
            </a:r>
            <a:r>
              <a:rPr lang="en-US" sz="1400" u="sng" dirty="0">
                <a:solidFill>
                  <a:srgbClr val="1155CC"/>
                </a:solidFill>
                <a:latin typeface="Arial" panose="020B0604020202020204" pitchFamily="34" charset="0"/>
                <a:hlinkClick r:id="rId5"/>
              </a:rPr>
              <a:t>https://archive.ics.uci.edu/ml/datasets/Individual+household+electric+power+consumption</a:t>
            </a:r>
            <a:r>
              <a:rPr lang="en-US" sz="1400" dirty="0">
                <a:solidFill>
                  <a:srgbClr val="000000"/>
                </a:solidFill>
                <a:latin typeface="Arial" panose="020B0604020202020204" pitchFamily="34" charset="0"/>
              </a:rPr>
              <a:t>. Note: Although dataset includes 47 months of observations, for clarity, the graphic (Top) only displays 6 months. </a:t>
            </a:r>
            <a:endParaRPr lang="en-US" sz="1400" dirty="0"/>
          </a:p>
          <a:p>
            <a:br>
              <a:rPr lang="en-US" sz="1400" dirty="0"/>
            </a:br>
            <a:endParaRPr lang="en-US" sz="1400" dirty="0"/>
          </a:p>
        </p:txBody>
      </p:sp>
    </p:spTree>
    <p:extLst>
      <p:ext uri="{BB962C8B-B14F-4D97-AF65-F5344CB8AC3E}">
        <p14:creationId xmlns:p14="http://schemas.microsoft.com/office/powerpoint/2010/main" val="1712204201"/>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35DFA-D341-024F-B86F-C4D051196842}"/>
              </a:ext>
            </a:extLst>
          </p:cNvPr>
          <p:cNvSpPr>
            <a:spLocks noGrp="1"/>
          </p:cNvSpPr>
          <p:nvPr>
            <p:ph type="title"/>
          </p:nvPr>
        </p:nvSpPr>
        <p:spPr>
          <a:xfrm>
            <a:off x="628650" y="92168"/>
            <a:ext cx="7886700" cy="1325563"/>
          </a:xfrm>
        </p:spPr>
        <p:txBody>
          <a:bodyPr>
            <a:normAutofit fontScale="90000"/>
          </a:bodyPr>
          <a:lstStyle/>
          <a:p>
            <a:pPr algn="ctr"/>
            <a:r>
              <a:rPr lang="en-US" b="1" dirty="0"/>
              <a:t>HOUSEHOLD ELECTRIC ENERGY CONSUMPTION (</a:t>
            </a:r>
            <a:r>
              <a:rPr lang="en-US" b="1" dirty="0" err="1"/>
              <a:t>kW.min</a:t>
            </a:r>
            <a:r>
              <a:rPr lang="en-US" b="1" dirty="0"/>
              <a:t>)</a:t>
            </a:r>
            <a:endParaRPr lang="en-US" dirty="0"/>
          </a:p>
        </p:txBody>
      </p:sp>
      <p:pic>
        <p:nvPicPr>
          <p:cNvPr id="4098" name="Picture 2" descr="https://lh4.googleusercontent.com/QAgm4BVxDBnqXYZFLcSGlGA07djdc47AoossW_HNNWYW_ZJaDzlhW3VidVTKGC8zJarUp5di2Yp1E2KZEx1eyChM2GviN5Pds5AdrXDOeBN-XwyWzSjim612n2C1jagMi2DebWFk">
            <a:extLst>
              <a:ext uri="{FF2B5EF4-FFF2-40B4-BE49-F238E27FC236}">
                <a16:creationId xmlns:a16="http://schemas.microsoft.com/office/drawing/2014/main" id="{BA7F9D39-B6FE-6149-A601-3D2FD3E504B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4698" y="1417731"/>
            <a:ext cx="2444721" cy="1835747"/>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s://lh5.googleusercontent.com/nJyrna48beZGkYk1y_jFkgcEciT6LaRzKQTWuCmbhY4HMXJ8TyM7cfTm3iEtB3H3hgVZsQfteHCfeX09jEF3jE2P8vNioNLXvj4VlGyRJp1-2OqELFiXhrpAK5sK2cpA8TwBEffN">
            <a:extLst>
              <a:ext uri="{FF2B5EF4-FFF2-40B4-BE49-F238E27FC236}">
                <a16:creationId xmlns:a16="http://schemas.microsoft.com/office/drawing/2014/main" id="{8EE43DA6-3738-4D44-9B58-3BA2F676D8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71122" y="1394604"/>
            <a:ext cx="2533481" cy="1894506"/>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https://lh3.googleusercontent.com/4OPQkyBJrocsjNadTDfm8DZKD2pg2n95zLCwAce8vXgG4yi2kW4lN59WBJtTAy4uLxMMTjnWBGuPV3jNKMP6bcLuLCDPJjAmh4yWYAfGOKYQxsdeM5EgufUya4rKka5jdRuypCoi">
            <a:extLst>
              <a:ext uri="{FF2B5EF4-FFF2-40B4-BE49-F238E27FC236}">
                <a16:creationId xmlns:a16="http://schemas.microsoft.com/office/drawing/2014/main" id="{00AB81A2-5617-7144-82A3-A371FF339FA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33109" y="1295547"/>
            <a:ext cx="2735263" cy="2051447"/>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832F05D2-8ED1-424F-B4A6-6B6FD18F7976}"/>
              </a:ext>
            </a:extLst>
          </p:cNvPr>
          <p:cNvSpPr/>
          <p:nvPr/>
        </p:nvSpPr>
        <p:spPr>
          <a:xfrm>
            <a:off x="364698" y="3289110"/>
            <a:ext cx="8576624" cy="1600438"/>
          </a:xfrm>
          <a:prstGeom prst="rect">
            <a:avLst/>
          </a:prstGeom>
        </p:spPr>
        <p:txBody>
          <a:bodyPr wrap="square">
            <a:spAutoFit/>
          </a:bodyPr>
          <a:lstStyle/>
          <a:p>
            <a:r>
              <a:rPr lang="en-US" sz="1400" b="1" u="sng" dirty="0">
                <a:solidFill>
                  <a:srgbClr val="000000"/>
                </a:solidFill>
                <a:latin typeface="Arial" panose="020B0604020202020204" pitchFamily="34" charset="0"/>
              </a:rPr>
              <a:t>Description:</a:t>
            </a:r>
            <a:r>
              <a:rPr lang="en-US" sz="1400" b="1" dirty="0">
                <a:solidFill>
                  <a:srgbClr val="000000"/>
                </a:solidFill>
                <a:latin typeface="Arial" panose="020B0604020202020204" pitchFamily="34" charset="0"/>
              </a:rPr>
              <a:t> </a:t>
            </a:r>
            <a:r>
              <a:rPr lang="en-US" sz="1400" dirty="0">
                <a:solidFill>
                  <a:srgbClr val="000000"/>
                </a:solidFill>
                <a:latin typeface="Arial" panose="020B0604020202020204" pitchFamily="34" charset="0"/>
              </a:rPr>
              <a:t>This is a time series data set of electric power consumption for a household with one minute sampling rate from December 2006 to November 2010.  The data is publicly available at UCI Machine Learning Repository </a:t>
            </a:r>
            <a:r>
              <a:rPr lang="en-US" sz="1400" u="sng" dirty="0">
                <a:solidFill>
                  <a:srgbClr val="1155CC"/>
                </a:solidFill>
                <a:latin typeface="Arial" panose="020B0604020202020204" pitchFamily="34" charset="0"/>
                <a:hlinkClick r:id="rId5"/>
              </a:rPr>
              <a:t>https://archive.ics.uci.edu/ml/datasets/Individual+household+electric+power+consumption</a:t>
            </a:r>
            <a:r>
              <a:rPr lang="en-US" sz="1400" dirty="0">
                <a:solidFill>
                  <a:srgbClr val="000000"/>
                </a:solidFill>
                <a:latin typeface="Arial" panose="020B0604020202020204" pitchFamily="34" charset="0"/>
              </a:rPr>
              <a:t>. Note: Although dataset includes 47 months of observations, for clarity, the graphic (Top) only displays 6 months. </a:t>
            </a:r>
            <a:endParaRPr lang="en-US" sz="1400" dirty="0"/>
          </a:p>
          <a:p>
            <a:br>
              <a:rPr lang="en-US" sz="1400" dirty="0"/>
            </a:br>
            <a:endParaRPr lang="en-US" sz="1400" dirty="0"/>
          </a:p>
        </p:txBody>
      </p:sp>
      <p:sp>
        <p:nvSpPr>
          <p:cNvPr id="7" name="TextBox 6">
            <a:extLst>
              <a:ext uri="{FF2B5EF4-FFF2-40B4-BE49-F238E27FC236}">
                <a16:creationId xmlns:a16="http://schemas.microsoft.com/office/drawing/2014/main" id="{7F8D09E1-291E-E94A-8694-0409D4A39544}"/>
              </a:ext>
            </a:extLst>
          </p:cNvPr>
          <p:cNvSpPr txBox="1"/>
          <p:nvPr/>
        </p:nvSpPr>
        <p:spPr>
          <a:xfrm>
            <a:off x="0" y="4549355"/>
            <a:ext cx="9144000" cy="2246769"/>
          </a:xfrm>
          <a:prstGeom prst="rect">
            <a:avLst/>
          </a:prstGeom>
          <a:noFill/>
        </p:spPr>
        <p:txBody>
          <a:bodyPr wrap="square" rtlCol="0">
            <a:spAutoFit/>
          </a:bodyPr>
          <a:lstStyle/>
          <a:p>
            <a:r>
              <a:rPr lang="en-US" sz="1400" dirty="0">
                <a:solidFill>
                  <a:srgbClr val="FF0000"/>
                </a:solidFill>
              </a:rPr>
              <a:t>Condition 1: The mean is likely not constant over time as different times of the day as the usage will depend on the time of the day (temperature / occupancy / etc.).  In addition.</a:t>
            </a:r>
          </a:p>
          <a:p>
            <a:r>
              <a:rPr lang="en-US" sz="1400" dirty="0">
                <a:solidFill>
                  <a:srgbClr val="FF0000"/>
                </a:solidFill>
              </a:rPr>
              <a:t>Condition 2: If we assume that there will always be vacations, then variance will always be smaller during those periods. Therefore, if we assume that vacations are more likely to happen in the Summer or around Christmas, then variance will not be constant over time (although it will be finite).  We should consider treating the vacation part of the series differently (modelling it differently).  </a:t>
            </a:r>
          </a:p>
          <a:p>
            <a:r>
              <a:rPr lang="en-US" sz="1400" dirty="0">
                <a:solidFill>
                  <a:srgbClr val="FF0000"/>
                </a:solidFill>
              </a:rPr>
              <a:t>Condition 3: Judging from the ACFs, I don’t see a lot of evidence against equal covariance structure across time.  </a:t>
            </a:r>
          </a:p>
          <a:p>
            <a:r>
              <a:rPr lang="en-US" sz="1400" dirty="0">
                <a:solidFill>
                  <a:srgbClr val="FF0000"/>
                </a:solidFill>
              </a:rPr>
              <a:t>Realization:  This always takes some thinking, but it is conceivable that a different </a:t>
            </a:r>
            <a:r>
              <a:rPr lang="en-US" sz="1400" dirty="0" err="1">
                <a:solidFill>
                  <a:srgbClr val="FF0000"/>
                </a:solidFill>
              </a:rPr>
              <a:t>years’s</a:t>
            </a:r>
            <a:r>
              <a:rPr lang="en-US" sz="1400" dirty="0">
                <a:solidFill>
                  <a:srgbClr val="FF0000"/>
                </a:solidFill>
              </a:rPr>
              <a:t> 6 months could serve as a reliable / realistic additional realization although again, we need to assume that the conditions are similar the realization that we have (One isn’t in a time of war, or different solar conditions, etc.)</a:t>
            </a:r>
          </a:p>
        </p:txBody>
      </p:sp>
    </p:spTree>
    <p:extLst>
      <p:ext uri="{BB962C8B-B14F-4D97-AF65-F5344CB8AC3E}">
        <p14:creationId xmlns:p14="http://schemas.microsoft.com/office/powerpoint/2010/main" val="288099278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E32CAD-41F9-FD47-8C2A-5756ECC0C40F}"/>
              </a:ext>
            </a:extLst>
          </p:cNvPr>
          <p:cNvSpPr>
            <a:spLocks noGrp="1"/>
          </p:cNvSpPr>
          <p:nvPr>
            <p:ph type="title"/>
          </p:nvPr>
        </p:nvSpPr>
        <p:spPr/>
        <p:txBody>
          <a:bodyPr>
            <a:normAutofit fontScale="90000"/>
          </a:bodyPr>
          <a:lstStyle/>
          <a:p>
            <a:pPr algn="ctr"/>
            <a:r>
              <a:rPr lang="en-US" b="1" dirty="0"/>
              <a:t>Maximum temperatures in Melbourne, Australia (Celsius)</a:t>
            </a:r>
            <a:endParaRPr lang="en-US" dirty="0"/>
          </a:p>
        </p:txBody>
      </p:sp>
      <p:pic>
        <p:nvPicPr>
          <p:cNvPr id="5122" name="Picture 2" descr="https://lh3.googleusercontent.com/EDZTVC2-QXuABGz7Hx-IjAXQJfzoRaGxWHPOr9z8hg_T1zcl7A7dOulvK35KyohGp3R2nqeQXyRNE_jUm-HqlpumY4LnRiLT1F5UsZK85GtLZ0x6hgNb9qjxW4OWMTAgT065MM3O">
            <a:extLst>
              <a:ext uri="{FF2B5EF4-FFF2-40B4-BE49-F238E27FC236}">
                <a16:creationId xmlns:a16="http://schemas.microsoft.com/office/drawing/2014/main" id="{62B49B6B-F59A-7B48-BAFE-9ECEAF5A0B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8650" y="1792880"/>
            <a:ext cx="2970189" cy="2970189"/>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FF1A832-1D80-A949-A55A-8C9D7D36B5B8}"/>
              </a:ext>
            </a:extLst>
          </p:cNvPr>
          <p:cNvSpPr/>
          <p:nvPr/>
        </p:nvSpPr>
        <p:spPr>
          <a:xfrm>
            <a:off x="628650" y="4865260"/>
            <a:ext cx="3492974" cy="1754326"/>
          </a:xfrm>
          <a:prstGeom prst="rect">
            <a:avLst/>
          </a:prstGeom>
        </p:spPr>
        <p:txBody>
          <a:bodyPr wrap="square">
            <a:spAutoFit/>
          </a:bodyPr>
          <a:lstStyle/>
          <a:p>
            <a:r>
              <a:rPr lang="en-US" sz="1200" b="1" u="sng" dirty="0">
                <a:solidFill>
                  <a:srgbClr val="000000"/>
                </a:solidFill>
                <a:latin typeface="Arial" panose="020B0604020202020204" pitchFamily="34" charset="0"/>
              </a:rPr>
              <a:t>Description:</a:t>
            </a:r>
            <a:r>
              <a:rPr lang="en-US" sz="1200" b="1" dirty="0">
                <a:solidFill>
                  <a:srgbClr val="000000"/>
                </a:solidFill>
                <a:latin typeface="Arial" panose="020B0604020202020204" pitchFamily="34" charset="0"/>
              </a:rPr>
              <a:t> </a:t>
            </a:r>
            <a:r>
              <a:rPr lang="en-US" sz="1200" dirty="0">
                <a:solidFill>
                  <a:srgbClr val="000000"/>
                </a:solidFill>
                <a:latin typeface="Arial" panose="020B0604020202020204" pitchFamily="34" charset="0"/>
              </a:rPr>
              <a:t>This time series data set contains the maximum daily temperature in Melbourne, Australia every day since </a:t>
            </a:r>
            <a:r>
              <a:rPr lang="en-US" sz="1200" dirty="0" err="1">
                <a:solidFill>
                  <a:srgbClr val="000000"/>
                </a:solidFill>
                <a:latin typeface="Arial" panose="020B0604020202020204" pitchFamily="34" charset="0"/>
              </a:rPr>
              <a:t>january</a:t>
            </a:r>
            <a:r>
              <a:rPr lang="en-US" sz="1200" dirty="0">
                <a:solidFill>
                  <a:srgbClr val="000000"/>
                </a:solidFill>
                <a:latin typeface="Arial" panose="020B0604020202020204" pitchFamily="34" charset="0"/>
              </a:rPr>
              <a:t> 1 1971. It is the highest temperature for the 24 hours prior to the observation, which was recorded at 9 am local time. It is publicly available here: http://</a:t>
            </a:r>
            <a:r>
              <a:rPr lang="en-US" sz="1200" dirty="0" err="1">
                <a:solidFill>
                  <a:srgbClr val="000000"/>
                </a:solidFill>
                <a:latin typeface="Arial" panose="020B0604020202020204" pitchFamily="34" charset="0"/>
              </a:rPr>
              <a:t>www.bom.gov.au</a:t>
            </a:r>
            <a:r>
              <a:rPr lang="en-US" sz="1200" dirty="0">
                <a:solidFill>
                  <a:srgbClr val="000000"/>
                </a:solidFill>
                <a:latin typeface="Arial" panose="020B0604020202020204" pitchFamily="34" charset="0"/>
              </a:rPr>
              <a:t>/</a:t>
            </a:r>
            <a:r>
              <a:rPr lang="en-US" sz="1200" dirty="0" err="1">
                <a:solidFill>
                  <a:srgbClr val="000000"/>
                </a:solidFill>
                <a:latin typeface="Arial" panose="020B0604020202020204" pitchFamily="34" charset="0"/>
              </a:rPr>
              <a:t>jsp</a:t>
            </a:r>
            <a:r>
              <a:rPr lang="en-US" sz="1200" dirty="0">
                <a:solidFill>
                  <a:srgbClr val="000000"/>
                </a:solidFill>
                <a:latin typeface="Arial" panose="020B0604020202020204" pitchFamily="34" charset="0"/>
              </a:rPr>
              <a:t>/</a:t>
            </a:r>
            <a:r>
              <a:rPr lang="en-US" sz="1200" dirty="0" err="1">
                <a:solidFill>
                  <a:srgbClr val="000000"/>
                </a:solidFill>
                <a:latin typeface="Arial" panose="020B0604020202020204" pitchFamily="34" charset="0"/>
              </a:rPr>
              <a:t>ncc</a:t>
            </a:r>
            <a:r>
              <a:rPr lang="en-US" sz="1200" dirty="0">
                <a:solidFill>
                  <a:srgbClr val="000000"/>
                </a:solidFill>
                <a:latin typeface="Arial" panose="020B0604020202020204" pitchFamily="34" charset="0"/>
              </a:rPr>
              <a:t>/</a:t>
            </a:r>
            <a:r>
              <a:rPr lang="en-US" sz="1200" dirty="0" err="1">
                <a:solidFill>
                  <a:srgbClr val="000000"/>
                </a:solidFill>
                <a:latin typeface="Arial" panose="020B0604020202020204" pitchFamily="34" charset="0"/>
              </a:rPr>
              <a:t>cdio</a:t>
            </a:r>
            <a:r>
              <a:rPr lang="en-US" sz="1200" dirty="0">
                <a:solidFill>
                  <a:srgbClr val="000000"/>
                </a:solidFill>
                <a:latin typeface="Arial" panose="020B0604020202020204" pitchFamily="34" charset="0"/>
              </a:rPr>
              <a:t>/</a:t>
            </a:r>
            <a:r>
              <a:rPr lang="en-US" sz="1200" dirty="0" err="1">
                <a:solidFill>
                  <a:srgbClr val="000000"/>
                </a:solidFill>
                <a:latin typeface="Arial" panose="020B0604020202020204" pitchFamily="34" charset="0"/>
              </a:rPr>
              <a:t>weatherData</a:t>
            </a:r>
            <a:r>
              <a:rPr lang="en-US" sz="1200" dirty="0">
                <a:solidFill>
                  <a:srgbClr val="000000"/>
                </a:solidFill>
                <a:latin typeface="Arial" panose="020B0604020202020204" pitchFamily="34" charset="0"/>
              </a:rPr>
              <a:t>/</a:t>
            </a:r>
            <a:r>
              <a:rPr lang="en-US" sz="1200" dirty="0" err="1">
                <a:solidFill>
                  <a:srgbClr val="000000"/>
                </a:solidFill>
                <a:latin typeface="Arial" panose="020B0604020202020204" pitchFamily="34" charset="0"/>
              </a:rPr>
              <a:t>av?p_nccObsCode</a:t>
            </a:r>
            <a:r>
              <a:rPr lang="en-US" sz="1200" dirty="0">
                <a:solidFill>
                  <a:srgbClr val="000000"/>
                </a:solidFill>
                <a:latin typeface="Arial" panose="020B0604020202020204" pitchFamily="34" charset="0"/>
              </a:rPr>
              <a:t>=122&amp;p_display_type=</a:t>
            </a:r>
            <a:r>
              <a:rPr lang="en-US" sz="1200" dirty="0" err="1">
                <a:solidFill>
                  <a:srgbClr val="000000"/>
                </a:solidFill>
                <a:latin typeface="Arial" panose="020B0604020202020204" pitchFamily="34" charset="0"/>
              </a:rPr>
              <a:t>dailyDataFile&amp;p_startYear</a:t>
            </a:r>
            <a:r>
              <a:rPr lang="en-US" sz="1200" dirty="0">
                <a:solidFill>
                  <a:srgbClr val="000000"/>
                </a:solidFill>
                <a:latin typeface="Arial" panose="020B0604020202020204" pitchFamily="34" charset="0"/>
              </a:rPr>
              <a:t>=&amp;</a:t>
            </a:r>
            <a:r>
              <a:rPr lang="en-US" sz="1200" dirty="0" err="1">
                <a:solidFill>
                  <a:srgbClr val="000000"/>
                </a:solidFill>
                <a:latin typeface="Arial" panose="020B0604020202020204" pitchFamily="34" charset="0"/>
              </a:rPr>
              <a:t>p_c</a:t>
            </a:r>
            <a:r>
              <a:rPr lang="en-US" sz="1200" dirty="0">
                <a:solidFill>
                  <a:srgbClr val="000000"/>
                </a:solidFill>
                <a:latin typeface="Arial" panose="020B0604020202020204" pitchFamily="34" charset="0"/>
              </a:rPr>
              <a:t>=&amp;</a:t>
            </a:r>
            <a:r>
              <a:rPr lang="en-US" sz="1200" dirty="0" err="1">
                <a:solidFill>
                  <a:srgbClr val="000000"/>
                </a:solidFill>
                <a:latin typeface="Arial" panose="020B0604020202020204" pitchFamily="34" charset="0"/>
              </a:rPr>
              <a:t>p_stn_num</a:t>
            </a:r>
            <a:r>
              <a:rPr lang="en-US" sz="1200" dirty="0">
                <a:solidFill>
                  <a:srgbClr val="000000"/>
                </a:solidFill>
                <a:latin typeface="Arial" panose="020B0604020202020204" pitchFamily="34" charset="0"/>
              </a:rPr>
              <a:t>=086077</a:t>
            </a:r>
            <a:endParaRPr lang="en-US" sz="1200" dirty="0"/>
          </a:p>
        </p:txBody>
      </p:sp>
      <p:pic>
        <p:nvPicPr>
          <p:cNvPr id="5124" name="Picture 4" descr="https://lh6.googleusercontent.com/kM7OAPvB7BHjrl3WLHY3ksbyLmHv-CHjTrRcIb-ICrHZwojcqDVN9nVFfcavFwGGTUK2sykoBGG6cGcIFsaiZZ2JXSNB65rOj2oAKse5Q8uem2KDvpDiEfcXyPG-n4V2CUl7q12O">
            <a:extLst>
              <a:ext uri="{FF2B5EF4-FFF2-40B4-BE49-F238E27FC236}">
                <a16:creationId xmlns:a16="http://schemas.microsoft.com/office/drawing/2014/main" id="{0F0A74C7-398F-5941-8E9F-836EC778C4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62817" y="1772576"/>
            <a:ext cx="4241137" cy="424113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45B9944-72F8-9341-A9EF-BA6305E0337B}"/>
              </a:ext>
            </a:extLst>
          </p:cNvPr>
          <p:cNvSpPr txBox="1"/>
          <p:nvPr/>
        </p:nvSpPr>
        <p:spPr>
          <a:xfrm>
            <a:off x="4572000" y="6223379"/>
            <a:ext cx="1323833" cy="369332"/>
          </a:xfrm>
          <a:prstGeom prst="rect">
            <a:avLst/>
          </a:prstGeom>
          <a:noFill/>
        </p:spPr>
        <p:txBody>
          <a:bodyPr wrap="square" rtlCol="0">
            <a:spAutoFit/>
          </a:bodyPr>
          <a:lstStyle/>
          <a:p>
            <a:pPr algn="ctr"/>
            <a:r>
              <a:rPr lang="en-US" dirty="0"/>
              <a:t>Complete</a:t>
            </a:r>
          </a:p>
        </p:txBody>
      </p:sp>
      <p:sp>
        <p:nvSpPr>
          <p:cNvPr id="8" name="TextBox 7">
            <a:extLst>
              <a:ext uri="{FF2B5EF4-FFF2-40B4-BE49-F238E27FC236}">
                <a16:creationId xmlns:a16="http://schemas.microsoft.com/office/drawing/2014/main" id="{048E1FFB-CC6E-2747-9D14-8313A2975A7B}"/>
              </a:ext>
            </a:extLst>
          </p:cNvPr>
          <p:cNvSpPr txBox="1"/>
          <p:nvPr/>
        </p:nvSpPr>
        <p:spPr>
          <a:xfrm>
            <a:off x="5921468" y="6223379"/>
            <a:ext cx="1323833" cy="369332"/>
          </a:xfrm>
          <a:prstGeom prst="rect">
            <a:avLst/>
          </a:prstGeom>
          <a:noFill/>
        </p:spPr>
        <p:txBody>
          <a:bodyPr wrap="square" rtlCol="0">
            <a:spAutoFit/>
          </a:bodyPr>
          <a:lstStyle/>
          <a:p>
            <a:pPr algn="ctr"/>
            <a:r>
              <a:rPr lang="en-US" dirty="0"/>
              <a:t>First Half</a:t>
            </a:r>
          </a:p>
        </p:txBody>
      </p:sp>
      <p:sp>
        <p:nvSpPr>
          <p:cNvPr id="9" name="TextBox 8">
            <a:extLst>
              <a:ext uri="{FF2B5EF4-FFF2-40B4-BE49-F238E27FC236}">
                <a16:creationId xmlns:a16="http://schemas.microsoft.com/office/drawing/2014/main" id="{97782DFF-461B-1E45-87E1-B5ECB08D2B0F}"/>
              </a:ext>
            </a:extLst>
          </p:cNvPr>
          <p:cNvSpPr txBox="1"/>
          <p:nvPr/>
        </p:nvSpPr>
        <p:spPr>
          <a:xfrm>
            <a:off x="7380121" y="6223379"/>
            <a:ext cx="1323833" cy="369332"/>
          </a:xfrm>
          <a:prstGeom prst="rect">
            <a:avLst/>
          </a:prstGeom>
          <a:noFill/>
        </p:spPr>
        <p:txBody>
          <a:bodyPr wrap="square" rtlCol="0">
            <a:spAutoFit/>
          </a:bodyPr>
          <a:lstStyle/>
          <a:p>
            <a:pPr algn="ctr"/>
            <a:r>
              <a:rPr lang="en-US" dirty="0"/>
              <a:t>Second Half</a:t>
            </a:r>
          </a:p>
        </p:txBody>
      </p:sp>
    </p:spTree>
    <p:extLst>
      <p:ext uri="{BB962C8B-B14F-4D97-AF65-F5344CB8AC3E}">
        <p14:creationId xmlns:p14="http://schemas.microsoft.com/office/powerpoint/2010/main" val="3850088796"/>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E32CAD-41F9-FD47-8C2A-5756ECC0C40F}"/>
              </a:ext>
            </a:extLst>
          </p:cNvPr>
          <p:cNvSpPr>
            <a:spLocks noGrp="1"/>
          </p:cNvSpPr>
          <p:nvPr>
            <p:ph type="title"/>
          </p:nvPr>
        </p:nvSpPr>
        <p:spPr/>
        <p:txBody>
          <a:bodyPr>
            <a:normAutofit fontScale="90000"/>
          </a:bodyPr>
          <a:lstStyle/>
          <a:p>
            <a:pPr algn="ctr"/>
            <a:r>
              <a:rPr lang="en-US" b="1" dirty="0"/>
              <a:t>Maximum temperatures in Melbourne, Australia (Celsius)</a:t>
            </a:r>
            <a:endParaRPr lang="en-US" dirty="0"/>
          </a:p>
        </p:txBody>
      </p:sp>
      <p:pic>
        <p:nvPicPr>
          <p:cNvPr id="5122" name="Picture 2" descr="https://lh3.googleusercontent.com/EDZTVC2-QXuABGz7Hx-IjAXQJfzoRaGxWHPOr9z8hg_T1zcl7A7dOulvK35KyohGp3R2nqeQXyRNE_jUm-HqlpumY4LnRiLT1F5UsZK85GtLZ0x6hgNb9qjxW4OWMTAgT065MM3O">
            <a:extLst>
              <a:ext uri="{FF2B5EF4-FFF2-40B4-BE49-F238E27FC236}">
                <a16:creationId xmlns:a16="http://schemas.microsoft.com/office/drawing/2014/main" id="{62B49B6B-F59A-7B48-BAFE-9ECEAF5A0B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4751" y="1802703"/>
            <a:ext cx="1919311" cy="1919311"/>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FF1A832-1D80-A949-A55A-8C9D7D36B5B8}"/>
              </a:ext>
            </a:extLst>
          </p:cNvPr>
          <p:cNvSpPr/>
          <p:nvPr/>
        </p:nvSpPr>
        <p:spPr>
          <a:xfrm>
            <a:off x="4572000" y="1929543"/>
            <a:ext cx="4446145" cy="1569660"/>
          </a:xfrm>
          <a:prstGeom prst="rect">
            <a:avLst/>
          </a:prstGeom>
        </p:spPr>
        <p:txBody>
          <a:bodyPr wrap="square">
            <a:spAutoFit/>
          </a:bodyPr>
          <a:lstStyle/>
          <a:p>
            <a:r>
              <a:rPr lang="en-US" sz="1200" b="1" u="sng" dirty="0">
                <a:solidFill>
                  <a:srgbClr val="000000"/>
                </a:solidFill>
                <a:latin typeface="Arial" panose="020B0604020202020204" pitchFamily="34" charset="0"/>
              </a:rPr>
              <a:t>Description:</a:t>
            </a:r>
            <a:r>
              <a:rPr lang="en-US" sz="1200" b="1" dirty="0">
                <a:solidFill>
                  <a:srgbClr val="000000"/>
                </a:solidFill>
                <a:latin typeface="Arial" panose="020B0604020202020204" pitchFamily="34" charset="0"/>
              </a:rPr>
              <a:t> </a:t>
            </a:r>
            <a:r>
              <a:rPr lang="en-US" sz="1200" dirty="0">
                <a:solidFill>
                  <a:srgbClr val="000000"/>
                </a:solidFill>
                <a:latin typeface="Arial" panose="020B0604020202020204" pitchFamily="34" charset="0"/>
              </a:rPr>
              <a:t>This time series data set contains the maximum daily temperature in Melbourne, Australia every day since </a:t>
            </a:r>
            <a:r>
              <a:rPr lang="en-US" sz="1200" dirty="0" err="1">
                <a:solidFill>
                  <a:srgbClr val="000000"/>
                </a:solidFill>
                <a:latin typeface="Arial" panose="020B0604020202020204" pitchFamily="34" charset="0"/>
              </a:rPr>
              <a:t>january</a:t>
            </a:r>
            <a:r>
              <a:rPr lang="en-US" sz="1200" dirty="0">
                <a:solidFill>
                  <a:srgbClr val="000000"/>
                </a:solidFill>
                <a:latin typeface="Arial" panose="020B0604020202020204" pitchFamily="34" charset="0"/>
              </a:rPr>
              <a:t> 1 1971. It is the highest temperature for the 24 hours prior to the observation, which was recorded at 9 am local time. It is publicly available here: http://</a:t>
            </a:r>
            <a:r>
              <a:rPr lang="en-US" sz="1200" dirty="0" err="1">
                <a:solidFill>
                  <a:srgbClr val="000000"/>
                </a:solidFill>
                <a:latin typeface="Arial" panose="020B0604020202020204" pitchFamily="34" charset="0"/>
              </a:rPr>
              <a:t>www.bom.gov.au</a:t>
            </a:r>
            <a:r>
              <a:rPr lang="en-US" sz="1200" dirty="0">
                <a:solidFill>
                  <a:srgbClr val="000000"/>
                </a:solidFill>
                <a:latin typeface="Arial" panose="020B0604020202020204" pitchFamily="34" charset="0"/>
              </a:rPr>
              <a:t>/</a:t>
            </a:r>
            <a:r>
              <a:rPr lang="en-US" sz="1200" dirty="0" err="1">
                <a:solidFill>
                  <a:srgbClr val="000000"/>
                </a:solidFill>
                <a:latin typeface="Arial" panose="020B0604020202020204" pitchFamily="34" charset="0"/>
              </a:rPr>
              <a:t>jsp</a:t>
            </a:r>
            <a:r>
              <a:rPr lang="en-US" sz="1200" dirty="0">
                <a:solidFill>
                  <a:srgbClr val="000000"/>
                </a:solidFill>
                <a:latin typeface="Arial" panose="020B0604020202020204" pitchFamily="34" charset="0"/>
              </a:rPr>
              <a:t>/</a:t>
            </a:r>
            <a:r>
              <a:rPr lang="en-US" sz="1200" dirty="0" err="1">
                <a:solidFill>
                  <a:srgbClr val="000000"/>
                </a:solidFill>
                <a:latin typeface="Arial" panose="020B0604020202020204" pitchFamily="34" charset="0"/>
              </a:rPr>
              <a:t>ncc</a:t>
            </a:r>
            <a:r>
              <a:rPr lang="en-US" sz="1200" dirty="0">
                <a:solidFill>
                  <a:srgbClr val="000000"/>
                </a:solidFill>
                <a:latin typeface="Arial" panose="020B0604020202020204" pitchFamily="34" charset="0"/>
              </a:rPr>
              <a:t>/</a:t>
            </a:r>
            <a:r>
              <a:rPr lang="en-US" sz="1200" dirty="0" err="1">
                <a:solidFill>
                  <a:srgbClr val="000000"/>
                </a:solidFill>
                <a:latin typeface="Arial" panose="020B0604020202020204" pitchFamily="34" charset="0"/>
              </a:rPr>
              <a:t>cdio</a:t>
            </a:r>
            <a:r>
              <a:rPr lang="en-US" sz="1200" dirty="0">
                <a:solidFill>
                  <a:srgbClr val="000000"/>
                </a:solidFill>
                <a:latin typeface="Arial" panose="020B0604020202020204" pitchFamily="34" charset="0"/>
              </a:rPr>
              <a:t>/</a:t>
            </a:r>
            <a:r>
              <a:rPr lang="en-US" sz="1200" dirty="0" err="1">
                <a:solidFill>
                  <a:srgbClr val="000000"/>
                </a:solidFill>
                <a:latin typeface="Arial" panose="020B0604020202020204" pitchFamily="34" charset="0"/>
              </a:rPr>
              <a:t>weatherData</a:t>
            </a:r>
            <a:r>
              <a:rPr lang="en-US" sz="1200" dirty="0">
                <a:solidFill>
                  <a:srgbClr val="000000"/>
                </a:solidFill>
                <a:latin typeface="Arial" panose="020B0604020202020204" pitchFamily="34" charset="0"/>
              </a:rPr>
              <a:t>/</a:t>
            </a:r>
            <a:r>
              <a:rPr lang="en-US" sz="1200" dirty="0" err="1">
                <a:solidFill>
                  <a:srgbClr val="000000"/>
                </a:solidFill>
                <a:latin typeface="Arial" panose="020B0604020202020204" pitchFamily="34" charset="0"/>
              </a:rPr>
              <a:t>av?p_nccObsCode</a:t>
            </a:r>
            <a:r>
              <a:rPr lang="en-US" sz="1200" dirty="0">
                <a:solidFill>
                  <a:srgbClr val="000000"/>
                </a:solidFill>
                <a:latin typeface="Arial" panose="020B0604020202020204" pitchFamily="34" charset="0"/>
              </a:rPr>
              <a:t>=122&amp;p_display_type=</a:t>
            </a:r>
            <a:r>
              <a:rPr lang="en-US" sz="1200" dirty="0" err="1">
                <a:solidFill>
                  <a:srgbClr val="000000"/>
                </a:solidFill>
                <a:latin typeface="Arial" panose="020B0604020202020204" pitchFamily="34" charset="0"/>
              </a:rPr>
              <a:t>dailyDataFile&amp;p_startYear</a:t>
            </a:r>
            <a:r>
              <a:rPr lang="en-US" sz="1200" dirty="0">
                <a:solidFill>
                  <a:srgbClr val="000000"/>
                </a:solidFill>
                <a:latin typeface="Arial" panose="020B0604020202020204" pitchFamily="34" charset="0"/>
              </a:rPr>
              <a:t>=&amp;</a:t>
            </a:r>
            <a:r>
              <a:rPr lang="en-US" sz="1200" dirty="0" err="1">
                <a:solidFill>
                  <a:srgbClr val="000000"/>
                </a:solidFill>
                <a:latin typeface="Arial" panose="020B0604020202020204" pitchFamily="34" charset="0"/>
              </a:rPr>
              <a:t>p_c</a:t>
            </a:r>
            <a:r>
              <a:rPr lang="en-US" sz="1200" dirty="0">
                <a:solidFill>
                  <a:srgbClr val="000000"/>
                </a:solidFill>
                <a:latin typeface="Arial" panose="020B0604020202020204" pitchFamily="34" charset="0"/>
              </a:rPr>
              <a:t>=&amp;</a:t>
            </a:r>
            <a:r>
              <a:rPr lang="en-US" sz="1200" dirty="0" err="1">
                <a:solidFill>
                  <a:srgbClr val="000000"/>
                </a:solidFill>
                <a:latin typeface="Arial" panose="020B0604020202020204" pitchFamily="34" charset="0"/>
              </a:rPr>
              <a:t>p_stn_num</a:t>
            </a:r>
            <a:r>
              <a:rPr lang="en-US" sz="1200" dirty="0">
                <a:solidFill>
                  <a:srgbClr val="000000"/>
                </a:solidFill>
                <a:latin typeface="Arial" panose="020B0604020202020204" pitchFamily="34" charset="0"/>
              </a:rPr>
              <a:t>=086077</a:t>
            </a:r>
            <a:endParaRPr lang="en-US" sz="1200" dirty="0"/>
          </a:p>
        </p:txBody>
      </p:sp>
      <p:pic>
        <p:nvPicPr>
          <p:cNvPr id="3" name="Picture 2">
            <a:extLst>
              <a:ext uri="{FF2B5EF4-FFF2-40B4-BE49-F238E27FC236}">
                <a16:creationId xmlns:a16="http://schemas.microsoft.com/office/drawing/2014/main" id="{ED23CCC4-784B-334E-97D6-E4354699B5EC}"/>
              </a:ext>
            </a:extLst>
          </p:cNvPr>
          <p:cNvPicPr>
            <a:picLocks noChangeAspect="1"/>
          </p:cNvPicPr>
          <p:nvPr/>
        </p:nvPicPr>
        <p:blipFill>
          <a:blip r:embed="rId3"/>
          <a:stretch>
            <a:fillRect/>
          </a:stretch>
        </p:blipFill>
        <p:spPr>
          <a:xfrm>
            <a:off x="2553750" y="1762951"/>
            <a:ext cx="1834848" cy="2003133"/>
          </a:xfrm>
          <a:prstGeom prst="rect">
            <a:avLst/>
          </a:prstGeom>
        </p:spPr>
      </p:pic>
      <p:sp>
        <p:nvSpPr>
          <p:cNvPr id="11" name="TextBox 10">
            <a:extLst>
              <a:ext uri="{FF2B5EF4-FFF2-40B4-BE49-F238E27FC236}">
                <a16:creationId xmlns:a16="http://schemas.microsoft.com/office/drawing/2014/main" id="{A163BD74-EAC6-E34F-A790-ADD3302C7824}"/>
              </a:ext>
            </a:extLst>
          </p:cNvPr>
          <p:cNvSpPr txBox="1"/>
          <p:nvPr/>
        </p:nvSpPr>
        <p:spPr>
          <a:xfrm>
            <a:off x="310874" y="3865332"/>
            <a:ext cx="8793800" cy="2862322"/>
          </a:xfrm>
          <a:prstGeom prst="rect">
            <a:avLst/>
          </a:prstGeom>
          <a:noFill/>
        </p:spPr>
        <p:txBody>
          <a:bodyPr wrap="square" rtlCol="0">
            <a:spAutoFit/>
          </a:bodyPr>
          <a:lstStyle/>
          <a:p>
            <a:r>
              <a:rPr lang="en-US" b="1" dirty="0">
                <a:solidFill>
                  <a:srgbClr val="FF0000"/>
                </a:solidFill>
              </a:rPr>
              <a:t>Condition 1: Given that these are temperatures, the mean is likely dependent on the time.</a:t>
            </a:r>
          </a:p>
          <a:p>
            <a:r>
              <a:rPr lang="en-US" b="1" dirty="0">
                <a:solidFill>
                  <a:srgbClr val="FF0000"/>
                </a:solidFill>
              </a:rPr>
              <a:t>Condition 2: It is tough to see any evidence that the variance depends on time and it is reasonable that the temperatures fluctuate around a mean temperature similarly time period by time period (even If they are fluctuating around a time dependent mean.   </a:t>
            </a:r>
          </a:p>
          <a:p>
            <a:r>
              <a:rPr lang="en-US" b="1" dirty="0">
                <a:solidFill>
                  <a:srgbClr val="FF0000"/>
                </a:solidFill>
              </a:rPr>
              <a:t>Condition 3: Given the ACFs, there is little evidence that the covariance depends on where the series is in time.  </a:t>
            </a:r>
          </a:p>
          <a:p>
            <a:r>
              <a:rPr lang="en-US" b="1" dirty="0">
                <a:solidFill>
                  <a:srgbClr val="FF0000"/>
                </a:solidFill>
              </a:rPr>
              <a:t>Realization: This is one in which there is only one realization possible.  One could imagine looking at the same stretch of time in a different time period (</a:t>
            </a:r>
            <a:r>
              <a:rPr lang="en-US" b="1" dirty="0" err="1">
                <a:solidFill>
                  <a:srgbClr val="FF0000"/>
                </a:solidFill>
              </a:rPr>
              <a:t>ie</a:t>
            </a:r>
            <a:r>
              <a:rPr lang="en-US" b="1" dirty="0">
                <a:solidFill>
                  <a:srgbClr val="FF0000"/>
                </a:solidFill>
              </a:rPr>
              <a:t> Jan 1 1920 to May 6 1968) although you would have to assume the same conditions were present which is a very big assumption and is most likely a poor one.   </a:t>
            </a:r>
          </a:p>
        </p:txBody>
      </p:sp>
    </p:spTree>
    <p:extLst>
      <p:ext uri="{BB962C8B-B14F-4D97-AF65-F5344CB8AC3E}">
        <p14:creationId xmlns:p14="http://schemas.microsoft.com/office/powerpoint/2010/main" val="329959352"/>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9970F-075B-C64F-94AA-287E2166D9D9}"/>
              </a:ext>
            </a:extLst>
          </p:cNvPr>
          <p:cNvSpPr>
            <a:spLocks noGrp="1"/>
          </p:cNvSpPr>
          <p:nvPr>
            <p:ph type="title"/>
          </p:nvPr>
        </p:nvSpPr>
        <p:spPr/>
        <p:txBody>
          <a:bodyPr/>
          <a:lstStyle/>
          <a:p>
            <a:r>
              <a:rPr lang="en-US" dirty="0"/>
              <a:t>Stop Break Out 1</a:t>
            </a:r>
          </a:p>
        </p:txBody>
      </p:sp>
      <p:sp>
        <p:nvSpPr>
          <p:cNvPr id="3" name="Content Placeholder 2">
            <a:extLst>
              <a:ext uri="{FF2B5EF4-FFF2-40B4-BE49-F238E27FC236}">
                <a16:creationId xmlns:a16="http://schemas.microsoft.com/office/drawing/2014/main" id="{70FE7612-C166-744C-A92B-7CB8F9CEDEC5}"/>
              </a:ext>
            </a:extLst>
          </p:cNvPr>
          <p:cNvSpPr>
            <a:spLocks noGrp="1"/>
          </p:cNvSpPr>
          <p:nvPr>
            <p:ph idx="1"/>
          </p:nvPr>
        </p:nvSpPr>
        <p:spPr>
          <a:xfrm>
            <a:off x="628650" y="1784681"/>
            <a:ext cx="7886700" cy="4351338"/>
          </a:xfrm>
        </p:spPr>
        <p:txBody>
          <a:bodyPr/>
          <a:lstStyle/>
          <a:p>
            <a:endParaRPr lang="en-US"/>
          </a:p>
        </p:txBody>
      </p:sp>
    </p:spTree>
    <p:extLst>
      <p:ext uri="{BB962C8B-B14F-4D97-AF65-F5344CB8AC3E}">
        <p14:creationId xmlns:p14="http://schemas.microsoft.com/office/powerpoint/2010/main" val="42506990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8065AE-1495-F045-99CD-4F946277B92F}"/>
              </a:ext>
            </a:extLst>
          </p:cNvPr>
          <p:cNvSpPr>
            <a:spLocks noGrp="1"/>
          </p:cNvSpPr>
          <p:nvPr>
            <p:ph type="ctrTitle"/>
          </p:nvPr>
        </p:nvSpPr>
        <p:spPr/>
        <p:txBody>
          <a:bodyPr/>
          <a:lstStyle/>
          <a:p>
            <a:r>
              <a:rPr lang="en-US" dirty="0"/>
              <a:t>Realization vs. Ensemble/Motivation</a:t>
            </a:r>
          </a:p>
        </p:txBody>
      </p:sp>
    </p:spTree>
    <p:extLst>
      <p:ext uri="{BB962C8B-B14F-4D97-AF65-F5344CB8AC3E}">
        <p14:creationId xmlns:p14="http://schemas.microsoft.com/office/powerpoint/2010/main" val="1616056018"/>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9970F-075B-C64F-94AA-287E2166D9D9}"/>
              </a:ext>
            </a:extLst>
          </p:cNvPr>
          <p:cNvSpPr>
            <a:spLocks noGrp="1"/>
          </p:cNvSpPr>
          <p:nvPr>
            <p:ph type="title"/>
          </p:nvPr>
        </p:nvSpPr>
        <p:spPr/>
        <p:txBody>
          <a:bodyPr/>
          <a:lstStyle/>
          <a:p>
            <a:r>
              <a:rPr lang="en-US" dirty="0"/>
              <a:t>Break Out 2</a:t>
            </a:r>
          </a:p>
        </p:txBody>
      </p:sp>
      <p:sp>
        <p:nvSpPr>
          <p:cNvPr id="3" name="Content Placeholder 2">
            <a:extLst>
              <a:ext uri="{FF2B5EF4-FFF2-40B4-BE49-F238E27FC236}">
                <a16:creationId xmlns:a16="http://schemas.microsoft.com/office/drawing/2014/main" id="{70FE7612-C166-744C-A92B-7CB8F9CEDEC5}"/>
              </a:ext>
            </a:extLst>
          </p:cNvPr>
          <p:cNvSpPr>
            <a:spLocks noGrp="1"/>
          </p:cNvSpPr>
          <p:nvPr>
            <p:ph idx="1"/>
          </p:nvPr>
        </p:nvSpPr>
        <p:spPr>
          <a:xfrm>
            <a:off x="379141" y="1784681"/>
            <a:ext cx="8136209" cy="4351338"/>
          </a:xfrm>
        </p:spPr>
        <p:txBody>
          <a:bodyPr>
            <a:normAutofit fontScale="77500" lnSpcReduction="20000"/>
          </a:bodyPr>
          <a:lstStyle/>
          <a:p>
            <a:pPr marL="0" indent="0">
              <a:buNone/>
            </a:pPr>
            <a:r>
              <a:rPr lang="en-US" dirty="0"/>
              <a:t>Run through the following code from the </a:t>
            </a:r>
            <a:r>
              <a:rPr lang="en-US" dirty="0" err="1"/>
              <a:t>asynch</a:t>
            </a:r>
            <a:r>
              <a:rPr lang="en-US" dirty="0"/>
              <a:t> on the next slide and make sure everyone in your understands the code and the output (the confidence interval) and how to interpret it.  </a:t>
            </a:r>
          </a:p>
          <a:p>
            <a:pPr marL="0" indent="0">
              <a:buNone/>
            </a:pPr>
            <a:endParaRPr lang="en-US" dirty="0"/>
          </a:p>
          <a:p>
            <a:pPr marL="0" indent="0">
              <a:buNone/>
            </a:pPr>
            <a:r>
              <a:rPr lang="en-US" dirty="0"/>
              <a:t>If you have time afterwards, got to the slide after that and discuss the difference between the two calculations of </a:t>
            </a:r>
            <a:r>
              <a:rPr lang="en-US" dirty="0" err="1"/>
              <a:t>gamma_k</a:t>
            </a:r>
            <a:r>
              <a:rPr lang="en-US" dirty="0"/>
              <a:t> (the autocovariance at lag k).  </a:t>
            </a:r>
          </a:p>
          <a:p>
            <a:pPr marL="0" indent="0">
              <a:buNone/>
            </a:pPr>
            <a:endParaRPr lang="en-US" dirty="0"/>
          </a:p>
          <a:p>
            <a:pPr marL="0" indent="0">
              <a:buNone/>
            </a:pPr>
            <a:r>
              <a:rPr lang="en-US" dirty="0"/>
              <a:t>Finally, go to the final slide with the plot and discuss the behavior of the two estimators and which one is preferred.  </a:t>
            </a:r>
          </a:p>
        </p:txBody>
      </p:sp>
    </p:spTree>
    <p:extLst>
      <p:ext uri="{BB962C8B-B14F-4D97-AF65-F5344CB8AC3E}">
        <p14:creationId xmlns:p14="http://schemas.microsoft.com/office/powerpoint/2010/main" val="1645875020"/>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D68259-9E7C-384E-A8DD-3A0765DAB99F}"/>
              </a:ext>
            </a:extLst>
          </p:cNvPr>
          <p:cNvSpPr>
            <a:spLocks noGrp="1"/>
          </p:cNvSpPr>
          <p:nvPr>
            <p:ph type="title"/>
          </p:nvPr>
        </p:nvSpPr>
        <p:spPr/>
        <p:txBody>
          <a:bodyPr/>
          <a:lstStyle/>
          <a:p>
            <a:r>
              <a:rPr lang="en-US" dirty="0"/>
              <a:t>Variance Code</a:t>
            </a:r>
          </a:p>
        </p:txBody>
      </p:sp>
      <p:pic>
        <p:nvPicPr>
          <p:cNvPr id="4" name="Picture 3">
            <a:extLst>
              <a:ext uri="{FF2B5EF4-FFF2-40B4-BE49-F238E27FC236}">
                <a16:creationId xmlns:a16="http://schemas.microsoft.com/office/drawing/2014/main" id="{CD8CC133-32BD-8E48-A7C8-A56F4B157B82}"/>
              </a:ext>
            </a:extLst>
          </p:cNvPr>
          <p:cNvPicPr>
            <a:picLocks noChangeAspect="1"/>
          </p:cNvPicPr>
          <p:nvPr/>
        </p:nvPicPr>
        <p:blipFill>
          <a:blip r:embed="rId2"/>
          <a:stretch>
            <a:fillRect/>
          </a:stretch>
        </p:blipFill>
        <p:spPr>
          <a:xfrm>
            <a:off x="628650" y="1457967"/>
            <a:ext cx="7670042" cy="2894508"/>
          </a:xfrm>
          <a:prstGeom prst="rect">
            <a:avLst/>
          </a:prstGeom>
        </p:spPr>
      </p:pic>
      <p:pic>
        <p:nvPicPr>
          <p:cNvPr id="5" name="Picture 4">
            <a:extLst>
              <a:ext uri="{FF2B5EF4-FFF2-40B4-BE49-F238E27FC236}">
                <a16:creationId xmlns:a16="http://schemas.microsoft.com/office/drawing/2014/main" id="{3D8B4CA0-0D51-8C41-81D2-C501A7B5F7AD}"/>
              </a:ext>
            </a:extLst>
          </p:cNvPr>
          <p:cNvPicPr>
            <a:picLocks noChangeAspect="1"/>
          </p:cNvPicPr>
          <p:nvPr/>
        </p:nvPicPr>
        <p:blipFill rotWithShape="1">
          <a:blip r:embed="rId3"/>
          <a:srcRect t="5369"/>
          <a:stretch/>
        </p:blipFill>
        <p:spPr>
          <a:xfrm>
            <a:off x="478522" y="4675343"/>
            <a:ext cx="3463782" cy="1649128"/>
          </a:xfrm>
          <a:prstGeom prst="rect">
            <a:avLst/>
          </a:prstGeom>
        </p:spPr>
      </p:pic>
      <p:sp>
        <p:nvSpPr>
          <p:cNvPr id="6" name="Rectangle 5">
            <a:extLst>
              <a:ext uri="{FF2B5EF4-FFF2-40B4-BE49-F238E27FC236}">
                <a16:creationId xmlns:a16="http://schemas.microsoft.com/office/drawing/2014/main" id="{AC80CF63-FA0A-7741-90CB-86DDA0FABBE8}"/>
              </a:ext>
            </a:extLst>
          </p:cNvPr>
          <p:cNvSpPr/>
          <p:nvPr/>
        </p:nvSpPr>
        <p:spPr>
          <a:xfrm>
            <a:off x="4286250" y="4463012"/>
            <a:ext cx="4572000" cy="2123658"/>
          </a:xfrm>
          <a:prstGeom prst="rect">
            <a:avLst/>
          </a:prstGeom>
        </p:spPr>
        <p:txBody>
          <a:bodyPr>
            <a:spAutoFit/>
          </a:bodyPr>
          <a:lstStyle/>
          <a:p>
            <a:r>
              <a:rPr lang="en-US" sz="1200" dirty="0" err="1"/>
              <a:t>xdf</a:t>
            </a:r>
            <a:r>
              <a:rPr lang="en-US" sz="1200" dirty="0"/>
              <a:t> = </a:t>
            </a:r>
            <a:r>
              <a:rPr lang="en-US" sz="1200" dirty="0" err="1"/>
              <a:t>read.csv</a:t>
            </a:r>
            <a:r>
              <a:rPr lang="en-US" sz="1200" dirty="0"/>
              <a:t>(</a:t>
            </a:r>
            <a:r>
              <a:rPr lang="en-US" sz="1200" dirty="0" err="1"/>
              <a:t>file.choose</a:t>
            </a:r>
            <a:r>
              <a:rPr lang="en-US" sz="1200" dirty="0"/>
              <a:t>(),header = TRUE) </a:t>
            </a:r>
          </a:p>
          <a:p>
            <a:r>
              <a:rPr lang="en-US" sz="1200" dirty="0"/>
              <a:t>x = </a:t>
            </a:r>
            <a:r>
              <a:rPr lang="en-US" sz="1200" dirty="0" err="1"/>
              <a:t>as.numeric</a:t>
            </a:r>
            <a:r>
              <a:rPr lang="en-US" sz="1200" dirty="0"/>
              <a:t>(paste(</a:t>
            </a:r>
            <a:r>
              <a:rPr lang="en-US" sz="1200" dirty="0" err="1"/>
              <a:t>xdf$Adj.Close</a:t>
            </a:r>
            <a:r>
              <a:rPr lang="en-US" sz="1200" dirty="0"/>
              <a:t>)) </a:t>
            </a:r>
          </a:p>
          <a:p>
            <a:r>
              <a:rPr lang="en-US" sz="1200" dirty="0"/>
              <a:t>x = x[!</a:t>
            </a:r>
            <a:r>
              <a:rPr lang="en-US" sz="1200" dirty="0" err="1"/>
              <a:t>is.na</a:t>
            </a:r>
            <a:r>
              <a:rPr lang="en-US" sz="1200" dirty="0"/>
              <a:t>(x)] </a:t>
            </a:r>
          </a:p>
          <a:p>
            <a:r>
              <a:rPr lang="en-US" sz="1200" dirty="0"/>
              <a:t>n=length(x) #n = 2014 </a:t>
            </a:r>
          </a:p>
          <a:p>
            <a:r>
              <a:rPr lang="en-US" sz="1200" dirty="0" err="1"/>
              <a:t>nlag</a:t>
            </a:r>
            <a:r>
              <a:rPr lang="en-US" sz="1200" dirty="0"/>
              <a:t>=2013 #n-1 </a:t>
            </a:r>
          </a:p>
          <a:p>
            <a:r>
              <a:rPr lang="en-US" sz="1200" dirty="0"/>
              <a:t>gamma0=</a:t>
            </a:r>
            <a:r>
              <a:rPr lang="en-US" sz="1200" dirty="0" err="1"/>
              <a:t>var</a:t>
            </a:r>
            <a:r>
              <a:rPr lang="en-US" sz="1200" dirty="0"/>
              <a:t>(x)*(n-1)/n</a:t>
            </a:r>
          </a:p>
          <a:p>
            <a:r>
              <a:rPr lang="en-US" sz="1200" dirty="0" err="1"/>
              <a:t>aut</a:t>
            </a:r>
            <a:r>
              <a:rPr lang="en-US" sz="1200" dirty="0"/>
              <a:t>=</a:t>
            </a:r>
            <a:r>
              <a:rPr lang="en-US" sz="1200" dirty="0" err="1"/>
              <a:t>acf</a:t>
            </a:r>
            <a:r>
              <a:rPr lang="en-US" sz="1200" dirty="0"/>
              <a:t>(</a:t>
            </a:r>
            <a:r>
              <a:rPr lang="en-US" sz="1200" dirty="0" err="1"/>
              <a:t>x,lag.max</a:t>
            </a:r>
            <a:r>
              <a:rPr lang="en-US" sz="1200" dirty="0"/>
              <a:t>=</a:t>
            </a:r>
            <a:r>
              <a:rPr lang="en-US" sz="1200" dirty="0" err="1"/>
              <a:t>nlag</a:t>
            </a:r>
            <a:r>
              <a:rPr lang="en-US" sz="1200" dirty="0"/>
              <a:t>) #n-1 </a:t>
            </a:r>
          </a:p>
          <a:p>
            <a:r>
              <a:rPr lang="en-US" sz="1200" dirty="0"/>
              <a:t>sum=0 </a:t>
            </a:r>
          </a:p>
          <a:p>
            <a:r>
              <a:rPr lang="en-US" sz="1200" dirty="0"/>
              <a:t>for (k in 1:nlag) {sum=sum+(1-k/n)*</a:t>
            </a:r>
            <a:r>
              <a:rPr lang="en-US" sz="1200" dirty="0" err="1"/>
              <a:t>aut$acf</a:t>
            </a:r>
            <a:r>
              <a:rPr lang="en-US" sz="1200" dirty="0"/>
              <a:t>[k+1]*gamma0} </a:t>
            </a:r>
          </a:p>
          <a:p>
            <a:r>
              <a:rPr lang="en-US" sz="1200" dirty="0" err="1"/>
              <a:t>vxbar</a:t>
            </a:r>
            <a:r>
              <a:rPr lang="en-US" sz="1200" dirty="0"/>
              <a:t>=2*sum/n+gamma0/n #note the </a:t>
            </a:r>
            <a:r>
              <a:rPr lang="en-US" sz="1200" dirty="0" err="1"/>
              <a:t>mult</a:t>
            </a:r>
            <a:r>
              <a:rPr lang="en-US" sz="1200" dirty="0"/>
              <a:t> of sum by 2 </a:t>
            </a:r>
          </a:p>
          <a:p>
            <a:r>
              <a:rPr lang="en-US" sz="1200" dirty="0" err="1"/>
              <a:t>vxbar</a:t>
            </a:r>
            <a:endParaRPr lang="en-US" sz="1200" dirty="0"/>
          </a:p>
        </p:txBody>
      </p:sp>
    </p:spTree>
    <p:extLst>
      <p:ext uri="{BB962C8B-B14F-4D97-AF65-F5344CB8AC3E}">
        <p14:creationId xmlns:p14="http://schemas.microsoft.com/office/powerpoint/2010/main" val="2195345357"/>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BB1379-31C1-8649-978D-9019CB9991BD}"/>
              </a:ext>
            </a:extLst>
          </p:cNvPr>
          <p:cNvSpPr>
            <a:spLocks noGrp="1"/>
          </p:cNvSpPr>
          <p:nvPr>
            <p:ph type="title"/>
          </p:nvPr>
        </p:nvSpPr>
        <p:spPr/>
        <p:txBody>
          <a:bodyPr/>
          <a:lstStyle/>
          <a:p>
            <a:r>
              <a:rPr lang="en-US" dirty="0"/>
              <a:t>Estimation</a:t>
            </a:r>
          </a:p>
        </p:txBody>
      </p:sp>
      <p:pic>
        <p:nvPicPr>
          <p:cNvPr id="4" name="Picture 3">
            <a:extLst>
              <a:ext uri="{FF2B5EF4-FFF2-40B4-BE49-F238E27FC236}">
                <a16:creationId xmlns:a16="http://schemas.microsoft.com/office/drawing/2014/main" id="{C73F38AB-9D4F-1949-8906-D8687E205BC7}"/>
              </a:ext>
            </a:extLst>
          </p:cNvPr>
          <p:cNvPicPr>
            <a:picLocks noChangeAspect="1"/>
          </p:cNvPicPr>
          <p:nvPr/>
        </p:nvPicPr>
        <p:blipFill>
          <a:blip r:embed="rId2"/>
          <a:stretch>
            <a:fillRect/>
          </a:stretch>
        </p:blipFill>
        <p:spPr>
          <a:xfrm>
            <a:off x="1150392" y="1565502"/>
            <a:ext cx="6843215" cy="5074418"/>
          </a:xfrm>
          <a:prstGeom prst="rect">
            <a:avLst/>
          </a:prstGeom>
        </p:spPr>
      </p:pic>
    </p:spTree>
    <p:extLst>
      <p:ext uri="{BB962C8B-B14F-4D97-AF65-F5344CB8AC3E}">
        <p14:creationId xmlns:p14="http://schemas.microsoft.com/office/powerpoint/2010/main" val="1367413050"/>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349BE9-2662-AB49-8C7C-375E87D125A3}"/>
              </a:ext>
            </a:extLst>
          </p:cNvPr>
          <p:cNvSpPr>
            <a:spLocks noGrp="1"/>
          </p:cNvSpPr>
          <p:nvPr>
            <p:ph type="title"/>
          </p:nvPr>
        </p:nvSpPr>
        <p:spPr/>
        <p:txBody>
          <a:bodyPr/>
          <a:lstStyle/>
          <a:p>
            <a:r>
              <a:rPr lang="en-US" dirty="0"/>
              <a:t>Estimation of Autocovariance</a:t>
            </a:r>
          </a:p>
        </p:txBody>
      </p:sp>
      <p:pic>
        <p:nvPicPr>
          <p:cNvPr id="4" name="Picture 3">
            <a:extLst>
              <a:ext uri="{FF2B5EF4-FFF2-40B4-BE49-F238E27FC236}">
                <a16:creationId xmlns:a16="http://schemas.microsoft.com/office/drawing/2014/main" id="{19F73AA9-2683-B143-AC79-13FA121EFAB7}"/>
              </a:ext>
            </a:extLst>
          </p:cNvPr>
          <p:cNvPicPr>
            <a:picLocks noChangeAspect="1"/>
          </p:cNvPicPr>
          <p:nvPr/>
        </p:nvPicPr>
        <p:blipFill>
          <a:blip r:embed="rId2"/>
          <a:stretch>
            <a:fillRect/>
          </a:stretch>
        </p:blipFill>
        <p:spPr>
          <a:xfrm>
            <a:off x="0" y="1886802"/>
            <a:ext cx="8899231" cy="4568589"/>
          </a:xfrm>
          <a:prstGeom prst="rect">
            <a:avLst/>
          </a:prstGeom>
        </p:spPr>
      </p:pic>
    </p:spTree>
    <p:extLst>
      <p:ext uri="{BB962C8B-B14F-4D97-AF65-F5344CB8AC3E}">
        <p14:creationId xmlns:p14="http://schemas.microsoft.com/office/powerpoint/2010/main" val="24222193"/>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9970F-075B-C64F-94AA-287E2166D9D9}"/>
              </a:ext>
            </a:extLst>
          </p:cNvPr>
          <p:cNvSpPr>
            <a:spLocks noGrp="1"/>
          </p:cNvSpPr>
          <p:nvPr>
            <p:ph type="title"/>
          </p:nvPr>
        </p:nvSpPr>
        <p:spPr/>
        <p:txBody>
          <a:bodyPr/>
          <a:lstStyle/>
          <a:p>
            <a:r>
              <a:rPr lang="en-US" dirty="0"/>
              <a:t>Stop Break Out 2</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E1FD072-8F76-8441-AED8-CC69D4663836}"/>
                  </a:ext>
                </a:extLst>
              </p:cNvPr>
              <p:cNvSpPr txBox="1"/>
              <p:nvPr/>
            </p:nvSpPr>
            <p:spPr>
              <a:xfrm>
                <a:off x="628650" y="1442168"/>
                <a:ext cx="7124131" cy="5355312"/>
              </a:xfrm>
              <a:prstGeom prst="rect">
                <a:avLst/>
              </a:prstGeom>
              <a:noFill/>
            </p:spPr>
            <p:txBody>
              <a:bodyPr wrap="square" rtlCol="0">
                <a:spAutoFit/>
              </a:bodyPr>
              <a:lstStyle/>
              <a:p>
                <a:r>
                  <a:rPr lang="en-US" dirty="0"/>
                  <a:t>Consider the very small (assume stationary) time series:  4,6,7,5,3</a:t>
                </a:r>
              </a:p>
              <a:p>
                <a:endParaRPr lang="en-US" dirty="0"/>
              </a:p>
              <a:p>
                <a:endParaRPr lang="en-US" dirty="0"/>
              </a:p>
              <a:p>
                <a:r>
                  <a:rPr lang="en-US" dirty="0"/>
                  <a:t>What is your best estimate of the mean or the series?</a:t>
                </a:r>
              </a:p>
              <a:p>
                <a:endParaRPr lang="en-US" dirty="0"/>
              </a:p>
              <a:p>
                <a:endParaRPr lang="en-US" dirty="0"/>
              </a:p>
              <a:p>
                <a:r>
                  <a:rPr lang="en-US" dirty="0"/>
                  <a:t>What is your best estimate of the variance of the series (</a:t>
                </a:r>
                <a14:m>
                  <m:oMath xmlns:m="http://schemas.openxmlformats.org/officeDocument/2006/math">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𝛾</m:t>
                            </m:r>
                          </m:e>
                        </m:acc>
                      </m:e>
                      <m:sub>
                        <m:r>
                          <a:rPr lang="en-US" i="1">
                            <a:latin typeface="Cambria Math" panose="02040503050406030204" pitchFamily="18" charset="0"/>
                          </a:rPr>
                          <m:t>0</m:t>
                        </m:r>
                      </m:sub>
                    </m:sSub>
                    <m:r>
                      <a:rPr lang="en-US" i="1">
                        <a:latin typeface="Cambria Math" panose="02040503050406030204" pitchFamily="18" charset="0"/>
                      </a:rPr>
                      <m:t>)</m:t>
                    </m:r>
                  </m:oMath>
                </a14:m>
                <a:r>
                  <a:rPr lang="en-US" dirty="0"/>
                  <a:t>? </a:t>
                </a:r>
              </a:p>
              <a:p>
                <a:endParaRPr lang="en-US" dirty="0"/>
              </a:p>
              <a:p>
                <a:endParaRPr lang="en-US" dirty="0"/>
              </a:p>
              <a:p>
                <a:r>
                  <a:rPr lang="en-US" dirty="0"/>
                  <a:t>What is your best estimate of the </a:t>
                </a:r>
                <a14:m>
                  <m:oMath xmlns:m="http://schemas.openxmlformats.org/officeDocument/2006/math">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𝜌</m:t>
                            </m:r>
                          </m:e>
                        </m:acc>
                      </m:e>
                      <m:sub>
                        <m:r>
                          <a:rPr lang="en-US" i="1">
                            <a:latin typeface="Cambria Math" panose="02040503050406030204" pitchFamily="18" charset="0"/>
                            <a:ea typeface="Cambria Math" panose="02040503050406030204" pitchFamily="18" charset="0"/>
                          </a:rPr>
                          <m:t>1</m:t>
                        </m:r>
                      </m:sub>
                    </m:sSub>
                  </m:oMath>
                </a14:m>
                <a:r>
                  <a:rPr lang="en-US" dirty="0"/>
                  <a:t>?</a:t>
                </a:r>
              </a:p>
              <a:p>
                <a:endParaRPr lang="en-US" dirty="0"/>
              </a:p>
              <a:p>
                <a:endParaRPr lang="en-US" dirty="0"/>
              </a:p>
              <a:p>
                <a:r>
                  <a:rPr lang="en-US" dirty="0"/>
                  <a:t>What is your best estimate of the variance of the sample mean?</a:t>
                </a:r>
              </a:p>
              <a:p>
                <a:endParaRPr lang="en-US" dirty="0"/>
              </a:p>
              <a:p>
                <a:endParaRPr lang="en-US" dirty="0"/>
              </a:p>
              <a:p>
                <a:r>
                  <a:rPr lang="en-US" dirty="0"/>
                  <a:t>Provide a 95% confidence interval for the mean of the series.</a:t>
                </a:r>
              </a:p>
              <a:p>
                <a:endParaRPr lang="en-US" dirty="0"/>
              </a:p>
              <a:p>
                <a:r>
                  <a:rPr lang="en-US" dirty="0"/>
                  <a:t>Compare this interval to an interval constructed assuming independent observations (the autocorrelations are zero.)</a:t>
                </a:r>
              </a:p>
            </p:txBody>
          </p:sp>
        </mc:Choice>
        <mc:Fallback xmlns="">
          <p:sp>
            <p:nvSpPr>
              <p:cNvPr id="4" name="TextBox 3">
                <a:extLst>
                  <a:ext uri="{FF2B5EF4-FFF2-40B4-BE49-F238E27FC236}">
                    <a16:creationId xmlns:a16="http://schemas.microsoft.com/office/drawing/2014/main" id="{3E1FD072-8F76-8441-AED8-CC69D4663836}"/>
                  </a:ext>
                </a:extLst>
              </p:cNvPr>
              <p:cNvSpPr txBox="1">
                <a:spLocks noRot="1" noChangeAspect="1" noMove="1" noResize="1" noEditPoints="1" noAdjustHandles="1" noChangeArrowheads="1" noChangeShapeType="1" noTextEdit="1"/>
              </p:cNvSpPr>
              <p:nvPr/>
            </p:nvSpPr>
            <p:spPr>
              <a:xfrm>
                <a:off x="628650" y="1442168"/>
                <a:ext cx="7124131" cy="5355312"/>
              </a:xfrm>
              <a:prstGeom prst="rect">
                <a:avLst/>
              </a:prstGeom>
              <a:blipFill>
                <a:blip r:embed="rId2"/>
                <a:stretch>
                  <a:fillRect l="-713" t="-474" b="-948"/>
                </a:stretch>
              </a:blipFill>
            </p:spPr>
            <p:txBody>
              <a:bodyPr/>
              <a:lstStyle/>
              <a:p>
                <a:r>
                  <a:rPr lang="en-US">
                    <a:noFill/>
                  </a:rPr>
                  <a:t> </a:t>
                </a:r>
              </a:p>
            </p:txBody>
          </p:sp>
        </mc:Fallback>
      </mc:AlternateContent>
    </p:spTree>
    <p:extLst>
      <p:ext uri="{BB962C8B-B14F-4D97-AF65-F5344CB8AC3E}">
        <p14:creationId xmlns:p14="http://schemas.microsoft.com/office/powerpoint/2010/main" val="4277171162"/>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9970F-075B-C64F-94AA-287E2166D9D9}"/>
              </a:ext>
            </a:extLst>
          </p:cNvPr>
          <p:cNvSpPr>
            <a:spLocks noGrp="1"/>
          </p:cNvSpPr>
          <p:nvPr>
            <p:ph type="title"/>
          </p:nvPr>
        </p:nvSpPr>
        <p:spPr/>
        <p:txBody>
          <a:bodyPr/>
          <a:lstStyle/>
          <a:p>
            <a:r>
              <a:rPr lang="en-US" dirty="0"/>
              <a:t>Stop Break Out 2</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E1FD072-8F76-8441-AED8-CC69D4663836}"/>
                  </a:ext>
                </a:extLst>
              </p:cNvPr>
              <p:cNvSpPr txBox="1"/>
              <p:nvPr/>
            </p:nvSpPr>
            <p:spPr>
              <a:xfrm>
                <a:off x="750626" y="1690689"/>
                <a:ext cx="7124131" cy="4801314"/>
              </a:xfrm>
              <a:prstGeom prst="rect">
                <a:avLst/>
              </a:prstGeom>
              <a:noFill/>
            </p:spPr>
            <p:txBody>
              <a:bodyPr wrap="square" rtlCol="0">
                <a:spAutoFit/>
              </a:bodyPr>
              <a:lstStyle/>
              <a:p>
                <a:r>
                  <a:rPr lang="en-US" dirty="0"/>
                  <a:t>Consider the very small (assume stationary) time series:  4,6,7,5,3</a:t>
                </a:r>
              </a:p>
              <a:p>
                <a:endParaRPr lang="en-US" dirty="0"/>
              </a:p>
              <a:p>
                <a:endParaRPr lang="en-US" dirty="0"/>
              </a:p>
              <a:p>
                <a:r>
                  <a:rPr lang="en-US" dirty="0"/>
                  <a:t>What is your best estimate of the mean or the series?</a:t>
                </a:r>
              </a:p>
              <a:p>
                <a:endParaRPr lang="en-US" dirty="0"/>
              </a:p>
              <a:p>
                <a:endParaRPr lang="en-US" dirty="0"/>
              </a:p>
              <a:p>
                <a:r>
                  <a:rPr lang="en-US" dirty="0"/>
                  <a:t>What is your best estimate of the variance of the series (</a:t>
                </a:r>
                <a14:m>
                  <m:oMath xmlns:m="http://schemas.openxmlformats.org/officeDocument/2006/math">
                    <m:sSub>
                      <m:sSubPr>
                        <m:ctrlPr>
                          <a:rPr lang="en-US" i="1" smtClean="0">
                            <a:latin typeface="Cambria Math" panose="02040503050406030204" pitchFamily="18" charset="0"/>
                          </a:rPr>
                        </m:ctrlPr>
                      </m:sSubPr>
                      <m:e>
                        <m:acc>
                          <m:accPr>
                            <m:chr m:val="̂"/>
                            <m:ctrlPr>
                              <a:rPr lang="en-US" i="1" smtClean="0">
                                <a:latin typeface="Cambria Math" panose="02040503050406030204" pitchFamily="18" charset="0"/>
                              </a:rPr>
                            </m:ctrlPr>
                          </m:accPr>
                          <m:e>
                            <m:r>
                              <a:rPr lang="en-US" i="1" smtClean="0">
                                <a:latin typeface="Cambria Math" panose="02040503050406030204" pitchFamily="18" charset="0"/>
                                <a:ea typeface="Cambria Math" panose="02040503050406030204" pitchFamily="18" charset="0"/>
                              </a:rPr>
                              <m:t>𝛾</m:t>
                            </m:r>
                          </m:e>
                        </m:acc>
                      </m:e>
                      <m:sub>
                        <m:r>
                          <a:rPr lang="en-US" b="0" i="1" smtClean="0">
                            <a:latin typeface="Cambria Math" panose="02040503050406030204" pitchFamily="18" charset="0"/>
                          </a:rPr>
                          <m:t>0</m:t>
                        </m:r>
                      </m:sub>
                    </m:sSub>
                    <m:r>
                      <a:rPr lang="en-US" b="0" i="1" smtClean="0">
                        <a:latin typeface="Cambria Math" panose="02040503050406030204" pitchFamily="18" charset="0"/>
                      </a:rPr>
                      <m:t>)</m:t>
                    </m:r>
                  </m:oMath>
                </a14:m>
                <a:r>
                  <a:rPr lang="en-US" dirty="0"/>
                  <a:t>? </a:t>
                </a:r>
              </a:p>
              <a:p>
                <a:endParaRPr lang="en-US" dirty="0"/>
              </a:p>
              <a:p>
                <a:endParaRPr lang="en-US" dirty="0"/>
              </a:p>
              <a:p>
                <a:endParaRPr lang="en-US" dirty="0"/>
              </a:p>
              <a:p>
                <a:r>
                  <a:rPr lang="en-US" dirty="0"/>
                  <a:t>What is your best estimate of the </a:t>
                </a:r>
                <a14:m>
                  <m:oMath xmlns:m="http://schemas.openxmlformats.org/officeDocument/2006/math">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smtClean="0">
                                <a:latin typeface="Cambria Math" panose="02040503050406030204" pitchFamily="18" charset="0"/>
                                <a:ea typeface="Cambria Math" panose="02040503050406030204" pitchFamily="18" charset="0"/>
                              </a:rPr>
                              <m:t>𝜌</m:t>
                            </m:r>
                          </m:e>
                        </m:acc>
                      </m:e>
                      <m:sub>
                        <m:r>
                          <a:rPr lang="en-US" b="0" i="1" smtClean="0">
                            <a:latin typeface="Cambria Math" panose="02040503050406030204" pitchFamily="18" charset="0"/>
                            <a:ea typeface="Cambria Math" panose="02040503050406030204" pitchFamily="18" charset="0"/>
                          </a:rPr>
                          <m:t>1</m:t>
                        </m:r>
                      </m:sub>
                    </m:sSub>
                  </m:oMath>
                </a14:m>
                <a:r>
                  <a:rPr lang="en-US" dirty="0"/>
                  <a:t>?</a:t>
                </a:r>
              </a:p>
              <a:p>
                <a:endParaRPr lang="en-US" dirty="0"/>
              </a:p>
              <a:p>
                <a:endParaRPr lang="en-US" dirty="0"/>
              </a:p>
              <a:p>
                <a:endParaRPr lang="en-US" dirty="0"/>
              </a:p>
              <a:p>
                <a:endParaRPr lang="en-US" dirty="0"/>
              </a:p>
              <a:p>
                <a:endParaRPr lang="en-US" dirty="0"/>
              </a:p>
              <a:p>
                <a:r>
                  <a:rPr lang="en-US" dirty="0"/>
                  <a:t> </a:t>
                </a:r>
              </a:p>
            </p:txBody>
          </p:sp>
        </mc:Choice>
        <mc:Fallback xmlns="">
          <p:sp>
            <p:nvSpPr>
              <p:cNvPr id="4" name="TextBox 3">
                <a:extLst>
                  <a:ext uri="{FF2B5EF4-FFF2-40B4-BE49-F238E27FC236}">
                    <a16:creationId xmlns:a16="http://schemas.microsoft.com/office/drawing/2014/main" id="{3E1FD072-8F76-8441-AED8-CC69D4663836}"/>
                  </a:ext>
                </a:extLst>
              </p:cNvPr>
              <p:cNvSpPr txBox="1">
                <a:spLocks noRot="1" noChangeAspect="1" noMove="1" noResize="1" noEditPoints="1" noAdjustHandles="1" noChangeArrowheads="1" noChangeShapeType="1" noTextEdit="1"/>
              </p:cNvSpPr>
              <p:nvPr/>
            </p:nvSpPr>
            <p:spPr>
              <a:xfrm>
                <a:off x="750626" y="1690689"/>
                <a:ext cx="7124131" cy="4801314"/>
              </a:xfrm>
              <a:prstGeom prst="rect">
                <a:avLst/>
              </a:prstGeom>
              <a:blipFill>
                <a:blip r:embed="rId2"/>
                <a:stretch>
                  <a:fillRect l="-534" t="-264"/>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BB7FDCFE-9947-A04E-BB59-53E031C3F4BE}"/>
              </a:ext>
            </a:extLst>
          </p:cNvPr>
          <p:cNvPicPr>
            <a:picLocks noChangeAspect="1"/>
          </p:cNvPicPr>
          <p:nvPr/>
        </p:nvPicPr>
        <p:blipFill rotWithShape="1">
          <a:blip r:embed="rId3"/>
          <a:srcRect t="9222"/>
          <a:stretch/>
        </p:blipFill>
        <p:spPr>
          <a:xfrm>
            <a:off x="6134857" y="2432288"/>
            <a:ext cx="1739900" cy="645615"/>
          </a:xfrm>
          <a:prstGeom prst="rect">
            <a:avLst/>
          </a:prstGeom>
        </p:spPr>
      </p:pic>
      <p:pic>
        <p:nvPicPr>
          <p:cNvPr id="7" name="Picture 6">
            <a:extLst>
              <a:ext uri="{FF2B5EF4-FFF2-40B4-BE49-F238E27FC236}">
                <a16:creationId xmlns:a16="http://schemas.microsoft.com/office/drawing/2014/main" id="{72195EAF-5C62-054F-A7D0-6381CC2B6FA5}"/>
              </a:ext>
            </a:extLst>
          </p:cNvPr>
          <p:cNvPicPr>
            <a:picLocks noChangeAspect="1"/>
          </p:cNvPicPr>
          <p:nvPr/>
        </p:nvPicPr>
        <p:blipFill>
          <a:blip r:embed="rId4"/>
          <a:stretch>
            <a:fillRect/>
          </a:stretch>
        </p:blipFill>
        <p:spPr>
          <a:xfrm>
            <a:off x="6653474" y="3595979"/>
            <a:ext cx="1861876" cy="659414"/>
          </a:xfrm>
          <a:prstGeom prst="rect">
            <a:avLst/>
          </a:prstGeom>
        </p:spPr>
      </p:pic>
      <p:pic>
        <p:nvPicPr>
          <p:cNvPr id="5" name="Picture 4">
            <a:extLst>
              <a:ext uri="{FF2B5EF4-FFF2-40B4-BE49-F238E27FC236}">
                <a16:creationId xmlns:a16="http://schemas.microsoft.com/office/drawing/2014/main" id="{7BED8676-4C44-8B43-8F3B-FF75EB090EB9}"/>
              </a:ext>
            </a:extLst>
          </p:cNvPr>
          <p:cNvPicPr>
            <a:picLocks noChangeAspect="1"/>
          </p:cNvPicPr>
          <p:nvPr/>
        </p:nvPicPr>
        <p:blipFill>
          <a:blip r:embed="rId5"/>
          <a:stretch>
            <a:fillRect/>
          </a:stretch>
        </p:blipFill>
        <p:spPr>
          <a:xfrm>
            <a:off x="4572000" y="4773469"/>
            <a:ext cx="3594100" cy="1524000"/>
          </a:xfrm>
          <a:prstGeom prst="rect">
            <a:avLst/>
          </a:prstGeom>
        </p:spPr>
      </p:pic>
    </p:spTree>
    <p:extLst>
      <p:ext uri="{BB962C8B-B14F-4D97-AF65-F5344CB8AC3E}">
        <p14:creationId xmlns:p14="http://schemas.microsoft.com/office/powerpoint/2010/main" val="1009695783"/>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9970F-075B-C64F-94AA-287E2166D9D9}"/>
              </a:ext>
            </a:extLst>
          </p:cNvPr>
          <p:cNvSpPr>
            <a:spLocks noGrp="1"/>
          </p:cNvSpPr>
          <p:nvPr>
            <p:ph type="title"/>
          </p:nvPr>
        </p:nvSpPr>
        <p:spPr/>
        <p:txBody>
          <a:bodyPr/>
          <a:lstStyle/>
          <a:p>
            <a:r>
              <a:rPr lang="en-US" dirty="0"/>
              <a:t>Stop Break Out 2</a:t>
            </a:r>
          </a:p>
        </p:txBody>
      </p:sp>
      <p:sp>
        <p:nvSpPr>
          <p:cNvPr id="4" name="TextBox 3">
            <a:extLst>
              <a:ext uri="{FF2B5EF4-FFF2-40B4-BE49-F238E27FC236}">
                <a16:creationId xmlns:a16="http://schemas.microsoft.com/office/drawing/2014/main" id="{3E1FD072-8F76-8441-AED8-CC69D4663836}"/>
              </a:ext>
            </a:extLst>
          </p:cNvPr>
          <p:cNvSpPr txBox="1"/>
          <p:nvPr/>
        </p:nvSpPr>
        <p:spPr>
          <a:xfrm>
            <a:off x="628650" y="2025224"/>
            <a:ext cx="7124131" cy="4247317"/>
          </a:xfrm>
          <a:prstGeom prst="rect">
            <a:avLst/>
          </a:prstGeom>
          <a:noFill/>
        </p:spPr>
        <p:txBody>
          <a:bodyPr wrap="square" rtlCol="0">
            <a:spAutoFit/>
          </a:bodyPr>
          <a:lstStyle/>
          <a:p>
            <a:r>
              <a:rPr lang="en-US" dirty="0"/>
              <a:t>Consider the very small (assume stationary) time series:  4,6,7,5,3</a:t>
            </a:r>
          </a:p>
          <a:p>
            <a:endParaRPr lang="en-US" dirty="0"/>
          </a:p>
          <a:p>
            <a:endParaRPr lang="en-US" dirty="0"/>
          </a:p>
          <a:p>
            <a:r>
              <a:rPr lang="en-US" dirty="0"/>
              <a:t>What is your best estimate of the variance of the sample mean?</a:t>
            </a:r>
          </a:p>
          <a:p>
            <a:endParaRPr lang="en-US" dirty="0"/>
          </a:p>
          <a:p>
            <a:endParaRPr lang="en-US" dirty="0"/>
          </a:p>
          <a:p>
            <a:endParaRPr lang="en-US" dirty="0"/>
          </a:p>
          <a:p>
            <a:endParaRPr lang="en-US" dirty="0"/>
          </a:p>
          <a:p>
            <a:endParaRPr lang="en-US" dirty="0"/>
          </a:p>
          <a:p>
            <a:endParaRPr lang="en-US" dirty="0"/>
          </a:p>
          <a:p>
            <a:r>
              <a:rPr lang="en-US" dirty="0"/>
              <a:t>Provide a 95% confidence interval for the mean of the series.</a:t>
            </a:r>
          </a:p>
          <a:p>
            <a:endParaRPr lang="en-US" dirty="0"/>
          </a:p>
          <a:p>
            <a:endParaRPr lang="en-US" dirty="0"/>
          </a:p>
          <a:p>
            <a:endParaRPr lang="en-US" dirty="0"/>
          </a:p>
          <a:p>
            <a:endParaRPr lang="en-US" dirty="0"/>
          </a:p>
        </p:txBody>
      </p:sp>
      <p:pic>
        <p:nvPicPr>
          <p:cNvPr id="3" name="Picture 2">
            <a:extLst>
              <a:ext uri="{FF2B5EF4-FFF2-40B4-BE49-F238E27FC236}">
                <a16:creationId xmlns:a16="http://schemas.microsoft.com/office/drawing/2014/main" id="{CC0CAA0B-027E-F348-8728-FB60A5CA1309}"/>
              </a:ext>
            </a:extLst>
          </p:cNvPr>
          <p:cNvPicPr>
            <a:picLocks noChangeAspect="1"/>
          </p:cNvPicPr>
          <p:nvPr/>
        </p:nvPicPr>
        <p:blipFill>
          <a:blip r:embed="rId2"/>
          <a:stretch>
            <a:fillRect/>
          </a:stretch>
        </p:blipFill>
        <p:spPr>
          <a:xfrm>
            <a:off x="1707056" y="3350787"/>
            <a:ext cx="5435600" cy="1358900"/>
          </a:xfrm>
          <a:prstGeom prst="rect">
            <a:avLst/>
          </a:prstGeom>
        </p:spPr>
      </p:pic>
      <p:pic>
        <p:nvPicPr>
          <p:cNvPr id="5" name="Picture 4">
            <a:extLst>
              <a:ext uri="{FF2B5EF4-FFF2-40B4-BE49-F238E27FC236}">
                <a16:creationId xmlns:a16="http://schemas.microsoft.com/office/drawing/2014/main" id="{65079473-316C-5545-94E3-A60263568C90}"/>
              </a:ext>
            </a:extLst>
          </p:cNvPr>
          <p:cNvPicPr>
            <a:picLocks noChangeAspect="1"/>
          </p:cNvPicPr>
          <p:nvPr/>
        </p:nvPicPr>
        <p:blipFill>
          <a:blip r:embed="rId3"/>
          <a:stretch>
            <a:fillRect/>
          </a:stretch>
        </p:blipFill>
        <p:spPr>
          <a:xfrm>
            <a:off x="3104056" y="5351773"/>
            <a:ext cx="2641600" cy="876300"/>
          </a:xfrm>
          <a:prstGeom prst="rect">
            <a:avLst/>
          </a:prstGeom>
        </p:spPr>
      </p:pic>
    </p:spTree>
    <p:extLst>
      <p:ext uri="{BB962C8B-B14F-4D97-AF65-F5344CB8AC3E}">
        <p14:creationId xmlns:p14="http://schemas.microsoft.com/office/powerpoint/2010/main" val="3976224067"/>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9970F-075B-C64F-94AA-287E2166D9D9}"/>
              </a:ext>
            </a:extLst>
          </p:cNvPr>
          <p:cNvSpPr>
            <a:spLocks noGrp="1"/>
          </p:cNvSpPr>
          <p:nvPr>
            <p:ph type="title"/>
          </p:nvPr>
        </p:nvSpPr>
        <p:spPr/>
        <p:txBody>
          <a:bodyPr/>
          <a:lstStyle/>
          <a:p>
            <a:r>
              <a:rPr lang="en-US" dirty="0"/>
              <a:t>Stop Break Out 2</a:t>
            </a:r>
          </a:p>
        </p:txBody>
      </p:sp>
      <p:sp>
        <p:nvSpPr>
          <p:cNvPr id="4" name="TextBox 3">
            <a:extLst>
              <a:ext uri="{FF2B5EF4-FFF2-40B4-BE49-F238E27FC236}">
                <a16:creationId xmlns:a16="http://schemas.microsoft.com/office/drawing/2014/main" id="{3E1FD072-8F76-8441-AED8-CC69D4663836}"/>
              </a:ext>
            </a:extLst>
          </p:cNvPr>
          <p:cNvSpPr txBox="1"/>
          <p:nvPr/>
        </p:nvSpPr>
        <p:spPr>
          <a:xfrm>
            <a:off x="628650" y="2025224"/>
            <a:ext cx="7124131" cy="2031325"/>
          </a:xfrm>
          <a:prstGeom prst="rect">
            <a:avLst/>
          </a:prstGeom>
          <a:noFill/>
        </p:spPr>
        <p:txBody>
          <a:bodyPr wrap="square" rtlCol="0">
            <a:spAutoFit/>
          </a:bodyPr>
          <a:lstStyle/>
          <a:p>
            <a:r>
              <a:rPr lang="en-US" dirty="0"/>
              <a:t>Consider the very small (assume stationary) time series:  4,6,7,5,3</a:t>
            </a:r>
          </a:p>
          <a:p>
            <a:endParaRPr lang="en-US" dirty="0"/>
          </a:p>
          <a:p>
            <a:r>
              <a:rPr lang="en-US" dirty="0"/>
              <a:t>Provide a 95% confidence interval for the mean of the series.</a:t>
            </a:r>
          </a:p>
          <a:p>
            <a:endParaRPr lang="en-US" dirty="0"/>
          </a:p>
          <a:p>
            <a:endParaRPr lang="en-US" dirty="0"/>
          </a:p>
          <a:p>
            <a:endParaRPr lang="en-US" dirty="0"/>
          </a:p>
          <a:p>
            <a:endParaRPr lang="en-US" dirty="0"/>
          </a:p>
        </p:txBody>
      </p:sp>
      <p:pic>
        <p:nvPicPr>
          <p:cNvPr id="5" name="Picture 4">
            <a:extLst>
              <a:ext uri="{FF2B5EF4-FFF2-40B4-BE49-F238E27FC236}">
                <a16:creationId xmlns:a16="http://schemas.microsoft.com/office/drawing/2014/main" id="{65079473-316C-5545-94E3-A60263568C90}"/>
              </a:ext>
            </a:extLst>
          </p:cNvPr>
          <p:cNvPicPr>
            <a:picLocks noChangeAspect="1"/>
          </p:cNvPicPr>
          <p:nvPr/>
        </p:nvPicPr>
        <p:blipFill>
          <a:blip r:embed="rId2"/>
          <a:stretch>
            <a:fillRect/>
          </a:stretch>
        </p:blipFill>
        <p:spPr>
          <a:xfrm>
            <a:off x="2869915" y="3180249"/>
            <a:ext cx="2641600" cy="876300"/>
          </a:xfrm>
          <a:prstGeom prst="rect">
            <a:avLst/>
          </a:prstGeom>
        </p:spPr>
      </p:pic>
      <p:sp>
        <p:nvSpPr>
          <p:cNvPr id="6" name="Rectangle 5">
            <a:extLst>
              <a:ext uri="{FF2B5EF4-FFF2-40B4-BE49-F238E27FC236}">
                <a16:creationId xmlns:a16="http://schemas.microsoft.com/office/drawing/2014/main" id="{4EC1F181-0719-5545-83D8-B7DA87107CBB}"/>
              </a:ext>
            </a:extLst>
          </p:cNvPr>
          <p:cNvSpPr/>
          <p:nvPr/>
        </p:nvSpPr>
        <p:spPr>
          <a:xfrm>
            <a:off x="628650" y="4391084"/>
            <a:ext cx="7801672" cy="646331"/>
          </a:xfrm>
          <a:prstGeom prst="rect">
            <a:avLst/>
          </a:prstGeom>
        </p:spPr>
        <p:txBody>
          <a:bodyPr wrap="square">
            <a:spAutoFit/>
          </a:bodyPr>
          <a:lstStyle/>
          <a:p>
            <a:r>
              <a:rPr lang="en-US" dirty="0"/>
              <a:t>Compare this interval to an interval constructed assuming independent observations (the autocorrelations are zero.)</a:t>
            </a:r>
          </a:p>
        </p:txBody>
      </p:sp>
      <p:pic>
        <p:nvPicPr>
          <p:cNvPr id="7" name="Picture 6">
            <a:extLst>
              <a:ext uri="{FF2B5EF4-FFF2-40B4-BE49-F238E27FC236}">
                <a16:creationId xmlns:a16="http://schemas.microsoft.com/office/drawing/2014/main" id="{F3267C03-20AE-4C4A-B902-A5D5AD6D8ACC}"/>
              </a:ext>
            </a:extLst>
          </p:cNvPr>
          <p:cNvPicPr>
            <a:picLocks noChangeAspect="1"/>
          </p:cNvPicPr>
          <p:nvPr/>
        </p:nvPicPr>
        <p:blipFill>
          <a:blip r:embed="rId3"/>
          <a:stretch>
            <a:fillRect/>
          </a:stretch>
        </p:blipFill>
        <p:spPr>
          <a:xfrm>
            <a:off x="2869915" y="5133517"/>
            <a:ext cx="2832100" cy="901700"/>
          </a:xfrm>
          <a:prstGeom prst="rect">
            <a:avLst/>
          </a:prstGeom>
        </p:spPr>
      </p:pic>
      <p:sp>
        <p:nvSpPr>
          <p:cNvPr id="8" name="TextBox 7">
            <a:extLst>
              <a:ext uri="{FF2B5EF4-FFF2-40B4-BE49-F238E27FC236}">
                <a16:creationId xmlns:a16="http://schemas.microsoft.com/office/drawing/2014/main" id="{71912308-ADFD-5A49-A6DE-07D786C263EE}"/>
              </a:ext>
            </a:extLst>
          </p:cNvPr>
          <p:cNvSpPr txBox="1"/>
          <p:nvPr/>
        </p:nvSpPr>
        <p:spPr>
          <a:xfrm>
            <a:off x="628650" y="6147168"/>
            <a:ext cx="8125057" cy="646331"/>
          </a:xfrm>
          <a:prstGeom prst="rect">
            <a:avLst/>
          </a:prstGeom>
          <a:noFill/>
        </p:spPr>
        <p:txBody>
          <a:bodyPr wrap="square" rtlCol="0">
            <a:spAutoFit/>
          </a:bodyPr>
          <a:lstStyle/>
          <a:p>
            <a:r>
              <a:rPr lang="en-US" dirty="0"/>
              <a:t>Note how much narrower the interval is when we are able to assume independence.  We are getting more information about the mean per observation. </a:t>
            </a:r>
          </a:p>
        </p:txBody>
      </p:sp>
    </p:spTree>
    <p:extLst>
      <p:ext uri="{BB962C8B-B14F-4D97-AF65-F5344CB8AC3E}">
        <p14:creationId xmlns:p14="http://schemas.microsoft.com/office/powerpoint/2010/main" val="10041037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2C0971-B9D5-2349-BCD8-FC788E41994B}"/>
              </a:ext>
            </a:extLst>
          </p:cNvPr>
          <p:cNvSpPr>
            <a:spLocks noGrp="1"/>
          </p:cNvSpPr>
          <p:nvPr>
            <p:ph type="title"/>
          </p:nvPr>
        </p:nvSpPr>
        <p:spPr>
          <a:xfrm>
            <a:off x="457200" y="228600"/>
            <a:ext cx="8229600" cy="1143000"/>
          </a:xfrm>
        </p:spPr>
        <p:txBody>
          <a:bodyPr>
            <a:noAutofit/>
          </a:bodyPr>
          <a:lstStyle/>
          <a:p>
            <a:r>
              <a:rPr lang="en-US" dirty="0"/>
              <a:t>Realization</a:t>
            </a:r>
          </a:p>
        </p:txBody>
      </p:sp>
      <p:sp>
        <p:nvSpPr>
          <p:cNvPr id="4" name="TextBox 3">
            <a:extLst>
              <a:ext uri="{FF2B5EF4-FFF2-40B4-BE49-F238E27FC236}">
                <a16:creationId xmlns:a16="http://schemas.microsoft.com/office/drawing/2014/main" id="{F9575B39-E3D1-AD47-AA09-3BE0E11CAA67}"/>
              </a:ext>
            </a:extLst>
          </p:cNvPr>
          <p:cNvSpPr txBox="1"/>
          <p:nvPr/>
        </p:nvSpPr>
        <p:spPr>
          <a:xfrm>
            <a:off x="457200" y="1600200"/>
            <a:ext cx="4333411" cy="4047262"/>
          </a:xfrm>
          <a:prstGeom prst="rect">
            <a:avLst/>
          </a:prstGeom>
          <a:noFill/>
        </p:spPr>
        <p:txBody>
          <a:bodyPr wrap="square" rtlCol="0">
            <a:noAutofit/>
          </a:bodyPr>
          <a:lstStyle/>
          <a:p>
            <a:pPr marL="257175" indent="-257175">
              <a:spcBef>
                <a:spcPts val="600"/>
              </a:spcBef>
              <a:buFont typeface="Arial" panose="020B0604020202020204" pitchFamily="34" charset="0"/>
              <a:buChar char="•"/>
            </a:pPr>
            <a:r>
              <a:rPr lang="en-US" sz="1600" dirty="0"/>
              <a:t>A</a:t>
            </a:r>
            <a:r>
              <a:rPr lang="en-US" sz="1600" b="1" dirty="0"/>
              <a:t> realization</a:t>
            </a:r>
            <a:r>
              <a:rPr lang="en-US" sz="1600" dirty="0"/>
              <a:t> is a particular instance of time series.</a:t>
            </a:r>
          </a:p>
          <a:p>
            <a:pPr marL="257175" indent="-257175">
              <a:spcBef>
                <a:spcPts val="600"/>
              </a:spcBef>
              <a:buFont typeface="Arial" panose="020B0604020202020204" pitchFamily="34" charset="0"/>
              <a:buChar char="•"/>
            </a:pPr>
            <a:r>
              <a:rPr lang="en-US" sz="1600" dirty="0"/>
              <a:t>You can think of a </a:t>
            </a:r>
            <a:r>
              <a:rPr lang="en-US" sz="1600" b="1" dirty="0"/>
              <a:t>realization</a:t>
            </a:r>
            <a:r>
              <a:rPr lang="en-US" sz="1600" dirty="0"/>
              <a:t> as one of the infinitely many possible time series that we could have observed.</a:t>
            </a:r>
          </a:p>
          <a:p>
            <a:pPr marL="257175" indent="-257175">
              <a:spcBef>
                <a:spcPts val="600"/>
              </a:spcBef>
              <a:buFont typeface="Arial" panose="020B0604020202020204" pitchFamily="34" charset="0"/>
              <a:buChar char="•"/>
            </a:pPr>
            <a:r>
              <a:rPr lang="en-US" sz="1600" dirty="0"/>
              <a:t>The </a:t>
            </a:r>
            <a:r>
              <a:rPr lang="en-US" sz="1600" b="1" dirty="0"/>
              <a:t>realization</a:t>
            </a:r>
            <a:r>
              <a:rPr lang="en-US" sz="1600" dirty="0"/>
              <a:t> is the one we </a:t>
            </a:r>
            <a:r>
              <a:rPr lang="en-US" sz="1600" i="1" dirty="0"/>
              <a:t>actually</a:t>
            </a:r>
            <a:r>
              <a:rPr lang="en-US" sz="1600" dirty="0"/>
              <a:t> observed.</a:t>
            </a:r>
          </a:p>
          <a:p>
            <a:pPr marL="257175" indent="-257175">
              <a:spcBef>
                <a:spcPts val="600"/>
              </a:spcBef>
              <a:buFont typeface="Arial" panose="020B0604020202020204" pitchFamily="34" charset="0"/>
              <a:buChar char="•"/>
            </a:pPr>
            <a:r>
              <a:rPr lang="en-US" sz="1600" dirty="0"/>
              <a:t>Consider four more Walmarts that each sold dish soap on the same days.</a:t>
            </a:r>
          </a:p>
        </p:txBody>
      </p:sp>
      <p:sp>
        <p:nvSpPr>
          <p:cNvPr id="7" name="TextBox 6">
            <a:extLst>
              <a:ext uri="{FF2B5EF4-FFF2-40B4-BE49-F238E27FC236}">
                <a16:creationId xmlns:a16="http://schemas.microsoft.com/office/drawing/2014/main" id="{17F54196-DDB2-5E40-8A21-5ECF77E3215B}"/>
              </a:ext>
            </a:extLst>
          </p:cNvPr>
          <p:cNvSpPr txBox="1"/>
          <p:nvPr/>
        </p:nvSpPr>
        <p:spPr>
          <a:xfrm>
            <a:off x="2884289" y="5550757"/>
            <a:ext cx="3375422" cy="300082"/>
          </a:xfrm>
          <a:prstGeom prst="rect">
            <a:avLst/>
          </a:prstGeom>
          <a:noFill/>
        </p:spPr>
        <p:txBody>
          <a:bodyPr wrap="square" rtlCol="0">
            <a:noAutofit/>
          </a:bodyPr>
          <a:lstStyle/>
          <a:p>
            <a:endParaRPr lang="en-US" sz="1350" dirty="0"/>
          </a:p>
        </p:txBody>
      </p:sp>
      <p:pic>
        <p:nvPicPr>
          <p:cNvPr id="10" name="Picture 9">
            <a:extLst>
              <a:ext uri="{FF2B5EF4-FFF2-40B4-BE49-F238E27FC236}">
                <a16:creationId xmlns:a16="http://schemas.microsoft.com/office/drawing/2014/main" id="{AF7184BB-8BBF-D54E-8DC0-A8B55B348725}"/>
              </a:ext>
            </a:extLst>
          </p:cNvPr>
          <p:cNvPicPr>
            <a:picLocks noChangeAspect="1"/>
          </p:cNvPicPr>
          <p:nvPr/>
        </p:nvPicPr>
        <p:blipFill>
          <a:blip r:embed="rId3"/>
          <a:stretch>
            <a:fillRect/>
          </a:stretch>
        </p:blipFill>
        <p:spPr>
          <a:xfrm>
            <a:off x="4953000" y="1323975"/>
            <a:ext cx="3733800" cy="1647825"/>
          </a:xfrm>
          <a:prstGeom prst="rect">
            <a:avLst/>
          </a:prstGeom>
        </p:spPr>
      </p:pic>
      <p:pic>
        <p:nvPicPr>
          <p:cNvPr id="13" name="Picture 12">
            <a:extLst>
              <a:ext uri="{FF2B5EF4-FFF2-40B4-BE49-F238E27FC236}">
                <a16:creationId xmlns:a16="http://schemas.microsoft.com/office/drawing/2014/main" id="{E9607D6D-B464-3B4A-9F8F-9E7C3C61DDF3}"/>
              </a:ext>
            </a:extLst>
          </p:cNvPr>
          <p:cNvPicPr>
            <a:picLocks noChangeAspect="1"/>
          </p:cNvPicPr>
          <p:nvPr/>
        </p:nvPicPr>
        <p:blipFill>
          <a:blip r:embed="rId4"/>
          <a:stretch>
            <a:fillRect/>
          </a:stretch>
        </p:blipFill>
        <p:spPr>
          <a:xfrm>
            <a:off x="4953000" y="3076575"/>
            <a:ext cx="3733800" cy="1647825"/>
          </a:xfrm>
          <a:prstGeom prst="rect">
            <a:avLst/>
          </a:prstGeom>
        </p:spPr>
      </p:pic>
      <p:pic>
        <p:nvPicPr>
          <p:cNvPr id="14" name="Picture 13">
            <a:extLst>
              <a:ext uri="{FF2B5EF4-FFF2-40B4-BE49-F238E27FC236}">
                <a16:creationId xmlns:a16="http://schemas.microsoft.com/office/drawing/2014/main" id="{D4EC2375-FAE5-A148-9AD5-C68721D72161}"/>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4953000" y="3076575"/>
            <a:ext cx="3733800" cy="1647825"/>
          </a:xfrm>
          <a:prstGeom prst="rect">
            <a:avLst/>
          </a:prstGeom>
        </p:spPr>
      </p:pic>
      <p:pic>
        <p:nvPicPr>
          <p:cNvPr id="15" name="Picture 14">
            <a:extLst>
              <a:ext uri="{FF2B5EF4-FFF2-40B4-BE49-F238E27FC236}">
                <a16:creationId xmlns:a16="http://schemas.microsoft.com/office/drawing/2014/main" id="{CC806FC4-98B3-BA4C-87DA-0A8E789C3852}"/>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4953000" y="3076575"/>
            <a:ext cx="3733800" cy="1647825"/>
          </a:xfrm>
          <a:prstGeom prst="rect">
            <a:avLst/>
          </a:prstGeom>
        </p:spPr>
      </p:pic>
      <p:pic>
        <p:nvPicPr>
          <p:cNvPr id="16" name="Picture 15">
            <a:extLst>
              <a:ext uri="{FF2B5EF4-FFF2-40B4-BE49-F238E27FC236}">
                <a16:creationId xmlns:a16="http://schemas.microsoft.com/office/drawing/2014/main" id="{10493D7A-8CC8-7146-856C-4ACD8B7B5CC2}"/>
              </a:ext>
            </a:extLst>
          </p:cNvPr>
          <p:cNvPicPr>
            <a:picLocks noChangeAspect="1"/>
          </p:cNvPicPr>
          <p:nvPr/>
        </p:nvPicPr>
        <p:blipFill>
          <a:blip r:embed="rId7">
            <a:clrChange>
              <a:clrFrom>
                <a:srgbClr val="FFFFFF"/>
              </a:clrFrom>
              <a:clrTo>
                <a:srgbClr val="FFFFFF">
                  <a:alpha val="0"/>
                </a:srgbClr>
              </a:clrTo>
            </a:clrChange>
          </a:blip>
          <a:stretch>
            <a:fillRect/>
          </a:stretch>
        </p:blipFill>
        <p:spPr>
          <a:xfrm>
            <a:off x="4953000" y="3076575"/>
            <a:ext cx="3733800" cy="1647825"/>
          </a:xfrm>
          <a:prstGeom prst="rect">
            <a:avLst/>
          </a:prstGeom>
        </p:spPr>
      </p:pic>
      <p:pic>
        <p:nvPicPr>
          <p:cNvPr id="17" name="Picture 16">
            <a:extLst>
              <a:ext uri="{FF2B5EF4-FFF2-40B4-BE49-F238E27FC236}">
                <a16:creationId xmlns:a16="http://schemas.microsoft.com/office/drawing/2014/main" id="{1086F912-FCBA-C44D-A50B-4995B8439BD0}"/>
              </a:ext>
            </a:extLst>
          </p:cNvPr>
          <p:cNvPicPr>
            <a:picLocks noChangeAspect="1"/>
          </p:cNvPicPr>
          <p:nvPr/>
        </p:nvPicPr>
        <p:blipFill>
          <a:blip r:embed="rId8">
            <a:clrChange>
              <a:clrFrom>
                <a:srgbClr val="FFFFFF"/>
              </a:clrFrom>
              <a:clrTo>
                <a:srgbClr val="FFFFFF">
                  <a:alpha val="0"/>
                </a:srgbClr>
              </a:clrTo>
            </a:clrChange>
          </a:blip>
          <a:stretch>
            <a:fillRect/>
          </a:stretch>
        </p:blipFill>
        <p:spPr>
          <a:xfrm>
            <a:off x="4953000" y="3076575"/>
            <a:ext cx="3733800" cy="1647825"/>
          </a:xfrm>
          <a:prstGeom prst="rect">
            <a:avLst/>
          </a:prstGeom>
        </p:spPr>
      </p:pic>
      <p:sp>
        <p:nvSpPr>
          <p:cNvPr id="3" name="Rectangle 2">
            <a:extLst>
              <a:ext uri="{FF2B5EF4-FFF2-40B4-BE49-F238E27FC236}">
                <a16:creationId xmlns:a16="http://schemas.microsoft.com/office/drawing/2014/main" id="{960B52AC-62DE-1940-827D-928B5A0E08E5}"/>
              </a:ext>
            </a:extLst>
          </p:cNvPr>
          <p:cNvSpPr/>
          <p:nvPr/>
        </p:nvSpPr>
        <p:spPr>
          <a:xfrm>
            <a:off x="1945481" y="6944571"/>
            <a:ext cx="4572000" cy="2169825"/>
          </a:xfrm>
          <a:prstGeom prst="rect">
            <a:avLst/>
          </a:prstGeom>
        </p:spPr>
        <p:txBody>
          <a:bodyPr>
            <a:noAutofit/>
          </a:bodyPr>
          <a:lstStyle/>
          <a:p>
            <a:r>
              <a:rPr lang="en-US" sz="1350" dirty="0"/>
              <a:t>Recall the opening example about the sales of Walmart dish soap at a particular store. Usually we will only have data from one realization although in some settings we may have data from several. In addition to the single Walmart sales time series realization (above right), if we considered 4 more Walmarts that each sold dish soap on the same days, we would have 5 different realizations. We could plot all 5 realizations on the same plot (lower right). The one from above is store 1 and is represented in red. </a:t>
            </a:r>
          </a:p>
        </p:txBody>
      </p:sp>
    </p:spTree>
    <p:extLst>
      <p:ext uri="{BB962C8B-B14F-4D97-AF65-F5344CB8AC3E}">
        <p14:creationId xmlns:p14="http://schemas.microsoft.com/office/powerpoint/2010/main" val="320838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fade">
                                      <p:cBhvr>
                                        <p:cTn id="7" dur="500"/>
                                        <p:tgtEl>
                                          <p:spTgt spid="4">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animEffect transition="in" filter="fade">
                                      <p:cBhvr>
                                        <p:cTn id="17" dur="500"/>
                                        <p:tgtEl>
                                          <p:spTgt spid="4">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500"/>
                                        <p:tgtEl>
                                          <p:spTgt spid="15"/>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500"/>
                                        <p:tgtEl>
                                          <p:spTgt spid="16"/>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fade">
                                      <p:cBhvr>
                                        <p:cTn id="4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2C0971-B9D5-2349-BCD8-FC788E41994B}"/>
              </a:ext>
            </a:extLst>
          </p:cNvPr>
          <p:cNvSpPr>
            <a:spLocks noGrp="1"/>
          </p:cNvSpPr>
          <p:nvPr>
            <p:ph type="title"/>
          </p:nvPr>
        </p:nvSpPr>
        <p:spPr>
          <a:xfrm>
            <a:off x="457200" y="228600"/>
            <a:ext cx="8229600" cy="1143000"/>
          </a:xfrm>
        </p:spPr>
        <p:txBody>
          <a:bodyPr>
            <a:normAutofit/>
          </a:bodyPr>
          <a:lstStyle/>
          <a:p>
            <a:r>
              <a:rPr lang="en-US" dirty="0"/>
              <a:t>Realization</a:t>
            </a:r>
          </a:p>
        </p:txBody>
      </p:sp>
      <p:sp>
        <p:nvSpPr>
          <p:cNvPr id="4" name="TextBox 3">
            <a:extLst>
              <a:ext uri="{FF2B5EF4-FFF2-40B4-BE49-F238E27FC236}">
                <a16:creationId xmlns:a16="http://schemas.microsoft.com/office/drawing/2014/main" id="{F9575B39-E3D1-AD47-AA09-3BE0E11CAA67}"/>
              </a:ext>
            </a:extLst>
          </p:cNvPr>
          <p:cNvSpPr txBox="1"/>
          <p:nvPr/>
        </p:nvSpPr>
        <p:spPr>
          <a:xfrm>
            <a:off x="457200" y="1600200"/>
            <a:ext cx="4343400" cy="3354765"/>
          </a:xfrm>
          <a:prstGeom prst="rect">
            <a:avLst/>
          </a:prstGeom>
          <a:noFill/>
        </p:spPr>
        <p:txBody>
          <a:bodyPr wrap="square" rtlCol="0">
            <a:spAutoFit/>
          </a:bodyPr>
          <a:lstStyle/>
          <a:p>
            <a:pPr marL="257175" indent="-257175">
              <a:spcBef>
                <a:spcPts val="600"/>
              </a:spcBef>
              <a:buFont typeface="Arial" panose="020B0604020202020204" pitchFamily="34" charset="0"/>
              <a:buChar char="•"/>
            </a:pPr>
            <a:r>
              <a:rPr lang="en-US" sz="1600" dirty="0"/>
              <a:t>A</a:t>
            </a:r>
            <a:r>
              <a:rPr lang="en-US" sz="1600" b="1" dirty="0"/>
              <a:t> realization</a:t>
            </a:r>
            <a:r>
              <a:rPr lang="en-US" sz="1600" dirty="0"/>
              <a:t> is a particular instance of time series.</a:t>
            </a:r>
          </a:p>
          <a:p>
            <a:pPr marL="257175" indent="-257175">
              <a:spcBef>
                <a:spcPts val="600"/>
              </a:spcBef>
              <a:buFont typeface="Arial" panose="020B0604020202020204" pitchFamily="34" charset="0"/>
              <a:buChar char="•"/>
            </a:pPr>
            <a:r>
              <a:rPr lang="en-US" sz="1600" dirty="0"/>
              <a:t>You can think of a </a:t>
            </a:r>
            <a:r>
              <a:rPr lang="en-US" sz="1600" b="1" dirty="0"/>
              <a:t>realization</a:t>
            </a:r>
            <a:r>
              <a:rPr lang="en-US" sz="1600" dirty="0"/>
              <a:t> as one of the infinitely many possible time series that we could have observed.</a:t>
            </a:r>
          </a:p>
          <a:p>
            <a:pPr marL="257175" indent="-257175">
              <a:spcBef>
                <a:spcPts val="600"/>
              </a:spcBef>
              <a:buFont typeface="Arial" panose="020B0604020202020204" pitchFamily="34" charset="0"/>
              <a:buChar char="•"/>
            </a:pPr>
            <a:r>
              <a:rPr lang="en-US" sz="1600" dirty="0"/>
              <a:t>The </a:t>
            </a:r>
            <a:r>
              <a:rPr lang="en-US" sz="1600" b="1" dirty="0"/>
              <a:t>realization</a:t>
            </a:r>
            <a:r>
              <a:rPr lang="en-US" sz="1600" dirty="0"/>
              <a:t> is the one we </a:t>
            </a:r>
            <a:r>
              <a:rPr lang="en-US" sz="1600" i="1" dirty="0"/>
              <a:t>actually</a:t>
            </a:r>
            <a:r>
              <a:rPr lang="en-US" sz="1600" dirty="0"/>
              <a:t> observed.</a:t>
            </a:r>
          </a:p>
          <a:p>
            <a:pPr marL="257175" indent="-257175">
              <a:spcBef>
                <a:spcPts val="600"/>
              </a:spcBef>
              <a:buFont typeface="Arial" panose="020B0604020202020204" pitchFamily="34" charset="0"/>
              <a:buChar char="•"/>
            </a:pPr>
            <a:r>
              <a:rPr lang="en-US" sz="1600" dirty="0"/>
              <a:t>Consider four more Walmarts that each sold dish soap on the same days.</a:t>
            </a:r>
          </a:p>
          <a:p>
            <a:pPr marL="257175" indent="-257175">
              <a:spcBef>
                <a:spcPts val="600"/>
              </a:spcBef>
              <a:buFont typeface="Arial" panose="020B0604020202020204" pitchFamily="34" charset="0"/>
              <a:buChar char="•"/>
            </a:pPr>
            <a:r>
              <a:rPr lang="en-US" sz="1600" dirty="0"/>
              <a:t>Sometimes it is impossible to obtain more than one realization. Take for instance West Texas crude oil prices.</a:t>
            </a:r>
          </a:p>
        </p:txBody>
      </p:sp>
      <p:sp>
        <p:nvSpPr>
          <p:cNvPr id="3" name="Rectangle 2">
            <a:extLst>
              <a:ext uri="{FF2B5EF4-FFF2-40B4-BE49-F238E27FC236}">
                <a16:creationId xmlns:a16="http://schemas.microsoft.com/office/drawing/2014/main" id="{960B52AC-62DE-1940-827D-928B5A0E08E5}"/>
              </a:ext>
            </a:extLst>
          </p:cNvPr>
          <p:cNvSpPr/>
          <p:nvPr/>
        </p:nvSpPr>
        <p:spPr>
          <a:xfrm>
            <a:off x="1945481" y="6944571"/>
            <a:ext cx="4572000" cy="2169825"/>
          </a:xfrm>
          <a:prstGeom prst="rect">
            <a:avLst/>
          </a:prstGeom>
        </p:spPr>
        <p:txBody>
          <a:bodyPr>
            <a:spAutoFit/>
          </a:bodyPr>
          <a:lstStyle/>
          <a:p>
            <a:r>
              <a:rPr lang="en-US" sz="1350" dirty="0"/>
              <a:t>Recall the opening example about the sales of Walmart dish soap at a particular store. Usually we will only have data from one realization although in some settings we may have data from several. In addition to the single Walmart sales time series realization (above right), if we considered 4 more Walmarts that each sold dish soap on the same days, we would have 5 different realizations. We could plot all 5 realizations on the same plot (lower right). The one from above is store 1 and is represented in red. </a:t>
            </a:r>
          </a:p>
        </p:txBody>
      </p:sp>
      <p:pic>
        <p:nvPicPr>
          <p:cNvPr id="12" name="Picture 4" descr="fig1.1.tif">
            <a:extLst>
              <a:ext uri="{FF2B5EF4-FFF2-40B4-BE49-F238E27FC236}">
                <a16:creationId xmlns:a16="http://schemas.microsoft.com/office/drawing/2014/main" id="{ACE0222B-48AD-804B-8CE5-A661BD0ADECC}"/>
              </a:ext>
            </a:extLst>
          </p:cNvPr>
          <p:cNvPicPr>
            <a:picLocks noChangeAspect="1"/>
          </p:cNvPicPr>
          <p:nvPr/>
        </p:nvPicPr>
        <p:blipFill>
          <a:blip r:embed="rId3"/>
          <a:srcRect t="5283" r="50000" b="13724"/>
          <a:stretch>
            <a:fillRect/>
          </a:stretch>
        </p:blipFill>
        <p:spPr bwMode="auto">
          <a:xfrm>
            <a:off x="5336381" y="4816420"/>
            <a:ext cx="2967037" cy="1752600"/>
          </a:xfrm>
          <a:prstGeom prst="rect">
            <a:avLst/>
          </a:prstGeom>
          <a:noFill/>
          <a:ln w="9525">
            <a:noFill/>
            <a:miter lim="800000"/>
            <a:headEnd/>
            <a:tailEnd/>
          </a:ln>
        </p:spPr>
      </p:pic>
      <p:pic>
        <p:nvPicPr>
          <p:cNvPr id="8" name="Picture 7">
            <a:extLst>
              <a:ext uri="{FF2B5EF4-FFF2-40B4-BE49-F238E27FC236}">
                <a16:creationId xmlns:a16="http://schemas.microsoft.com/office/drawing/2014/main" id="{AF7184BB-8BBF-D54E-8DC0-A8B55B348725}"/>
              </a:ext>
            </a:extLst>
          </p:cNvPr>
          <p:cNvPicPr>
            <a:picLocks noChangeAspect="1"/>
          </p:cNvPicPr>
          <p:nvPr/>
        </p:nvPicPr>
        <p:blipFill>
          <a:blip r:embed="rId4"/>
          <a:stretch>
            <a:fillRect/>
          </a:stretch>
        </p:blipFill>
        <p:spPr>
          <a:xfrm>
            <a:off x="4953000" y="1323975"/>
            <a:ext cx="3733800" cy="1647825"/>
          </a:xfrm>
          <a:prstGeom prst="rect">
            <a:avLst/>
          </a:prstGeom>
        </p:spPr>
      </p:pic>
      <p:pic>
        <p:nvPicPr>
          <p:cNvPr id="7" name="Picture 6">
            <a:extLst>
              <a:ext uri="{FF2B5EF4-FFF2-40B4-BE49-F238E27FC236}">
                <a16:creationId xmlns:a16="http://schemas.microsoft.com/office/drawing/2014/main" id="{220B4E29-63B9-7B46-A7B3-4A67CCFC1BA2}"/>
              </a:ext>
            </a:extLst>
          </p:cNvPr>
          <p:cNvPicPr>
            <a:picLocks noChangeAspect="1"/>
          </p:cNvPicPr>
          <p:nvPr/>
        </p:nvPicPr>
        <p:blipFill>
          <a:blip r:embed="rId5"/>
          <a:stretch>
            <a:fillRect/>
          </a:stretch>
        </p:blipFill>
        <p:spPr>
          <a:xfrm>
            <a:off x="4953000" y="3076575"/>
            <a:ext cx="3733800" cy="1647825"/>
          </a:xfrm>
          <a:prstGeom prst="rect">
            <a:avLst/>
          </a:prstGeom>
        </p:spPr>
      </p:pic>
      <p:pic>
        <p:nvPicPr>
          <p:cNvPr id="9" name="Picture 8">
            <a:extLst>
              <a:ext uri="{FF2B5EF4-FFF2-40B4-BE49-F238E27FC236}">
                <a16:creationId xmlns:a16="http://schemas.microsoft.com/office/drawing/2014/main" id="{5AF05098-3578-D042-9794-253D95678269}"/>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4953000" y="3076575"/>
            <a:ext cx="3733800" cy="1647825"/>
          </a:xfrm>
          <a:prstGeom prst="rect">
            <a:avLst/>
          </a:prstGeom>
        </p:spPr>
      </p:pic>
      <p:pic>
        <p:nvPicPr>
          <p:cNvPr id="10" name="Picture 9">
            <a:extLst>
              <a:ext uri="{FF2B5EF4-FFF2-40B4-BE49-F238E27FC236}">
                <a16:creationId xmlns:a16="http://schemas.microsoft.com/office/drawing/2014/main" id="{D61E78A7-5FAF-3546-9C49-3A166D459220}"/>
              </a:ext>
            </a:extLst>
          </p:cNvPr>
          <p:cNvPicPr>
            <a:picLocks noChangeAspect="1"/>
          </p:cNvPicPr>
          <p:nvPr/>
        </p:nvPicPr>
        <p:blipFill>
          <a:blip r:embed="rId7">
            <a:clrChange>
              <a:clrFrom>
                <a:srgbClr val="FFFFFF"/>
              </a:clrFrom>
              <a:clrTo>
                <a:srgbClr val="FFFFFF">
                  <a:alpha val="0"/>
                </a:srgbClr>
              </a:clrTo>
            </a:clrChange>
          </a:blip>
          <a:stretch>
            <a:fillRect/>
          </a:stretch>
        </p:blipFill>
        <p:spPr>
          <a:xfrm>
            <a:off x="4953000" y="3076575"/>
            <a:ext cx="3733800" cy="1647825"/>
          </a:xfrm>
          <a:prstGeom prst="rect">
            <a:avLst/>
          </a:prstGeom>
        </p:spPr>
      </p:pic>
      <p:pic>
        <p:nvPicPr>
          <p:cNvPr id="11" name="Picture 10">
            <a:extLst>
              <a:ext uri="{FF2B5EF4-FFF2-40B4-BE49-F238E27FC236}">
                <a16:creationId xmlns:a16="http://schemas.microsoft.com/office/drawing/2014/main" id="{2E020C6D-3E7A-3F4A-A777-2EF8D61CBA7F}"/>
              </a:ext>
            </a:extLst>
          </p:cNvPr>
          <p:cNvPicPr>
            <a:picLocks noChangeAspect="1"/>
          </p:cNvPicPr>
          <p:nvPr/>
        </p:nvPicPr>
        <p:blipFill>
          <a:blip r:embed="rId8">
            <a:clrChange>
              <a:clrFrom>
                <a:srgbClr val="FFFFFF"/>
              </a:clrFrom>
              <a:clrTo>
                <a:srgbClr val="FFFFFF">
                  <a:alpha val="0"/>
                </a:srgbClr>
              </a:clrTo>
            </a:clrChange>
          </a:blip>
          <a:stretch>
            <a:fillRect/>
          </a:stretch>
        </p:blipFill>
        <p:spPr>
          <a:xfrm>
            <a:off x="4953000" y="3076575"/>
            <a:ext cx="3733800" cy="1647825"/>
          </a:xfrm>
          <a:prstGeom prst="rect">
            <a:avLst/>
          </a:prstGeom>
        </p:spPr>
      </p:pic>
      <p:pic>
        <p:nvPicPr>
          <p:cNvPr id="13" name="Picture 12">
            <a:extLst>
              <a:ext uri="{FF2B5EF4-FFF2-40B4-BE49-F238E27FC236}">
                <a16:creationId xmlns:a16="http://schemas.microsoft.com/office/drawing/2014/main" id="{C2133A2C-6259-CC44-BAD6-22EA8808FC65}"/>
              </a:ext>
            </a:extLst>
          </p:cNvPr>
          <p:cNvPicPr>
            <a:picLocks noChangeAspect="1"/>
          </p:cNvPicPr>
          <p:nvPr/>
        </p:nvPicPr>
        <p:blipFill>
          <a:blip r:embed="rId9">
            <a:clrChange>
              <a:clrFrom>
                <a:srgbClr val="FFFFFF"/>
              </a:clrFrom>
              <a:clrTo>
                <a:srgbClr val="FFFFFF">
                  <a:alpha val="0"/>
                </a:srgbClr>
              </a:clrTo>
            </a:clrChange>
          </a:blip>
          <a:stretch>
            <a:fillRect/>
          </a:stretch>
        </p:blipFill>
        <p:spPr>
          <a:xfrm>
            <a:off x="4953000" y="3076575"/>
            <a:ext cx="3733800" cy="1647825"/>
          </a:xfrm>
          <a:prstGeom prst="rect">
            <a:avLst/>
          </a:prstGeom>
        </p:spPr>
      </p:pic>
    </p:spTree>
    <p:extLst>
      <p:ext uri="{BB962C8B-B14F-4D97-AF65-F5344CB8AC3E}">
        <p14:creationId xmlns:p14="http://schemas.microsoft.com/office/powerpoint/2010/main" val="22964621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2C0971-B9D5-2349-BCD8-FC788E41994B}"/>
              </a:ext>
            </a:extLst>
          </p:cNvPr>
          <p:cNvSpPr>
            <a:spLocks noGrp="1"/>
          </p:cNvSpPr>
          <p:nvPr>
            <p:ph type="title"/>
          </p:nvPr>
        </p:nvSpPr>
        <p:spPr/>
        <p:txBody>
          <a:bodyPr>
            <a:noAutofit/>
          </a:bodyPr>
          <a:lstStyle/>
          <a:p>
            <a:r>
              <a:rPr lang="en-US" dirty="0"/>
              <a:t>Realization</a:t>
            </a:r>
          </a:p>
        </p:txBody>
      </p:sp>
      <p:pic>
        <p:nvPicPr>
          <p:cNvPr id="13" name="Picture 12">
            <a:extLst>
              <a:ext uri="{FF2B5EF4-FFF2-40B4-BE49-F238E27FC236}">
                <a16:creationId xmlns:a16="http://schemas.microsoft.com/office/drawing/2014/main" id="{E9607D6D-B464-3B4A-9F8F-9E7C3C61DDF3}"/>
              </a:ext>
            </a:extLst>
          </p:cNvPr>
          <p:cNvPicPr>
            <a:picLocks noChangeAspect="1"/>
          </p:cNvPicPr>
          <p:nvPr/>
        </p:nvPicPr>
        <p:blipFill>
          <a:blip r:embed="rId3"/>
          <a:stretch>
            <a:fillRect/>
          </a:stretch>
        </p:blipFill>
        <p:spPr>
          <a:xfrm>
            <a:off x="4953000" y="3076575"/>
            <a:ext cx="3733800" cy="1647825"/>
          </a:xfrm>
          <a:prstGeom prst="rect">
            <a:avLst/>
          </a:prstGeom>
        </p:spPr>
      </p:pic>
      <p:pic>
        <p:nvPicPr>
          <p:cNvPr id="14" name="Picture 13">
            <a:extLst>
              <a:ext uri="{FF2B5EF4-FFF2-40B4-BE49-F238E27FC236}">
                <a16:creationId xmlns:a16="http://schemas.microsoft.com/office/drawing/2014/main" id="{D4EC2375-FAE5-A148-9AD5-C68721D72161}"/>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4953000" y="3076575"/>
            <a:ext cx="3733800" cy="1647825"/>
          </a:xfrm>
          <a:prstGeom prst="rect">
            <a:avLst/>
          </a:prstGeom>
        </p:spPr>
      </p:pic>
      <p:pic>
        <p:nvPicPr>
          <p:cNvPr id="15" name="Picture 14">
            <a:extLst>
              <a:ext uri="{FF2B5EF4-FFF2-40B4-BE49-F238E27FC236}">
                <a16:creationId xmlns:a16="http://schemas.microsoft.com/office/drawing/2014/main" id="{CC806FC4-98B3-BA4C-87DA-0A8E789C3852}"/>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4953000" y="3076575"/>
            <a:ext cx="3733800" cy="1647825"/>
          </a:xfrm>
          <a:prstGeom prst="rect">
            <a:avLst/>
          </a:prstGeom>
        </p:spPr>
      </p:pic>
      <p:pic>
        <p:nvPicPr>
          <p:cNvPr id="16" name="Picture 15">
            <a:extLst>
              <a:ext uri="{FF2B5EF4-FFF2-40B4-BE49-F238E27FC236}">
                <a16:creationId xmlns:a16="http://schemas.microsoft.com/office/drawing/2014/main" id="{10493D7A-8CC8-7146-856C-4ACD8B7B5CC2}"/>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4953000" y="3076575"/>
            <a:ext cx="3733800" cy="1647825"/>
          </a:xfrm>
          <a:prstGeom prst="rect">
            <a:avLst/>
          </a:prstGeom>
        </p:spPr>
      </p:pic>
      <p:pic>
        <p:nvPicPr>
          <p:cNvPr id="17" name="Picture 16">
            <a:extLst>
              <a:ext uri="{FF2B5EF4-FFF2-40B4-BE49-F238E27FC236}">
                <a16:creationId xmlns:a16="http://schemas.microsoft.com/office/drawing/2014/main" id="{1086F912-FCBA-C44D-A50B-4995B8439BD0}"/>
              </a:ext>
            </a:extLst>
          </p:cNvPr>
          <p:cNvPicPr>
            <a:picLocks noChangeAspect="1"/>
          </p:cNvPicPr>
          <p:nvPr/>
        </p:nvPicPr>
        <p:blipFill>
          <a:blip r:embed="rId7">
            <a:clrChange>
              <a:clrFrom>
                <a:srgbClr val="FFFFFF"/>
              </a:clrFrom>
              <a:clrTo>
                <a:srgbClr val="FFFFFF">
                  <a:alpha val="0"/>
                </a:srgbClr>
              </a:clrTo>
            </a:clrChange>
          </a:blip>
          <a:stretch>
            <a:fillRect/>
          </a:stretch>
        </p:blipFill>
        <p:spPr>
          <a:xfrm>
            <a:off x="4953000" y="3076575"/>
            <a:ext cx="3733800" cy="1647825"/>
          </a:xfrm>
          <a:prstGeom prst="rect">
            <a:avLst/>
          </a:prstGeom>
        </p:spPr>
      </p:pic>
      <p:sp>
        <p:nvSpPr>
          <p:cNvPr id="3" name="Rectangle 2">
            <a:extLst>
              <a:ext uri="{FF2B5EF4-FFF2-40B4-BE49-F238E27FC236}">
                <a16:creationId xmlns:a16="http://schemas.microsoft.com/office/drawing/2014/main" id="{960B52AC-62DE-1940-827D-928B5A0E08E5}"/>
              </a:ext>
            </a:extLst>
          </p:cNvPr>
          <p:cNvSpPr/>
          <p:nvPr/>
        </p:nvSpPr>
        <p:spPr>
          <a:xfrm>
            <a:off x="1945481" y="6944571"/>
            <a:ext cx="4572000" cy="2169825"/>
          </a:xfrm>
          <a:prstGeom prst="rect">
            <a:avLst/>
          </a:prstGeom>
        </p:spPr>
        <p:txBody>
          <a:bodyPr>
            <a:noAutofit/>
          </a:bodyPr>
          <a:lstStyle/>
          <a:p>
            <a:r>
              <a:rPr lang="en-US" sz="1350" dirty="0"/>
              <a:t>Recall the opening example about the sales of Walmart dish soap at a particular store. Usually we will only have data from one realization although in some settings we may have data from several. In addition to the single Walmart sales time series realization (above right), if we considered 4 more Walmarts that each sold dish soap on the same days, we would have 5 different realizations. We could plot all 5 realizations on the same plot (lower right). The one from above is store 1 and is represented in red. </a:t>
            </a:r>
          </a:p>
        </p:txBody>
      </p:sp>
      <p:sp>
        <p:nvSpPr>
          <p:cNvPr id="18" name="TextBox 17">
            <a:extLst>
              <a:ext uri="{FF2B5EF4-FFF2-40B4-BE49-F238E27FC236}">
                <a16:creationId xmlns:a16="http://schemas.microsoft.com/office/drawing/2014/main" id="{2D811AC2-0903-434B-9593-E832D8475DE5}"/>
              </a:ext>
            </a:extLst>
          </p:cNvPr>
          <p:cNvSpPr txBox="1"/>
          <p:nvPr/>
        </p:nvSpPr>
        <p:spPr>
          <a:xfrm>
            <a:off x="457200" y="1600200"/>
            <a:ext cx="4333411" cy="4416594"/>
          </a:xfrm>
          <a:prstGeom prst="rect">
            <a:avLst/>
          </a:prstGeom>
          <a:noFill/>
        </p:spPr>
        <p:txBody>
          <a:bodyPr wrap="square" rtlCol="0">
            <a:noAutofit/>
          </a:bodyPr>
          <a:lstStyle/>
          <a:p>
            <a:pPr marL="257175" indent="-257175">
              <a:spcBef>
                <a:spcPts val="600"/>
              </a:spcBef>
              <a:buFont typeface="Arial" panose="020B0604020202020204" pitchFamily="34" charset="0"/>
              <a:buChar char="•"/>
            </a:pPr>
            <a:r>
              <a:rPr lang="en-US" sz="1600" dirty="0"/>
              <a:t>A</a:t>
            </a:r>
            <a:r>
              <a:rPr lang="en-US" sz="1600" b="1" dirty="0"/>
              <a:t> realization</a:t>
            </a:r>
            <a:r>
              <a:rPr lang="en-US" sz="1600" dirty="0"/>
              <a:t> is a particular instance of time series.</a:t>
            </a:r>
          </a:p>
          <a:p>
            <a:pPr marL="257175" indent="-257175">
              <a:spcBef>
                <a:spcPts val="600"/>
              </a:spcBef>
              <a:buFont typeface="Arial" panose="020B0604020202020204" pitchFamily="34" charset="0"/>
              <a:buChar char="•"/>
            </a:pPr>
            <a:r>
              <a:rPr lang="en-US" sz="1600" dirty="0"/>
              <a:t>You can think of a </a:t>
            </a:r>
            <a:r>
              <a:rPr lang="en-US" sz="1600" b="1" dirty="0"/>
              <a:t>realization</a:t>
            </a:r>
            <a:r>
              <a:rPr lang="en-US" sz="1600" dirty="0"/>
              <a:t> as one of the infinitely many possible time series that we could have observed.</a:t>
            </a:r>
          </a:p>
          <a:p>
            <a:pPr marL="257175" indent="-257175">
              <a:spcBef>
                <a:spcPts val="600"/>
              </a:spcBef>
              <a:buFont typeface="Arial" panose="020B0604020202020204" pitchFamily="34" charset="0"/>
              <a:buChar char="•"/>
            </a:pPr>
            <a:r>
              <a:rPr lang="en-US" sz="1600" dirty="0"/>
              <a:t>The </a:t>
            </a:r>
            <a:r>
              <a:rPr lang="en-US" sz="1600" b="1" dirty="0"/>
              <a:t>realization</a:t>
            </a:r>
            <a:r>
              <a:rPr lang="en-US" sz="1600" dirty="0"/>
              <a:t> is the one we </a:t>
            </a:r>
            <a:r>
              <a:rPr lang="en-US" sz="1600" i="1" dirty="0"/>
              <a:t>actually</a:t>
            </a:r>
            <a:r>
              <a:rPr lang="en-US" sz="1600" dirty="0"/>
              <a:t> observed.</a:t>
            </a:r>
          </a:p>
          <a:p>
            <a:pPr marL="257175" indent="-257175">
              <a:spcBef>
                <a:spcPts val="600"/>
              </a:spcBef>
              <a:buFont typeface="Arial" panose="020B0604020202020204" pitchFamily="34" charset="0"/>
              <a:buChar char="•"/>
            </a:pPr>
            <a:r>
              <a:rPr lang="en-US" sz="1600" dirty="0"/>
              <a:t>Consider four more Walmarts that each sold dish soap on the same days.</a:t>
            </a:r>
          </a:p>
          <a:p>
            <a:pPr marL="257175" indent="-257175">
              <a:spcBef>
                <a:spcPts val="600"/>
              </a:spcBef>
              <a:buFont typeface="Arial" panose="020B0604020202020204" pitchFamily="34" charset="0"/>
              <a:buChar char="•"/>
            </a:pPr>
            <a:r>
              <a:rPr lang="en-US" sz="1600" dirty="0"/>
              <a:t>Sometimes it is impossible to obtain more than one realization. Take for instance West Texas crude oil prices.</a:t>
            </a:r>
          </a:p>
          <a:p>
            <a:pPr marL="257175" indent="-257175">
              <a:spcBef>
                <a:spcPts val="600"/>
              </a:spcBef>
              <a:buFont typeface="Arial" panose="020B0604020202020204" pitchFamily="34" charset="0"/>
              <a:buChar char="•"/>
            </a:pPr>
            <a:r>
              <a:rPr lang="en-US" sz="1600" dirty="0"/>
              <a:t>The </a:t>
            </a:r>
            <a:r>
              <a:rPr lang="en-US" sz="1600" b="1" dirty="0"/>
              <a:t>ensemble</a:t>
            </a:r>
            <a:r>
              <a:rPr lang="en-US" sz="1600" dirty="0"/>
              <a:t> is the totality of all possible realizations. (It is often impractical or impossible to view.) Ensemble equals population.</a:t>
            </a:r>
          </a:p>
        </p:txBody>
      </p:sp>
      <p:pic>
        <p:nvPicPr>
          <p:cNvPr id="11" name="Picture 10">
            <a:extLst>
              <a:ext uri="{FF2B5EF4-FFF2-40B4-BE49-F238E27FC236}">
                <a16:creationId xmlns:a16="http://schemas.microsoft.com/office/drawing/2014/main" id="{AF7184BB-8BBF-D54E-8DC0-A8B55B348725}"/>
              </a:ext>
            </a:extLst>
          </p:cNvPr>
          <p:cNvPicPr>
            <a:picLocks noChangeAspect="1"/>
          </p:cNvPicPr>
          <p:nvPr/>
        </p:nvPicPr>
        <p:blipFill>
          <a:blip r:embed="rId8"/>
          <a:stretch>
            <a:fillRect/>
          </a:stretch>
        </p:blipFill>
        <p:spPr>
          <a:xfrm>
            <a:off x="4953000" y="1323975"/>
            <a:ext cx="3733800" cy="1647825"/>
          </a:xfrm>
          <a:prstGeom prst="rect">
            <a:avLst/>
          </a:prstGeom>
        </p:spPr>
      </p:pic>
      <p:pic>
        <p:nvPicPr>
          <p:cNvPr id="12" name="Picture 4" descr="fig1.1.tif">
            <a:extLst>
              <a:ext uri="{FF2B5EF4-FFF2-40B4-BE49-F238E27FC236}">
                <a16:creationId xmlns:a16="http://schemas.microsoft.com/office/drawing/2014/main" id="{6AD67B0F-A440-134A-A187-2111D6D08AD3}"/>
              </a:ext>
            </a:extLst>
          </p:cNvPr>
          <p:cNvPicPr>
            <a:picLocks noChangeAspect="1"/>
          </p:cNvPicPr>
          <p:nvPr/>
        </p:nvPicPr>
        <p:blipFill>
          <a:blip r:embed="rId9"/>
          <a:srcRect t="5283" r="50000" b="13724"/>
          <a:stretch>
            <a:fillRect/>
          </a:stretch>
        </p:blipFill>
        <p:spPr bwMode="auto">
          <a:xfrm>
            <a:off x="5336381" y="4816420"/>
            <a:ext cx="2967037" cy="1752600"/>
          </a:xfrm>
          <a:prstGeom prst="rect">
            <a:avLst/>
          </a:prstGeom>
          <a:noFill/>
          <a:ln w="9525">
            <a:noFill/>
            <a:miter lim="800000"/>
            <a:headEnd/>
            <a:tailEnd/>
          </a:ln>
        </p:spPr>
      </p:pic>
    </p:spTree>
    <p:extLst>
      <p:ext uri="{BB962C8B-B14F-4D97-AF65-F5344CB8AC3E}">
        <p14:creationId xmlns:p14="http://schemas.microsoft.com/office/powerpoint/2010/main" val="16859758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2C0971-B9D5-2349-BCD8-FC788E41994B}"/>
              </a:ext>
            </a:extLst>
          </p:cNvPr>
          <p:cNvSpPr>
            <a:spLocks noGrp="1"/>
          </p:cNvSpPr>
          <p:nvPr>
            <p:ph type="title"/>
          </p:nvPr>
        </p:nvSpPr>
        <p:spPr/>
        <p:txBody>
          <a:bodyPr>
            <a:noAutofit/>
          </a:bodyPr>
          <a:lstStyle/>
          <a:p>
            <a:r>
              <a:rPr lang="en-US" dirty="0"/>
              <a:t>Notation</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F9575B39-E3D1-AD47-AA09-3BE0E11CAA67}"/>
                  </a:ext>
                </a:extLst>
              </p:cNvPr>
              <p:cNvSpPr txBox="1"/>
              <p:nvPr/>
            </p:nvSpPr>
            <p:spPr>
              <a:xfrm>
                <a:off x="457200" y="3633043"/>
                <a:ext cx="8229600" cy="2539157"/>
              </a:xfrm>
              <a:prstGeom prst="rect">
                <a:avLst/>
              </a:prstGeom>
              <a:noFill/>
            </p:spPr>
            <p:txBody>
              <a:bodyPr wrap="square" rtlCol="0">
                <a:noAutofit/>
              </a:bodyPr>
              <a:lstStyle/>
              <a:p>
                <a:pPr marL="285750" indent="-285750">
                  <a:spcBef>
                    <a:spcPts val="600"/>
                  </a:spcBef>
                  <a:buFont typeface="Arial" panose="020B0604020202020204" pitchFamily="34" charset="0"/>
                  <a:buChar char="•"/>
                </a:pPr>
                <a:r>
                  <a:rPr lang="en-US" sz="1600" dirty="0"/>
                  <a:t>Above is a plot of the sales of a new dishwashing detergent at a particular local Walmart. The </a:t>
                </a:r>
                <a:r>
                  <a:rPr lang="en-US" sz="1600" i="1" dirty="0"/>
                  <a:t>x</a:t>
                </a:r>
                <a:r>
                  <a:rPr lang="en-US" sz="1600" dirty="0"/>
                  <a:t>-axis is time (day) and the </a:t>
                </a:r>
                <a:r>
                  <a:rPr lang="en-US" sz="1600" i="1" dirty="0"/>
                  <a:t>y</a:t>
                </a:r>
                <a:r>
                  <a:rPr lang="en-US" sz="1600" dirty="0"/>
                  <a:t>-axis is the response: sales. </a:t>
                </a:r>
              </a:p>
              <a:p>
                <a:pPr marL="285750" indent="-285750">
                  <a:spcBef>
                    <a:spcPts val="600"/>
                  </a:spcBef>
                  <a:buFont typeface="Arial" panose="020B0604020202020204" pitchFamily="34" charset="0"/>
                  <a:buChar char="•"/>
                </a:pPr>
                <a:r>
                  <a:rPr lang="en-US" sz="1600" dirty="0"/>
                  <a:t>As a matter of convention, </a:t>
                </a: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𝑋</m:t>
                        </m:r>
                      </m:e>
                      <m:sub>
                        <m:r>
                          <a:rPr lang="en-US" sz="1600" i="1">
                            <a:latin typeface="Cambria Math" panose="02040503050406030204" pitchFamily="18" charset="0"/>
                          </a:rPr>
                          <m:t>𝑡</m:t>
                        </m:r>
                      </m:sub>
                    </m:sSub>
                  </m:oMath>
                </a14:m>
                <a:r>
                  <a:rPr lang="en-US" sz="1600" dirty="0"/>
                  <a:t> is the response, and time (day) is the explanatory variable.</a:t>
                </a:r>
              </a:p>
              <a:p>
                <a:pPr marL="285750" indent="-285750">
                  <a:spcBef>
                    <a:spcPts val="600"/>
                  </a:spcBef>
                  <a:buFont typeface="Arial" panose="020B0604020202020204" pitchFamily="34" charset="0"/>
                  <a:buChar char="•"/>
                </a:pPr>
                <a:r>
                  <a:rPr lang="en-US" sz="1600" dirty="0"/>
                  <a:t>We will define </a:t>
                </a: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𝑋</m:t>
                        </m:r>
                      </m:e>
                      <m:sub>
                        <m:r>
                          <a:rPr lang="en-US" sz="1600" i="1">
                            <a:latin typeface="Cambria Math" panose="02040503050406030204" pitchFamily="18" charset="0"/>
                          </a:rPr>
                          <m:t>𝑡</m:t>
                        </m:r>
                      </m:sub>
                    </m:sSub>
                  </m:oMath>
                </a14:m>
                <a:r>
                  <a:rPr lang="en-US" sz="1600" dirty="0"/>
                  <a:t> to be the random variable that represents sales at day </a:t>
                </a:r>
                <a:r>
                  <a:rPr lang="en-US" sz="1600" i="1" dirty="0"/>
                  <a:t>t</a:t>
                </a:r>
                <a:r>
                  <a:rPr lang="en-US" sz="1600" dirty="0"/>
                  <a:t> and will let </a:t>
                </a:r>
                <a:r>
                  <a:rPr lang="en-US" sz="1600" i="1" dirty="0"/>
                  <a:t>x</a:t>
                </a:r>
                <a:r>
                  <a:rPr lang="en-US" sz="1600" i="1" baseline="-25000" dirty="0"/>
                  <a:t>t</a:t>
                </a:r>
                <a:r>
                  <a:rPr lang="en-US" sz="1600" dirty="0"/>
                  <a:t> represent a particular value of </a:t>
                </a: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𝑋</m:t>
                        </m:r>
                      </m:e>
                      <m:sub>
                        <m:r>
                          <a:rPr lang="en-US" sz="1600" i="1">
                            <a:latin typeface="Cambria Math" panose="02040503050406030204" pitchFamily="18" charset="0"/>
                          </a:rPr>
                          <m:t>𝑡</m:t>
                        </m:r>
                      </m:sub>
                    </m:sSub>
                  </m:oMath>
                </a14:m>
                <a:r>
                  <a:rPr lang="en-US" sz="1600" dirty="0"/>
                  <a:t> from the sample (known as a realization of the time series). For example… from the realization above, </a:t>
                </a:r>
                <a14:m>
                  <m:oMath xmlns:m="http://schemas.openxmlformats.org/officeDocument/2006/math">
                    <m:sSub>
                      <m:sSubPr>
                        <m:ctrlPr>
                          <a:rPr lang="en-US" sz="1600" i="1">
                            <a:solidFill>
                              <a:srgbClr val="FF0000"/>
                            </a:solidFill>
                            <a:latin typeface="Cambria Math" panose="02040503050406030204" pitchFamily="18" charset="0"/>
                          </a:rPr>
                        </m:ctrlPr>
                      </m:sSubPr>
                      <m:e>
                        <m:r>
                          <a:rPr lang="en-US" sz="1600" i="1">
                            <a:solidFill>
                              <a:srgbClr val="FF0000"/>
                            </a:solidFill>
                            <a:latin typeface="Cambria Math" panose="02040503050406030204" pitchFamily="18" charset="0"/>
                          </a:rPr>
                          <m:t>𝑥</m:t>
                        </m:r>
                      </m:e>
                      <m:sub>
                        <m:r>
                          <a:rPr lang="en-US" sz="1600" i="1">
                            <a:solidFill>
                              <a:srgbClr val="FF0000"/>
                            </a:solidFill>
                            <a:latin typeface="Cambria Math" panose="02040503050406030204" pitchFamily="18" charset="0"/>
                          </a:rPr>
                          <m:t>10</m:t>
                        </m:r>
                      </m:sub>
                    </m:sSub>
                  </m:oMath>
                </a14:m>
                <a:r>
                  <a:rPr lang="en-US" sz="1600" dirty="0">
                    <a:solidFill>
                      <a:srgbClr val="FF0000"/>
                    </a:solidFill>
                  </a:rPr>
                  <a:t> = 9 </a:t>
                </a:r>
                <a:r>
                  <a:rPr lang="en-US" sz="1600" dirty="0"/>
                  <a:t>and similarly </a:t>
                </a:r>
                <a14:m>
                  <m:oMath xmlns:m="http://schemas.openxmlformats.org/officeDocument/2006/math">
                    <m:sSub>
                      <m:sSubPr>
                        <m:ctrlPr>
                          <a:rPr lang="en-US" sz="1600" i="1">
                            <a:solidFill>
                              <a:srgbClr val="00B050"/>
                            </a:solidFill>
                            <a:latin typeface="Cambria Math" panose="02040503050406030204" pitchFamily="18" charset="0"/>
                          </a:rPr>
                        </m:ctrlPr>
                      </m:sSubPr>
                      <m:e>
                        <m:r>
                          <a:rPr lang="en-US" sz="1600" i="1">
                            <a:solidFill>
                              <a:srgbClr val="00B050"/>
                            </a:solidFill>
                            <a:latin typeface="Cambria Math" panose="02040503050406030204" pitchFamily="18" charset="0"/>
                          </a:rPr>
                          <m:t>𝑥</m:t>
                        </m:r>
                      </m:e>
                      <m:sub>
                        <m:r>
                          <a:rPr lang="en-US" sz="1600" i="1">
                            <a:solidFill>
                              <a:srgbClr val="00B050"/>
                            </a:solidFill>
                            <a:latin typeface="Cambria Math" panose="02040503050406030204" pitchFamily="18" charset="0"/>
                          </a:rPr>
                          <m:t>20</m:t>
                        </m:r>
                      </m:sub>
                    </m:sSub>
                  </m:oMath>
                </a14:m>
                <a:r>
                  <a:rPr lang="en-US" sz="1600" dirty="0">
                    <a:solidFill>
                      <a:srgbClr val="00B050"/>
                    </a:solidFill>
                  </a:rPr>
                  <a:t> = 15</a:t>
                </a:r>
                <a:r>
                  <a:rPr lang="en-US" sz="1600" dirty="0"/>
                  <a:t>.</a:t>
                </a:r>
              </a:p>
              <a:p>
                <a:pPr marL="285750" indent="-285750">
                  <a:spcBef>
                    <a:spcPts val="600"/>
                  </a:spcBef>
                  <a:buFont typeface="Arial" panose="020B0604020202020204" pitchFamily="34" charset="0"/>
                  <a:buChar char="•"/>
                </a:pPr>
                <a:r>
                  <a:rPr lang="en-US" sz="1600" dirty="0"/>
                  <a:t>The collection of all </a:t>
                </a: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𝑋</m:t>
                        </m:r>
                      </m:e>
                      <m:sub>
                        <m:r>
                          <a:rPr lang="en-US" sz="1600" i="1">
                            <a:latin typeface="Cambria Math" panose="02040503050406030204" pitchFamily="18" charset="0"/>
                          </a:rPr>
                          <m:t>𝑡</m:t>
                        </m:r>
                      </m:sub>
                    </m:sSub>
                    <m:r>
                      <a:rPr lang="en-US" sz="1600" i="1">
                        <a:latin typeface="Cambria Math" panose="02040503050406030204" pitchFamily="18" charset="0"/>
                      </a:rPr>
                      <m:t>𝑠</m:t>
                    </m:r>
                  </m:oMath>
                </a14:m>
                <a:r>
                  <a:rPr lang="en-US" sz="1600" dirty="0"/>
                  <a:t> (one for each </a:t>
                </a:r>
                <a:r>
                  <a:rPr lang="en-US" sz="1600" i="1" dirty="0"/>
                  <a:t>t</a:t>
                </a:r>
                <a:r>
                  <a:rPr lang="en-US" sz="1600" dirty="0"/>
                  <a:t>) is known as a </a:t>
                </a:r>
                <a:r>
                  <a:rPr lang="en-US" sz="1600" i="1" dirty="0"/>
                  <a:t>stochastic process </a:t>
                </a:r>
                <a:r>
                  <a:rPr lang="en-US" sz="1600" dirty="0"/>
                  <a:t>and may also be referred to as a </a:t>
                </a:r>
                <a:r>
                  <a:rPr lang="en-US" sz="1600" i="1" dirty="0"/>
                  <a:t>time series</a:t>
                </a:r>
                <a:r>
                  <a:rPr lang="en-US" sz="1600" dirty="0"/>
                  <a:t>.</a:t>
                </a:r>
              </a:p>
            </p:txBody>
          </p:sp>
        </mc:Choice>
        <mc:Fallback xmlns="">
          <p:sp>
            <p:nvSpPr>
              <p:cNvPr id="4" name="TextBox 3">
                <a:extLst>
                  <a:ext uri="{FF2B5EF4-FFF2-40B4-BE49-F238E27FC236}">
                    <a16:creationId xmlns:a16="http://schemas.microsoft.com/office/drawing/2014/main" id="{F9575B39-E3D1-AD47-AA09-3BE0E11CAA67}"/>
                  </a:ext>
                </a:extLst>
              </p:cNvPr>
              <p:cNvSpPr txBox="1">
                <a:spLocks noRot="1" noChangeAspect="1" noMove="1" noResize="1" noEditPoints="1" noAdjustHandles="1" noChangeArrowheads="1" noChangeShapeType="1" noTextEdit="1"/>
              </p:cNvSpPr>
              <p:nvPr/>
            </p:nvSpPr>
            <p:spPr>
              <a:xfrm>
                <a:off x="457200" y="3633043"/>
                <a:ext cx="8229600" cy="2539157"/>
              </a:xfrm>
              <a:prstGeom prst="rect">
                <a:avLst/>
              </a:prstGeom>
              <a:blipFill>
                <a:blip r:embed="rId3"/>
                <a:stretch>
                  <a:fillRect l="-296" t="-719" b="-2158"/>
                </a:stretch>
              </a:blipFill>
            </p:spPr>
            <p:txBody>
              <a:bodyPr/>
              <a:lstStyle/>
              <a:p>
                <a:r>
                  <a:rPr lang="en-IN">
                    <a:noFill/>
                  </a:rPr>
                  <a:t> </a:t>
                </a:r>
              </a:p>
            </p:txBody>
          </p:sp>
        </mc:Fallback>
      </mc:AlternateContent>
      <p:pic>
        <p:nvPicPr>
          <p:cNvPr id="5" name="Picture 4">
            <a:extLst>
              <a:ext uri="{FF2B5EF4-FFF2-40B4-BE49-F238E27FC236}">
                <a16:creationId xmlns:a16="http://schemas.microsoft.com/office/drawing/2014/main" id="{E060A41E-35B4-1340-8B68-3EBFCB802FCD}"/>
              </a:ext>
            </a:extLst>
          </p:cNvPr>
          <p:cNvPicPr>
            <a:picLocks noChangeAspect="1"/>
          </p:cNvPicPr>
          <p:nvPr/>
        </p:nvPicPr>
        <p:blipFill>
          <a:blip r:embed="rId4"/>
          <a:stretch>
            <a:fillRect/>
          </a:stretch>
        </p:blipFill>
        <p:spPr>
          <a:xfrm>
            <a:off x="2476500" y="1498117"/>
            <a:ext cx="3848100" cy="2000250"/>
          </a:xfrm>
          <a:prstGeom prst="rect">
            <a:avLst/>
          </a:prstGeom>
        </p:spPr>
      </p:pic>
      <p:sp>
        <p:nvSpPr>
          <p:cNvPr id="6" name="TextBox 5">
            <a:extLst>
              <a:ext uri="{FF2B5EF4-FFF2-40B4-BE49-F238E27FC236}">
                <a16:creationId xmlns:a16="http://schemas.microsoft.com/office/drawing/2014/main" id="{FB7156AC-91F4-1641-B50A-EBD52D629227}"/>
              </a:ext>
            </a:extLst>
          </p:cNvPr>
          <p:cNvSpPr txBox="1"/>
          <p:nvPr/>
        </p:nvSpPr>
        <p:spPr>
          <a:xfrm rot="16200000">
            <a:off x="2045492" y="1994085"/>
            <a:ext cx="686002" cy="507831"/>
          </a:xfrm>
          <a:prstGeom prst="rect">
            <a:avLst/>
          </a:prstGeom>
          <a:noFill/>
        </p:spPr>
        <p:txBody>
          <a:bodyPr wrap="square" rtlCol="0">
            <a:noAutofit/>
          </a:bodyPr>
          <a:lstStyle/>
          <a:p>
            <a:r>
              <a:rPr lang="en-US" sz="1400" dirty="0"/>
              <a:t>Sales</a:t>
            </a:r>
          </a:p>
        </p:txBody>
      </p:sp>
      <p:sp>
        <p:nvSpPr>
          <p:cNvPr id="7" name="Oval 6">
            <a:extLst>
              <a:ext uri="{FF2B5EF4-FFF2-40B4-BE49-F238E27FC236}">
                <a16:creationId xmlns:a16="http://schemas.microsoft.com/office/drawing/2014/main" id="{E2A3D93A-7AE6-6C45-8D89-B51B454C94DC}"/>
              </a:ext>
            </a:extLst>
          </p:cNvPr>
          <p:cNvSpPr/>
          <p:nvPr/>
        </p:nvSpPr>
        <p:spPr>
          <a:xfrm>
            <a:off x="3395874" y="2689894"/>
            <a:ext cx="75009" cy="85725"/>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350" dirty="0"/>
          </a:p>
        </p:txBody>
      </p:sp>
      <p:sp>
        <p:nvSpPr>
          <p:cNvPr id="8" name="Oval 7">
            <a:extLst>
              <a:ext uri="{FF2B5EF4-FFF2-40B4-BE49-F238E27FC236}">
                <a16:creationId xmlns:a16="http://schemas.microsoft.com/office/drawing/2014/main" id="{07D34E4B-B93C-8C48-B5C0-653169A302C1}"/>
              </a:ext>
            </a:extLst>
          </p:cNvPr>
          <p:cNvSpPr/>
          <p:nvPr/>
        </p:nvSpPr>
        <p:spPr>
          <a:xfrm>
            <a:off x="4065353" y="2150534"/>
            <a:ext cx="75009" cy="85725"/>
          </a:xfrm>
          <a:prstGeom prst="ellipse">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350" dirty="0"/>
          </a:p>
        </p:txBody>
      </p:sp>
      <p:sp>
        <p:nvSpPr>
          <p:cNvPr id="3" name="TextBox 2">
            <a:extLst>
              <a:ext uri="{FF2B5EF4-FFF2-40B4-BE49-F238E27FC236}">
                <a16:creationId xmlns:a16="http://schemas.microsoft.com/office/drawing/2014/main" id="{74E96433-7A54-6B41-A11F-36F434239E52}"/>
              </a:ext>
            </a:extLst>
          </p:cNvPr>
          <p:cNvSpPr txBox="1"/>
          <p:nvPr/>
        </p:nvSpPr>
        <p:spPr>
          <a:xfrm>
            <a:off x="3867085" y="3281318"/>
            <a:ext cx="1149723" cy="300082"/>
          </a:xfrm>
          <a:prstGeom prst="rect">
            <a:avLst/>
          </a:prstGeom>
          <a:solidFill>
            <a:schemeClr val="bg1"/>
          </a:solidFill>
        </p:spPr>
        <p:txBody>
          <a:bodyPr wrap="square" rtlCol="0">
            <a:noAutofit/>
          </a:bodyPr>
          <a:lstStyle/>
          <a:p>
            <a:pPr algn="ctr"/>
            <a:r>
              <a:rPr lang="en-US" sz="1400" dirty="0"/>
              <a:t>Day</a:t>
            </a:r>
          </a:p>
        </p:txBody>
      </p:sp>
    </p:spTree>
    <p:extLst>
      <p:ext uri="{BB962C8B-B14F-4D97-AF65-F5344CB8AC3E}">
        <p14:creationId xmlns:p14="http://schemas.microsoft.com/office/powerpoint/2010/main" val="3405457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
                                            <p:txEl>
                                              <p:pRg st="3" end="3"/>
                                            </p:txEl>
                                          </p:spTgt>
                                        </p:tgtEl>
                                        <p:attrNameLst>
                                          <p:attrName>style.visibility</p:attrName>
                                        </p:attrNameLst>
                                      </p:cBhvr>
                                      <p:to>
                                        <p:strVal val="visible"/>
                                      </p:to>
                                    </p:set>
                                    <p:animEffect transition="in" filter="fade">
                                      <p:cBhvr>
                                        <p:cTn id="32"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525EDA-AA0B-F849-A3D3-10CE46A84848}"/>
              </a:ext>
            </a:extLst>
          </p:cNvPr>
          <p:cNvSpPr>
            <a:spLocks noGrp="1"/>
          </p:cNvSpPr>
          <p:nvPr>
            <p:ph type="title"/>
          </p:nvPr>
        </p:nvSpPr>
        <p:spPr/>
        <p:txBody>
          <a:bodyPr/>
          <a:lstStyle/>
          <a:p>
            <a:r>
              <a:rPr lang="en-US" dirty="0"/>
              <a:t>The Mean and Variance of </a:t>
            </a:r>
            <a:r>
              <a:rPr lang="en-US" i="1" dirty="0"/>
              <a:t>X</a:t>
            </a:r>
            <a:r>
              <a:rPr lang="en-US" i="1" baseline="-25000" dirty="0"/>
              <a:t>t</a:t>
            </a:r>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B5985F7B-3EEF-794E-A4B5-131311685647}"/>
                  </a:ext>
                </a:extLst>
              </p:cNvPr>
              <p:cNvSpPr txBox="1">
                <a:spLocks/>
              </p:cNvSpPr>
              <p:nvPr/>
            </p:nvSpPr>
            <p:spPr>
              <a:xfrm>
                <a:off x="457200" y="1600200"/>
                <a:ext cx="8229600" cy="4525963"/>
              </a:xfrm>
              <a:prstGeom prst="rect">
                <a:avLst/>
              </a:prstGeom>
            </p:spPr>
            <p:txBody>
              <a:bodyPr/>
              <a:lstStyle>
                <a:lvl1pPr marL="342900" indent="-342900" algn="l" defTabSz="914400" rtl="0" eaLnBrk="1" latinLnBrk="0" hangingPunct="1">
                  <a:spcBef>
                    <a:spcPts val="600"/>
                  </a:spcBef>
                  <a:buFont typeface="Arial" charset="0"/>
                  <a:buChar char="•"/>
                  <a:defRPr sz="3200" kern="1200">
                    <a:solidFill>
                      <a:schemeClr val="tx1"/>
                    </a:solidFill>
                    <a:latin typeface="+mn-lt"/>
                    <a:ea typeface="+mn-ea"/>
                    <a:cs typeface="+mn-cs"/>
                  </a:defRPr>
                </a:lvl1pPr>
                <a:lvl2pPr marL="742950" indent="-285750" algn="l" defTabSz="914400" rtl="0" eaLnBrk="1" latinLnBrk="0" hangingPunct="1">
                  <a:spcBef>
                    <a:spcPts val="600"/>
                  </a:spcBef>
                  <a:buFont typeface="Arial" charset="0"/>
                  <a:buChar char="•"/>
                  <a:defRPr sz="2800" b="0" i="0" u="none" kern="1200">
                    <a:solidFill>
                      <a:schemeClr val="tx1"/>
                    </a:solidFill>
                    <a:latin typeface="+mn-lt"/>
                    <a:ea typeface="+mn-ea"/>
                    <a:cs typeface="+mn-cs"/>
                  </a:defRPr>
                </a:lvl2pPr>
                <a:lvl3pPr marL="1143000" indent="-228600" algn="l" defTabSz="914400" rtl="0" eaLnBrk="1" latinLnBrk="0" hangingPunct="1">
                  <a:spcBef>
                    <a:spcPts val="600"/>
                  </a:spcBef>
                  <a:buFont typeface="Arial" charset="0"/>
                  <a:buChar char="•"/>
                  <a:defRPr sz="2400" kern="1200">
                    <a:solidFill>
                      <a:schemeClr val="tx1"/>
                    </a:solidFill>
                    <a:latin typeface="+mn-lt"/>
                    <a:ea typeface="+mn-ea"/>
                    <a:cs typeface="+mn-cs"/>
                  </a:defRPr>
                </a:lvl3pPr>
                <a:lvl4pPr marL="1600200" indent="-228600" algn="l" defTabSz="914400" rtl="0" eaLnBrk="1" latinLnBrk="0" hangingPunct="1">
                  <a:spcBef>
                    <a:spcPts val="600"/>
                  </a:spcBef>
                  <a:buFont typeface="Arial" charset="0"/>
                  <a:buChar char="•"/>
                  <a:defRPr sz="2000" kern="1200">
                    <a:solidFill>
                      <a:schemeClr val="tx1"/>
                    </a:solidFill>
                    <a:latin typeface="+mn-lt"/>
                    <a:ea typeface="+mn-ea"/>
                    <a:cs typeface="+mn-cs"/>
                  </a:defRPr>
                </a:lvl4pPr>
                <a:lvl5pPr marL="2057400" indent="-228600" algn="l" defTabSz="914400" rtl="0" eaLnBrk="1" latinLnBrk="0" hangingPunct="1">
                  <a:spcBef>
                    <a:spcPts val="600"/>
                  </a:spcBef>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charset="0"/>
                  <a:buNone/>
                </a:pPr>
                <a:r>
                  <a:rPr lang="en-US" sz="2400" dirty="0"/>
                  <a:t>We will be discussing (and estimating) the mean and variance of the random variable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𝑋</m:t>
                        </m:r>
                      </m:e>
                      <m:sub>
                        <m:r>
                          <a:rPr lang="en-US" sz="2400" i="1">
                            <a:latin typeface="Cambria Math" panose="02040503050406030204" pitchFamily="18" charset="0"/>
                          </a:rPr>
                          <m:t>𝑡</m:t>
                        </m:r>
                      </m:sub>
                    </m:sSub>
                  </m:oMath>
                </a14:m>
                <a:r>
                  <a:rPr lang="en-US" sz="2400" dirty="0"/>
                  <a:t>. </a:t>
                </a:r>
              </a:p>
              <a:p>
                <a:pPr marL="0" indent="0">
                  <a:buFont typeface="Arial" charset="0"/>
                  <a:buNone/>
                </a:pPr>
                <a:endParaRPr lang="en-US" sz="2400" dirty="0"/>
              </a:p>
              <a:p>
                <a:pPr marL="0" indent="0">
                  <a:buFont typeface="Arial" charset="0"/>
                  <a:buNone/>
                </a:pPr>
                <a:r>
                  <a:rPr lang="en-US" sz="2400" dirty="0"/>
                  <a:t>Mean of </a:t>
                </a:r>
                <a14:m>
                  <m:oMath xmlns:m="http://schemas.openxmlformats.org/officeDocument/2006/math">
                    <m:sSub>
                      <m:sSubPr>
                        <m:ctrlPr>
                          <a:rPr lang="en-US" sz="2400" i="1">
                            <a:latin typeface="Cambria Math" panose="02040503050406030204" pitchFamily="18" charset="0"/>
                          </a:rPr>
                        </m:ctrlPr>
                      </m:sSubPr>
                      <m:e>
                        <m:r>
                          <a:rPr lang="en-US" sz="2400" i="1" smtClean="0">
                            <a:latin typeface="Cambria Math" panose="02040503050406030204" pitchFamily="18" charset="0"/>
                          </a:rPr>
                          <m:t>𝑋</m:t>
                        </m:r>
                      </m:e>
                      <m:sub>
                        <m:r>
                          <a:rPr lang="en-US" sz="2400" i="1">
                            <a:latin typeface="Cambria Math" panose="02040503050406030204" pitchFamily="18" charset="0"/>
                          </a:rPr>
                          <m:t>𝑡</m:t>
                        </m:r>
                      </m:sub>
                    </m:sSub>
                  </m:oMath>
                </a14:m>
                <a:r>
                  <a:rPr lang="en-US" sz="2400" dirty="0"/>
                  <a:t>: </a:t>
                </a:r>
                <a14:m>
                  <m:oMath xmlns:m="http://schemas.openxmlformats.org/officeDocument/2006/math">
                    <m:r>
                      <a:rPr lang="en-US" sz="2400" i="1" smtClean="0">
                        <a:latin typeface="Cambria Math" panose="02040503050406030204" pitchFamily="18" charset="0"/>
                      </a:rPr>
                      <m:t>𝐸</m:t>
                    </m:r>
                    <m:d>
                      <m:dPr>
                        <m:begChr m:val="["/>
                        <m:endChr m:val="]"/>
                        <m:ctrlPr>
                          <a:rPr lang="en-US" sz="2400" i="1" smtClean="0">
                            <a:latin typeface="Cambria Math" panose="02040503050406030204" pitchFamily="18" charset="0"/>
                          </a:rPr>
                        </m:ctrlPr>
                      </m:dPr>
                      <m:e>
                        <m:sSub>
                          <m:sSubPr>
                            <m:ctrlPr>
                              <a:rPr lang="en-US" sz="2400" i="1" smtClean="0">
                                <a:latin typeface="Cambria Math" panose="02040503050406030204" pitchFamily="18" charset="0"/>
                              </a:rPr>
                            </m:ctrlPr>
                          </m:sSubPr>
                          <m:e>
                            <m:r>
                              <a:rPr lang="en-US" sz="2400" i="1" smtClean="0">
                                <a:latin typeface="Cambria Math" panose="02040503050406030204" pitchFamily="18" charset="0"/>
                              </a:rPr>
                              <m:t>𝑋</m:t>
                            </m:r>
                          </m:e>
                          <m:sub>
                            <m:r>
                              <a:rPr lang="en-US" sz="2400" i="1" smtClean="0">
                                <a:latin typeface="Cambria Math" panose="02040503050406030204" pitchFamily="18" charset="0"/>
                              </a:rPr>
                              <m:t>𝑡</m:t>
                            </m:r>
                          </m:sub>
                        </m:sSub>
                      </m:e>
                    </m:d>
                    <m:r>
                      <a:rPr lang="en-US" sz="2400" i="1" smtClean="0">
                        <a:latin typeface="Cambria Math" panose="02040503050406030204" pitchFamily="18" charset="0"/>
                      </a:rPr>
                      <m:t>= </m:t>
                    </m:r>
                    <m:sSub>
                      <m:sSubPr>
                        <m:ctrlPr>
                          <a:rPr lang="en-US" sz="2400" i="1" smtClean="0">
                            <a:latin typeface="Cambria Math" panose="02040503050406030204" pitchFamily="18" charset="0"/>
                          </a:rPr>
                        </m:ctrlPr>
                      </m:sSubPr>
                      <m:e>
                        <m:r>
                          <a:rPr lang="en-US" sz="2400" i="1" smtClean="0">
                            <a:latin typeface="Cambria Math" panose="02040503050406030204" pitchFamily="18" charset="0"/>
                            <a:ea typeface="Cambria Math" panose="02040503050406030204" pitchFamily="18" charset="0"/>
                          </a:rPr>
                          <m:t>𝜇</m:t>
                        </m:r>
                      </m:e>
                      <m:sub>
                        <m:r>
                          <a:rPr lang="en-US" sz="2400" i="1" smtClean="0">
                            <a:latin typeface="Cambria Math" panose="02040503050406030204" pitchFamily="18" charset="0"/>
                          </a:rPr>
                          <m:t>𝑡</m:t>
                        </m:r>
                      </m:sub>
                    </m:sSub>
                  </m:oMath>
                </a14:m>
                <a:endParaRPr lang="en-US" sz="2400" dirty="0"/>
              </a:p>
              <a:p>
                <a:pPr marL="0" indent="0">
                  <a:buFont typeface="Arial" charset="0"/>
                  <a:buNone/>
                </a:pP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𝜇</m:t>
                        </m:r>
                      </m:e>
                      <m:sub>
                        <m:r>
                          <a:rPr lang="en-US" sz="2400" i="1">
                            <a:latin typeface="Cambria Math" panose="02040503050406030204" pitchFamily="18" charset="0"/>
                          </a:rPr>
                          <m:t>𝑡</m:t>
                        </m:r>
                      </m:sub>
                    </m:sSub>
                  </m:oMath>
                </a14:m>
                <a:r>
                  <a:rPr lang="en-US" sz="2400" dirty="0"/>
                  <a:t> is the mean of all possible realizations of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𝑋</m:t>
                        </m:r>
                      </m:e>
                      <m:sub>
                        <m:r>
                          <a:rPr lang="en-US" sz="2400" i="1">
                            <a:latin typeface="Cambria Math" panose="02040503050406030204" pitchFamily="18" charset="0"/>
                          </a:rPr>
                          <m:t>𝑡</m:t>
                        </m:r>
                      </m:sub>
                    </m:sSub>
                  </m:oMath>
                </a14:m>
                <a:r>
                  <a:rPr lang="en-US" sz="2400" dirty="0"/>
                  <a:t> </a:t>
                </a:r>
                <a:r>
                  <a:rPr lang="en-US" sz="2400" b="1" i="1" dirty="0"/>
                  <a:t>for a fixed t.</a:t>
                </a:r>
                <a:r>
                  <a:rPr lang="en-US" sz="2400" dirty="0"/>
                  <a:t> </a:t>
                </a:r>
              </a:p>
              <a:p>
                <a:pPr marL="0" indent="0">
                  <a:buFont typeface="Arial" charset="0"/>
                  <a:buNone/>
                </a:pPr>
                <a:endParaRPr lang="en-US" sz="2400" dirty="0"/>
              </a:p>
              <a:p>
                <a:pPr marL="0" indent="0">
                  <a:buFont typeface="Arial" charset="0"/>
                  <a:buNone/>
                </a:pPr>
                <a:r>
                  <a:rPr lang="en-US" sz="2400" dirty="0"/>
                  <a:t>Variance of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𝑋</m:t>
                        </m:r>
                      </m:e>
                      <m:sub>
                        <m:r>
                          <a:rPr lang="en-US" sz="2400" i="1">
                            <a:latin typeface="Cambria Math" panose="02040503050406030204" pitchFamily="18" charset="0"/>
                          </a:rPr>
                          <m:t>𝑡</m:t>
                        </m:r>
                      </m:sub>
                    </m:sSub>
                  </m:oMath>
                </a14:m>
                <a:r>
                  <a:rPr lang="en-US" sz="2400" dirty="0"/>
                  <a:t>: Var[</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𝑋</m:t>
                        </m:r>
                      </m:e>
                      <m:sub>
                        <m:r>
                          <a:rPr lang="en-US" sz="2400" i="1">
                            <a:latin typeface="Cambria Math" panose="02040503050406030204" pitchFamily="18" charset="0"/>
                          </a:rPr>
                          <m:t>𝑡</m:t>
                        </m:r>
                      </m:sub>
                    </m:sSub>
                  </m:oMath>
                </a14:m>
                <a:r>
                  <a:rPr lang="en-US" sz="2400" dirty="0"/>
                  <a:t>] = </a:t>
                </a:r>
                <a14:m>
                  <m:oMath xmlns:m="http://schemas.openxmlformats.org/officeDocument/2006/math">
                    <m:sSubSup>
                      <m:sSubSupPr>
                        <m:ctrlPr>
                          <a:rPr lang="en-US" sz="2400" i="1" smtClean="0">
                            <a:latin typeface="Cambria Math" panose="02040503050406030204" pitchFamily="18" charset="0"/>
                          </a:rPr>
                        </m:ctrlPr>
                      </m:sSubSupPr>
                      <m:e>
                        <m:r>
                          <a:rPr lang="en-US" sz="2400" i="1" smtClean="0">
                            <a:latin typeface="Cambria Math" panose="02040503050406030204" pitchFamily="18" charset="0"/>
                            <a:ea typeface="Cambria Math" panose="02040503050406030204" pitchFamily="18" charset="0"/>
                          </a:rPr>
                          <m:t>𝜎</m:t>
                        </m:r>
                      </m:e>
                      <m:sub>
                        <m:r>
                          <a:rPr lang="en-US" sz="2400" i="1" smtClean="0">
                            <a:latin typeface="Cambria Math" panose="02040503050406030204" pitchFamily="18" charset="0"/>
                          </a:rPr>
                          <m:t>𝑡</m:t>
                        </m:r>
                      </m:sub>
                      <m:sup>
                        <m:r>
                          <a:rPr lang="en-US" sz="2400" i="1" smtClean="0">
                            <a:latin typeface="Cambria Math" panose="02040503050406030204" pitchFamily="18" charset="0"/>
                          </a:rPr>
                          <m:t>2</m:t>
                        </m:r>
                      </m:sup>
                    </m:sSubSup>
                  </m:oMath>
                </a14:m>
                <a:r>
                  <a:rPr lang="en-US" sz="2400" dirty="0"/>
                  <a:t> </a:t>
                </a:r>
              </a:p>
              <a:p>
                <a:pPr marL="0" indent="0">
                  <a:buFont typeface="Arial" charset="0"/>
                  <a:buNone/>
                </a:pPr>
                <a14:m>
                  <m:oMath xmlns:m="http://schemas.openxmlformats.org/officeDocument/2006/math">
                    <m:sSubSup>
                      <m:sSubSupPr>
                        <m:ctrlPr>
                          <a:rPr lang="en-US" sz="2400" i="1">
                            <a:latin typeface="Cambria Math" panose="02040503050406030204" pitchFamily="18" charset="0"/>
                          </a:rPr>
                        </m:ctrlPr>
                      </m:sSubSupPr>
                      <m:e>
                        <m:r>
                          <a:rPr lang="en-US" sz="2400" i="1">
                            <a:latin typeface="Cambria Math" panose="02040503050406030204" pitchFamily="18" charset="0"/>
                            <a:ea typeface="Cambria Math" panose="02040503050406030204" pitchFamily="18" charset="0"/>
                          </a:rPr>
                          <m:t>𝜎</m:t>
                        </m:r>
                      </m:e>
                      <m:sub>
                        <m:r>
                          <a:rPr lang="en-US" sz="2400" i="1">
                            <a:latin typeface="Cambria Math" panose="02040503050406030204" pitchFamily="18" charset="0"/>
                          </a:rPr>
                          <m:t>𝑡</m:t>
                        </m:r>
                      </m:sub>
                      <m:sup>
                        <m:r>
                          <a:rPr lang="en-US" sz="2400" i="1">
                            <a:latin typeface="Cambria Math" panose="02040503050406030204" pitchFamily="18" charset="0"/>
                          </a:rPr>
                          <m:t>2</m:t>
                        </m:r>
                      </m:sup>
                    </m:sSubSup>
                  </m:oMath>
                </a14:m>
                <a:r>
                  <a:rPr lang="en-US" sz="2400" dirty="0"/>
                  <a:t> is the variance of all possible realizations of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𝑋</m:t>
                        </m:r>
                      </m:e>
                      <m:sub>
                        <m:r>
                          <a:rPr lang="en-US" sz="2400" i="1">
                            <a:latin typeface="Cambria Math" panose="02040503050406030204" pitchFamily="18" charset="0"/>
                          </a:rPr>
                          <m:t>𝑡</m:t>
                        </m:r>
                      </m:sub>
                    </m:sSub>
                  </m:oMath>
                </a14:m>
                <a:r>
                  <a:rPr lang="en-US" sz="2400" dirty="0"/>
                  <a:t> </a:t>
                </a:r>
                <a:r>
                  <a:rPr lang="en-US" sz="2400" b="1" i="1" dirty="0"/>
                  <a:t>for a fixed t.</a:t>
                </a:r>
                <a:endParaRPr lang="en-US" sz="2400" dirty="0"/>
              </a:p>
            </p:txBody>
          </p:sp>
        </mc:Choice>
        <mc:Fallback xmlns="">
          <p:sp>
            <p:nvSpPr>
              <p:cNvPr id="5" name="Content Placeholder 2">
                <a:extLst>
                  <a:ext uri="{FF2B5EF4-FFF2-40B4-BE49-F238E27FC236}">
                    <a16:creationId xmlns:a16="http://schemas.microsoft.com/office/drawing/2014/main" xmlns:a14="http://schemas.microsoft.com/office/drawing/2010/main" xmlns="" id="{B5985F7B-3EEF-794E-A4B5-131311685647}"/>
                  </a:ext>
                </a:extLst>
              </p:cNvPr>
              <p:cNvSpPr txBox="1">
                <a:spLocks noRot="1" noChangeAspect="1" noMove="1" noResize="1" noEditPoints="1" noAdjustHandles="1" noChangeArrowheads="1" noChangeShapeType="1" noTextEdit="1"/>
              </p:cNvSpPr>
              <p:nvPr/>
            </p:nvSpPr>
            <p:spPr>
              <a:xfrm>
                <a:off x="457200" y="1600200"/>
                <a:ext cx="8229600" cy="4525963"/>
              </a:xfrm>
              <a:prstGeom prst="rect">
                <a:avLst/>
              </a:prstGeom>
              <a:blipFill rotWithShape="0">
                <a:blip r:embed="rId2"/>
                <a:stretch>
                  <a:fillRect l="-1111" t="-943" r="-1037"/>
                </a:stretch>
              </a:blipFill>
            </p:spPr>
            <p:txBody>
              <a:bodyPr/>
              <a:lstStyle/>
              <a:p>
                <a:r>
                  <a:rPr lang="en-US">
                    <a:noFill/>
                  </a:rPr>
                  <a:t> </a:t>
                </a:r>
              </a:p>
            </p:txBody>
          </p:sp>
        </mc:Fallback>
      </mc:AlternateContent>
    </p:spTree>
    <p:extLst>
      <p:ext uri="{BB962C8B-B14F-4D97-AF65-F5344CB8AC3E}">
        <p14:creationId xmlns:p14="http://schemas.microsoft.com/office/powerpoint/2010/main" val="3949600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fade">
                                      <p:cBhvr>
                                        <p:cTn id="12" dur="500"/>
                                        <p:tgtEl>
                                          <p:spTgt spid="5">
                                            <p:txEl>
                                              <p:pRg st="2" end="2"/>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animEffect transition="in" filter="fade">
                                      <p:cBhvr>
                                        <p:cTn id="15" dur="500"/>
                                        <p:tgtEl>
                                          <p:spTgt spid="5">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5">
                                            <p:txEl>
                                              <p:pRg st="5" end="5"/>
                                            </p:txEl>
                                          </p:spTgt>
                                        </p:tgtEl>
                                        <p:attrNameLst>
                                          <p:attrName>style.visibility</p:attrName>
                                        </p:attrNameLst>
                                      </p:cBhvr>
                                      <p:to>
                                        <p:strVal val="visible"/>
                                      </p:to>
                                    </p:set>
                                    <p:animEffect transition="in" filter="fade">
                                      <p:cBhvr>
                                        <p:cTn id="20" dur="500"/>
                                        <p:tgtEl>
                                          <p:spTgt spid="5">
                                            <p:txEl>
                                              <p:pRg st="5" end="5"/>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animEffect transition="in" filter="fade">
                                      <p:cBhvr>
                                        <p:cTn id="23" dur="500"/>
                                        <p:tgtEl>
                                          <p:spTgt spid="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E768B-2D92-774A-A351-DDAAB963AE7E}"/>
              </a:ext>
            </a:extLst>
          </p:cNvPr>
          <p:cNvSpPr>
            <a:spLocks noGrp="1"/>
          </p:cNvSpPr>
          <p:nvPr>
            <p:ph type="title"/>
          </p:nvPr>
        </p:nvSpPr>
        <p:spPr/>
        <p:txBody>
          <a:bodyPr/>
          <a:lstStyle/>
          <a:p>
            <a:r>
              <a:rPr lang="en-US" dirty="0"/>
              <a:t>Example</a:t>
            </a:r>
          </a:p>
        </p:txBody>
      </p:sp>
      <p:pic>
        <p:nvPicPr>
          <p:cNvPr id="4" name="Picture 3">
            <a:extLst>
              <a:ext uri="{FF2B5EF4-FFF2-40B4-BE49-F238E27FC236}">
                <a16:creationId xmlns:a16="http://schemas.microsoft.com/office/drawing/2014/main" id="{4E5C3760-3DEA-1B4B-96E5-01E6F9F46BB6}"/>
              </a:ext>
            </a:extLst>
          </p:cNvPr>
          <p:cNvPicPr>
            <a:picLocks noChangeAspect="1"/>
          </p:cNvPicPr>
          <p:nvPr/>
        </p:nvPicPr>
        <p:blipFill rotWithShape="1">
          <a:blip r:embed="rId3"/>
          <a:srcRect r="12634"/>
          <a:stretch/>
        </p:blipFill>
        <p:spPr>
          <a:xfrm>
            <a:off x="0" y="2866216"/>
            <a:ext cx="4594361" cy="2733500"/>
          </a:xfrm>
          <a:prstGeom prst="rect">
            <a:avLst/>
          </a:prstGeom>
        </p:spPr>
      </p:pic>
      <p:pic>
        <p:nvPicPr>
          <p:cNvPr id="5" name="Picture 4">
            <a:extLst>
              <a:ext uri="{FF2B5EF4-FFF2-40B4-BE49-F238E27FC236}">
                <a16:creationId xmlns:a16="http://schemas.microsoft.com/office/drawing/2014/main" id="{C102B632-A593-F240-B889-19B7BA762AC5}"/>
              </a:ext>
            </a:extLst>
          </p:cNvPr>
          <p:cNvPicPr>
            <a:picLocks noChangeAspect="1"/>
          </p:cNvPicPr>
          <p:nvPr/>
        </p:nvPicPr>
        <p:blipFill rotWithShape="1">
          <a:blip r:embed="rId4"/>
          <a:srcRect t="40842"/>
          <a:stretch/>
        </p:blipFill>
        <p:spPr>
          <a:xfrm>
            <a:off x="5260123" y="2801609"/>
            <a:ext cx="241958" cy="2862713"/>
          </a:xfrm>
          <a:prstGeom prst="rect">
            <a:avLst/>
          </a:prstGeom>
        </p:spPr>
      </p:pic>
      <p:sp>
        <p:nvSpPr>
          <p:cNvPr id="6" name="Rectangle 5">
            <a:extLst>
              <a:ext uri="{FF2B5EF4-FFF2-40B4-BE49-F238E27FC236}">
                <a16:creationId xmlns:a16="http://schemas.microsoft.com/office/drawing/2014/main" id="{8914C5CD-A358-9146-B61C-A19AEB55CDA2}"/>
              </a:ext>
            </a:extLst>
          </p:cNvPr>
          <p:cNvSpPr/>
          <p:nvPr/>
        </p:nvSpPr>
        <p:spPr>
          <a:xfrm>
            <a:off x="1122499" y="3733582"/>
            <a:ext cx="107156" cy="1712119"/>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cxnSp>
        <p:nvCxnSpPr>
          <p:cNvPr id="8" name="Straight Connector 7">
            <a:extLst>
              <a:ext uri="{FF2B5EF4-FFF2-40B4-BE49-F238E27FC236}">
                <a16:creationId xmlns:a16="http://schemas.microsoft.com/office/drawing/2014/main" id="{BF438019-D83C-0E4C-A04E-4535F6DF39D2}"/>
              </a:ext>
            </a:extLst>
          </p:cNvPr>
          <p:cNvCxnSpPr/>
          <p:nvPr/>
        </p:nvCxnSpPr>
        <p:spPr>
          <a:xfrm flipV="1">
            <a:off x="1229654" y="2801609"/>
            <a:ext cx="3591129" cy="93197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B638B036-92DA-E746-8352-A453FEA3C66A}"/>
              </a:ext>
            </a:extLst>
          </p:cNvPr>
          <p:cNvSpPr txBox="1"/>
          <p:nvPr/>
        </p:nvSpPr>
        <p:spPr>
          <a:xfrm>
            <a:off x="2258245" y="5467132"/>
            <a:ext cx="839755" cy="300082"/>
          </a:xfrm>
          <a:prstGeom prst="rect">
            <a:avLst/>
          </a:prstGeom>
          <a:solidFill>
            <a:schemeClr val="bg1"/>
          </a:solidFill>
        </p:spPr>
        <p:txBody>
          <a:bodyPr wrap="square" rtlCol="0">
            <a:spAutoFit/>
          </a:bodyPr>
          <a:lstStyle/>
          <a:p>
            <a:r>
              <a:rPr lang="en-US" sz="1350" dirty="0"/>
              <a:t>Day</a:t>
            </a:r>
          </a:p>
        </p:txBody>
      </p:sp>
      <p:cxnSp>
        <p:nvCxnSpPr>
          <p:cNvPr id="9" name="Straight Connector 8">
            <a:extLst>
              <a:ext uri="{FF2B5EF4-FFF2-40B4-BE49-F238E27FC236}">
                <a16:creationId xmlns:a16="http://schemas.microsoft.com/office/drawing/2014/main" id="{B125D8D9-5673-B641-8651-02C724FD3DA5}"/>
              </a:ext>
            </a:extLst>
          </p:cNvPr>
          <p:cNvCxnSpPr>
            <a:cxnSpLocks/>
          </p:cNvCxnSpPr>
          <p:nvPr/>
        </p:nvCxnSpPr>
        <p:spPr>
          <a:xfrm>
            <a:off x="1229654" y="5445701"/>
            <a:ext cx="3591129" cy="21862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EC18B2C8-44AE-A743-9070-F33583590AA6}"/>
              </a:ext>
            </a:extLst>
          </p:cNvPr>
          <p:cNvSpPr/>
          <p:nvPr/>
        </p:nvSpPr>
        <p:spPr>
          <a:xfrm>
            <a:off x="4718912" y="2801609"/>
            <a:ext cx="767634" cy="2862713"/>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09821C63-8B7A-E349-853C-ABD111FEE44A}"/>
                  </a:ext>
                </a:extLst>
              </p:cNvPr>
              <p:cNvSpPr/>
              <p:nvPr/>
            </p:nvSpPr>
            <p:spPr>
              <a:xfrm>
                <a:off x="5626633" y="2698466"/>
                <a:ext cx="3005375" cy="61279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𝜇</m:t>
                              </m:r>
                            </m:e>
                          </m:acc>
                        </m:e>
                        <m:sub>
                          <m:r>
                            <a:rPr lang="en-US" i="1">
                              <a:latin typeface="Cambria Math" panose="02040503050406030204" pitchFamily="18" charset="0"/>
                            </a:rPr>
                            <m:t>10</m:t>
                          </m:r>
                        </m:sub>
                      </m:sSub>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16+10+10+9+6</m:t>
                          </m:r>
                        </m:num>
                        <m:den>
                          <m:r>
                            <a:rPr lang="en-US" i="1">
                              <a:latin typeface="Cambria Math" panose="02040503050406030204" pitchFamily="18" charset="0"/>
                            </a:rPr>
                            <m:t>5</m:t>
                          </m:r>
                        </m:den>
                      </m:f>
                    </m:oMath>
                  </m:oMathPara>
                </a14:m>
                <a:endParaRPr lang="en-US" sz="2400" dirty="0"/>
              </a:p>
            </p:txBody>
          </p:sp>
        </mc:Choice>
        <mc:Fallback xmlns="">
          <p:sp>
            <p:nvSpPr>
              <p:cNvPr id="13" name="Rectangle 12">
                <a:extLst>
                  <a:ext uri="{FF2B5EF4-FFF2-40B4-BE49-F238E27FC236}">
                    <a16:creationId xmlns:a16="http://schemas.microsoft.com/office/drawing/2014/main" id="{09821C63-8B7A-E349-853C-ABD111FEE44A}"/>
                  </a:ext>
                </a:extLst>
              </p:cNvPr>
              <p:cNvSpPr>
                <a:spLocks noRot="1" noChangeAspect="1" noMove="1" noResize="1" noEditPoints="1" noAdjustHandles="1" noChangeArrowheads="1" noChangeShapeType="1" noTextEdit="1"/>
              </p:cNvSpPr>
              <p:nvPr/>
            </p:nvSpPr>
            <p:spPr>
              <a:xfrm>
                <a:off x="5626633" y="2698466"/>
                <a:ext cx="3005375" cy="612796"/>
              </a:xfrm>
              <a:prstGeom prst="rect">
                <a:avLst/>
              </a:prstGeom>
              <a:blipFill>
                <a:blip r:embed="rId5"/>
                <a:stretch>
                  <a:fillRect/>
                </a:stretch>
              </a:blipFill>
            </p:spPr>
            <p:txBody>
              <a:bodyPr/>
              <a:lstStyle/>
              <a:p>
                <a:r>
                  <a:rPr lang="en-US">
                    <a:noFill/>
                  </a:rPr>
                  <a:t> </a:t>
                </a:r>
              </a:p>
            </p:txBody>
          </p:sp>
        </mc:Fallback>
      </mc:AlternateContent>
      <p:pic>
        <p:nvPicPr>
          <p:cNvPr id="14" name="Picture 13">
            <a:extLst>
              <a:ext uri="{FF2B5EF4-FFF2-40B4-BE49-F238E27FC236}">
                <a16:creationId xmlns:a16="http://schemas.microsoft.com/office/drawing/2014/main" id="{6DE35AFA-F3F5-8B4D-89AB-8BE91C6858B7}"/>
              </a:ext>
            </a:extLst>
          </p:cNvPr>
          <p:cNvPicPr>
            <a:picLocks noChangeAspect="1"/>
          </p:cNvPicPr>
          <p:nvPr/>
        </p:nvPicPr>
        <p:blipFill rotWithShape="1">
          <a:blip r:embed="rId6"/>
          <a:srcRect r="7512" b="3868"/>
          <a:stretch/>
        </p:blipFill>
        <p:spPr>
          <a:xfrm>
            <a:off x="4757624" y="2824459"/>
            <a:ext cx="477912" cy="2642674"/>
          </a:xfrm>
          <a:prstGeom prst="rect">
            <a:avLst/>
          </a:prstGeom>
        </p:spPr>
      </p:pic>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4698BD2A-B5DE-4D4D-8A46-8153A8D9E335}"/>
                  </a:ext>
                </a:extLst>
              </p:cNvPr>
              <p:cNvSpPr/>
              <p:nvPr/>
            </p:nvSpPr>
            <p:spPr>
              <a:xfrm>
                <a:off x="6544924" y="3267444"/>
                <a:ext cx="1261307" cy="369332"/>
              </a:xfrm>
              <a:prstGeom prst="rect">
                <a:avLst/>
              </a:prstGeom>
            </p:spPr>
            <p:txBody>
              <a:bodyPr wrap="none">
                <a:spAutoFit/>
              </a:bodyPr>
              <a:lstStyle/>
              <a:p>
                <a14:m>
                  <m:oMath xmlns:m="http://schemas.openxmlformats.org/officeDocument/2006/math">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𝜇</m:t>
                            </m:r>
                          </m:e>
                        </m:acc>
                      </m:e>
                      <m:sub>
                        <m:r>
                          <a:rPr lang="en-US" i="1">
                            <a:latin typeface="Cambria Math" panose="02040503050406030204" pitchFamily="18" charset="0"/>
                          </a:rPr>
                          <m:t>10</m:t>
                        </m:r>
                      </m:sub>
                    </m:sSub>
                    <m:r>
                      <a:rPr lang="en-US" i="1">
                        <a:latin typeface="Cambria Math" panose="02040503050406030204" pitchFamily="18" charset="0"/>
                      </a:rPr>
                      <m:t>=</m:t>
                    </m:r>
                  </m:oMath>
                </a14:m>
                <a:r>
                  <a:rPr lang="en-US" dirty="0"/>
                  <a:t> 10.2</a:t>
                </a:r>
              </a:p>
            </p:txBody>
          </p:sp>
        </mc:Choice>
        <mc:Fallback xmlns="">
          <p:sp>
            <p:nvSpPr>
              <p:cNvPr id="16" name="Rectangle 15">
                <a:extLst>
                  <a:ext uri="{FF2B5EF4-FFF2-40B4-BE49-F238E27FC236}">
                    <a16:creationId xmlns:a16="http://schemas.microsoft.com/office/drawing/2014/main" id="{4698BD2A-B5DE-4D4D-8A46-8153A8D9E335}"/>
                  </a:ext>
                </a:extLst>
              </p:cNvPr>
              <p:cNvSpPr>
                <a:spLocks noRot="1" noChangeAspect="1" noMove="1" noResize="1" noEditPoints="1" noAdjustHandles="1" noChangeArrowheads="1" noChangeShapeType="1" noTextEdit="1"/>
              </p:cNvSpPr>
              <p:nvPr/>
            </p:nvSpPr>
            <p:spPr>
              <a:xfrm>
                <a:off x="6544924" y="3267444"/>
                <a:ext cx="1261307" cy="369332"/>
              </a:xfrm>
              <a:prstGeom prst="rect">
                <a:avLst/>
              </a:prstGeom>
              <a:blipFill>
                <a:blip r:embed="rId7"/>
                <a:stretch>
                  <a:fillRect t="-9836" r="-3382"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6D226DB6-1BAC-A04B-A115-2D5DBEA28507}"/>
                  </a:ext>
                </a:extLst>
              </p:cNvPr>
              <p:cNvSpPr/>
              <p:nvPr/>
            </p:nvSpPr>
            <p:spPr>
              <a:xfrm>
                <a:off x="6446437" y="3644995"/>
                <a:ext cx="1301638" cy="37478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i="1">
                              <a:latin typeface="Cambria Math" panose="02040503050406030204" pitchFamily="18" charset="0"/>
                            </a:rPr>
                          </m:ctrlPr>
                        </m:sSubSupPr>
                        <m:e>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𝜎</m:t>
                              </m:r>
                            </m:e>
                          </m:acc>
                        </m:e>
                        <m:sub>
                          <m:r>
                            <a:rPr lang="en-US" i="1">
                              <a:latin typeface="Cambria Math" panose="02040503050406030204" pitchFamily="18" charset="0"/>
                            </a:rPr>
                            <m:t>10</m:t>
                          </m:r>
                        </m:sub>
                        <m:sup>
                          <m:r>
                            <a:rPr lang="en-US" i="1">
                              <a:latin typeface="Cambria Math" panose="02040503050406030204" pitchFamily="18" charset="0"/>
                            </a:rPr>
                            <m:t>2</m:t>
                          </m:r>
                        </m:sup>
                      </m:sSubSup>
                      <m:r>
                        <a:rPr lang="en-US" i="1">
                          <a:latin typeface="Cambria Math" panose="02040503050406030204" pitchFamily="18" charset="0"/>
                        </a:rPr>
                        <m:t>=13.2</m:t>
                      </m:r>
                    </m:oMath>
                  </m:oMathPara>
                </a14:m>
                <a:endParaRPr lang="en-US" dirty="0"/>
              </a:p>
            </p:txBody>
          </p:sp>
        </mc:Choice>
        <mc:Fallback xmlns="">
          <p:sp>
            <p:nvSpPr>
              <p:cNvPr id="17" name="Rectangle 16">
                <a:extLst>
                  <a:ext uri="{FF2B5EF4-FFF2-40B4-BE49-F238E27FC236}">
                    <a16:creationId xmlns:a16="http://schemas.microsoft.com/office/drawing/2014/main" id="{6D226DB6-1BAC-A04B-A115-2D5DBEA28507}"/>
                  </a:ext>
                </a:extLst>
              </p:cNvPr>
              <p:cNvSpPr>
                <a:spLocks noRot="1" noChangeAspect="1" noMove="1" noResize="1" noEditPoints="1" noAdjustHandles="1" noChangeArrowheads="1" noChangeShapeType="1" noTextEdit="1"/>
              </p:cNvSpPr>
              <p:nvPr/>
            </p:nvSpPr>
            <p:spPr>
              <a:xfrm>
                <a:off x="6446437" y="3644995"/>
                <a:ext cx="1301638" cy="374783"/>
              </a:xfrm>
              <a:prstGeom prst="rect">
                <a:avLst/>
              </a:prstGeom>
              <a:blipFill>
                <a:blip r:embed="rId8"/>
                <a:stretch>
                  <a:fillRect t="-3279" b="-3279"/>
                </a:stretch>
              </a:blipFill>
            </p:spPr>
            <p:txBody>
              <a:bodyPr/>
              <a:lstStyle/>
              <a:p>
                <a:r>
                  <a:rPr lang="en-US">
                    <a:noFill/>
                  </a:rPr>
                  <a:t> </a:t>
                </a:r>
              </a:p>
            </p:txBody>
          </p:sp>
        </mc:Fallback>
      </mc:AlternateContent>
      <p:sp>
        <p:nvSpPr>
          <p:cNvPr id="18" name="TextBox 17">
            <a:extLst>
              <a:ext uri="{FF2B5EF4-FFF2-40B4-BE49-F238E27FC236}">
                <a16:creationId xmlns:a16="http://schemas.microsoft.com/office/drawing/2014/main" id="{CB68867E-263C-5F46-BA97-9C45E18E84B4}"/>
              </a:ext>
            </a:extLst>
          </p:cNvPr>
          <p:cNvSpPr txBox="1"/>
          <p:nvPr/>
        </p:nvSpPr>
        <p:spPr>
          <a:xfrm>
            <a:off x="5689978" y="4912305"/>
            <a:ext cx="2806563" cy="923330"/>
          </a:xfrm>
          <a:prstGeom prst="rect">
            <a:avLst/>
          </a:prstGeom>
          <a:noFill/>
        </p:spPr>
        <p:txBody>
          <a:bodyPr wrap="square" rtlCol="0">
            <a:spAutoFit/>
          </a:bodyPr>
          <a:lstStyle/>
          <a:p>
            <a:r>
              <a:rPr lang="en-US" sz="1350" dirty="0"/>
              <a:t>The means and variances could have been estimated in this fashion for all of the 50 possible values of </a:t>
            </a:r>
            <a:r>
              <a:rPr lang="en-US" sz="1350" i="1" dirty="0"/>
              <a:t>t</a:t>
            </a:r>
            <a:r>
              <a:rPr lang="en-US" sz="1350" dirty="0"/>
              <a:t> in this time series. </a:t>
            </a:r>
          </a:p>
        </p:txBody>
      </p:sp>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FE482CDF-D6D1-8B4E-AB73-6BAE14126CC7}"/>
                  </a:ext>
                </a:extLst>
              </p:cNvPr>
              <p:cNvSpPr/>
              <p:nvPr/>
            </p:nvSpPr>
            <p:spPr>
              <a:xfrm>
                <a:off x="5792723" y="4059073"/>
                <a:ext cx="3211135" cy="703078"/>
              </a:xfrm>
              <a:prstGeom prst="rect">
                <a:avLst/>
              </a:prstGeom>
            </p:spPr>
            <p:txBody>
              <a:bodyPr wrap="none">
                <a:spAutoFit/>
              </a:bodyPr>
              <a:lstStyle/>
              <a:p>
                <a:r>
                  <a:rPr lang="en-US" dirty="0"/>
                  <a:t>95% CI (assuming normality):</a:t>
                </a:r>
              </a:p>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10.2</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𝑡</m:t>
                          </m:r>
                        </m:e>
                        <m:sub>
                          <m:r>
                            <a:rPr lang="en-US" i="1">
                              <a:latin typeface="Cambria Math" panose="02040503050406030204" pitchFamily="18" charset="0"/>
                              <a:ea typeface="Cambria Math" panose="02040503050406030204" pitchFamily="18" charset="0"/>
                            </a:rPr>
                            <m:t>.975,4</m:t>
                          </m:r>
                        </m:sub>
                      </m:sSub>
                      <m:r>
                        <a:rPr lang="en-US" i="1">
                          <a:latin typeface="Cambria Math" panose="02040503050406030204" pitchFamily="18" charset="0"/>
                          <a:ea typeface="Cambria Math" panose="02040503050406030204" pitchFamily="18" charset="0"/>
                        </a:rPr>
                        <m:t>∗3.63/</m:t>
                      </m:r>
                      <m:rad>
                        <m:radPr>
                          <m:degHide m:val="on"/>
                          <m:ctrlPr>
                            <a:rPr lang="en-US" i="1">
                              <a:latin typeface="Cambria Math" panose="02040503050406030204" pitchFamily="18" charset="0"/>
                              <a:ea typeface="Cambria Math" panose="02040503050406030204" pitchFamily="18" charset="0"/>
                            </a:rPr>
                          </m:ctrlPr>
                        </m:radPr>
                        <m:deg/>
                        <m:e>
                          <m:r>
                            <a:rPr lang="en-US" i="1">
                              <a:latin typeface="Cambria Math" panose="02040503050406030204" pitchFamily="18" charset="0"/>
                              <a:ea typeface="Cambria Math" panose="02040503050406030204" pitchFamily="18" charset="0"/>
                            </a:rPr>
                            <m:t>5</m:t>
                          </m:r>
                        </m:e>
                      </m:rad>
                    </m:oMath>
                  </m:oMathPara>
                </a14:m>
                <a:endParaRPr lang="en-US" dirty="0"/>
              </a:p>
            </p:txBody>
          </p:sp>
        </mc:Choice>
        <mc:Fallback xmlns="">
          <p:sp>
            <p:nvSpPr>
              <p:cNvPr id="15" name="Rectangle 14">
                <a:extLst>
                  <a:ext uri="{FF2B5EF4-FFF2-40B4-BE49-F238E27FC236}">
                    <a16:creationId xmlns:a16="http://schemas.microsoft.com/office/drawing/2014/main" id="{FE482CDF-D6D1-8B4E-AB73-6BAE14126CC7}"/>
                  </a:ext>
                </a:extLst>
              </p:cNvPr>
              <p:cNvSpPr>
                <a:spLocks noRot="1" noChangeAspect="1" noMove="1" noResize="1" noEditPoints="1" noAdjustHandles="1" noChangeArrowheads="1" noChangeShapeType="1" noTextEdit="1"/>
              </p:cNvSpPr>
              <p:nvPr/>
            </p:nvSpPr>
            <p:spPr>
              <a:xfrm>
                <a:off x="5792723" y="4059073"/>
                <a:ext cx="3211135" cy="703078"/>
              </a:xfrm>
              <a:prstGeom prst="rect">
                <a:avLst/>
              </a:prstGeom>
              <a:blipFill>
                <a:blip r:embed="rId9"/>
                <a:stretch>
                  <a:fillRect l="-1518" t="-5217" r="-1328" b="-5217"/>
                </a:stretch>
              </a:blipFill>
            </p:spPr>
            <p:txBody>
              <a:bodyPr/>
              <a:lstStyle/>
              <a:p>
                <a:r>
                  <a:rPr lang="en-US">
                    <a:noFill/>
                  </a:rPr>
                  <a:t> </a:t>
                </a:r>
              </a:p>
            </p:txBody>
          </p:sp>
        </mc:Fallback>
      </mc:AlternateContent>
      <p:cxnSp>
        <p:nvCxnSpPr>
          <p:cNvPr id="19" name="Straight Arrow Connector 18">
            <a:extLst>
              <a:ext uri="{FF2B5EF4-FFF2-40B4-BE49-F238E27FC236}">
                <a16:creationId xmlns:a16="http://schemas.microsoft.com/office/drawing/2014/main" id="{FE5463B0-FA61-E843-97CB-A564DCE0C9B5}"/>
              </a:ext>
            </a:extLst>
          </p:cNvPr>
          <p:cNvCxnSpPr>
            <a:cxnSpLocks/>
            <a:stCxn id="20" idx="1"/>
          </p:cNvCxnSpPr>
          <p:nvPr/>
        </p:nvCxnSpPr>
        <p:spPr>
          <a:xfrm flipH="1">
            <a:off x="7056120" y="3746980"/>
            <a:ext cx="797120" cy="7539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B12ADCE9-C973-914D-A798-704F0F8C9EE2}"/>
              </a:ext>
            </a:extLst>
          </p:cNvPr>
          <p:cNvSpPr/>
          <p:nvPr/>
        </p:nvSpPr>
        <p:spPr>
          <a:xfrm>
            <a:off x="7853240" y="3478592"/>
            <a:ext cx="833560" cy="53677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FF0000"/>
                </a:solidFill>
              </a:rPr>
              <a:t>Student </a:t>
            </a:r>
            <a:r>
              <a:rPr lang="en-US" sz="1200" i="1" dirty="0">
                <a:solidFill>
                  <a:srgbClr val="FF0000"/>
                </a:solidFill>
              </a:rPr>
              <a:t>t</a:t>
            </a:r>
            <a:r>
              <a:rPr lang="en-US" sz="1200" dirty="0">
                <a:solidFill>
                  <a:srgbClr val="FF0000"/>
                </a:solidFill>
              </a:rPr>
              <a:t> (not time</a:t>
            </a:r>
            <a:r>
              <a:rPr lang="en-US" sz="1350" dirty="0">
                <a:solidFill>
                  <a:srgbClr val="FF0000"/>
                </a:solidFill>
              </a:rPr>
              <a:t>)</a:t>
            </a:r>
          </a:p>
        </p:txBody>
      </p:sp>
      <mc:AlternateContent xmlns:mc="http://schemas.openxmlformats.org/markup-compatibility/2006" xmlns:a14="http://schemas.microsoft.com/office/drawing/2010/main">
        <mc:Choice Requires="a14">
          <p:sp>
            <p:nvSpPr>
              <p:cNvPr id="21" name="Content Placeholder 2">
                <a:extLst>
                  <a:ext uri="{FF2B5EF4-FFF2-40B4-BE49-F238E27FC236}">
                    <a16:creationId xmlns:a16="http://schemas.microsoft.com/office/drawing/2014/main" id="{AF80CD5A-3BCF-194E-84F6-023C06E6264D}"/>
                  </a:ext>
                </a:extLst>
              </p:cNvPr>
              <p:cNvSpPr txBox="1">
                <a:spLocks/>
              </p:cNvSpPr>
              <p:nvPr/>
            </p:nvSpPr>
            <p:spPr>
              <a:xfrm>
                <a:off x="457200" y="1600200"/>
                <a:ext cx="8229600" cy="764533"/>
              </a:xfrm>
              <a:prstGeom prst="rect">
                <a:avLst/>
              </a:prstGeom>
            </p:spPr>
            <p:txBody>
              <a:bodyPr/>
              <a:lstStyle>
                <a:lvl1pPr marL="342900" indent="-342900" algn="l" defTabSz="914400" rtl="0" eaLnBrk="1" latinLnBrk="0" hangingPunct="1">
                  <a:spcBef>
                    <a:spcPts val="600"/>
                  </a:spcBef>
                  <a:buFont typeface="Arial" charset="0"/>
                  <a:buChar char="•"/>
                  <a:defRPr sz="3200" kern="1200">
                    <a:solidFill>
                      <a:schemeClr val="tx1"/>
                    </a:solidFill>
                    <a:latin typeface="+mn-lt"/>
                    <a:ea typeface="+mn-ea"/>
                    <a:cs typeface="+mn-cs"/>
                  </a:defRPr>
                </a:lvl1pPr>
                <a:lvl2pPr marL="742950" indent="-285750" algn="l" defTabSz="914400" rtl="0" eaLnBrk="1" latinLnBrk="0" hangingPunct="1">
                  <a:spcBef>
                    <a:spcPts val="600"/>
                  </a:spcBef>
                  <a:buFont typeface="Arial" charset="0"/>
                  <a:buChar char="•"/>
                  <a:defRPr sz="2800" b="0" i="0" u="none" kern="1200">
                    <a:solidFill>
                      <a:schemeClr val="tx1"/>
                    </a:solidFill>
                    <a:latin typeface="+mn-lt"/>
                    <a:ea typeface="+mn-ea"/>
                    <a:cs typeface="+mn-cs"/>
                  </a:defRPr>
                </a:lvl2pPr>
                <a:lvl3pPr marL="1143000" indent="-228600" algn="l" defTabSz="914400" rtl="0" eaLnBrk="1" latinLnBrk="0" hangingPunct="1">
                  <a:spcBef>
                    <a:spcPts val="600"/>
                  </a:spcBef>
                  <a:buFont typeface="Arial" charset="0"/>
                  <a:buChar char="•"/>
                  <a:defRPr sz="2400" kern="1200">
                    <a:solidFill>
                      <a:schemeClr val="tx1"/>
                    </a:solidFill>
                    <a:latin typeface="+mn-lt"/>
                    <a:ea typeface="+mn-ea"/>
                    <a:cs typeface="+mn-cs"/>
                  </a:defRPr>
                </a:lvl3pPr>
                <a:lvl4pPr marL="1600200" indent="-228600" algn="l" defTabSz="914400" rtl="0" eaLnBrk="1" latinLnBrk="0" hangingPunct="1">
                  <a:spcBef>
                    <a:spcPts val="600"/>
                  </a:spcBef>
                  <a:buFont typeface="Arial" charset="0"/>
                  <a:buChar char="•"/>
                  <a:defRPr sz="2000" kern="1200">
                    <a:solidFill>
                      <a:schemeClr val="tx1"/>
                    </a:solidFill>
                    <a:latin typeface="+mn-lt"/>
                    <a:ea typeface="+mn-ea"/>
                    <a:cs typeface="+mn-cs"/>
                  </a:defRPr>
                </a:lvl4pPr>
                <a:lvl5pPr marL="2057400" indent="-228600" algn="l" defTabSz="914400" rtl="0" eaLnBrk="1" latinLnBrk="0" hangingPunct="1">
                  <a:spcBef>
                    <a:spcPts val="600"/>
                  </a:spcBef>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charset="0"/>
                  <a:buNone/>
                </a:pPr>
                <a:r>
                  <a:rPr lang="en-US" sz="2000" dirty="0"/>
                  <a:t>We do not have the ensemble of all realizations from the Walmart example, but from the five we are given, let’s estimate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𝜇</m:t>
                        </m:r>
                      </m:e>
                      <m:sub>
                        <m:r>
                          <a:rPr lang="en-US" sz="2000" i="1">
                            <a:latin typeface="Cambria Math" panose="02040503050406030204" pitchFamily="18" charset="0"/>
                          </a:rPr>
                          <m:t>𝑡</m:t>
                        </m:r>
                      </m:sub>
                    </m:sSub>
                  </m:oMath>
                </a14:m>
                <a:r>
                  <a:rPr lang="en-US" sz="2000" dirty="0"/>
                  <a:t> and </a:t>
                </a:r>
                <a14:m>
                  <m:oMath xmlns:m="http://schemas.openxmlformats.org/officeDocument/2006/math">
                    <m:sSubSup>
                      <m:sSubSupPr>
                        <m:ctrlPr>
                          <a:rPr lang="en-US" sz="2000" i="1">
                            <a:latin typeface="Cambria Math" panose="02040503050406030204" pitchFamily="18" charset="0"/>
                          </a:rPr>
                        </m:ctrlPr>
                      </m:sSubSupPr>
                      <m:e>
                        <m:r>
                          <a:rPr lang="en-US" sz="2000" i="1">
                            <a:latin typeface="Cambria Math" panose="02040503050406030204" pitchFamily="18" charset="0"/>
                            <a:ea typeface="Cambria Math" panose="02040503050406030204" pitchFamily="18" charset="0"/>
                          </a:rPr>
                          <m:t>𝜎</m:t>
                        </m:r>
                      </m:e>
                      <m:sub>
                        <m:r>
                          <a:rPr lang="en-US" sz="2000" i="1">
                            <a:latin typeface="Cambria Math" panose="02040503050406030204" pitchFamily="18" charset="0"/>
                          </a:rPr>
                          <m:t>𝑡</m:t>
                        </m:r>
                      </m:sub>
                      <m:sup>
                        <m:r>
                          <a:rPr lang="en-US" sz="2000" i="1">
                            <a:latin typeface="Cambria Math" panose="02040503050406030204" pitchFamily="18" charset="0"/>
                          </a:rPr>
                          <m:t>2</m:t>
                        </m:r>
                      </m:sup>
                    </m:sSubSup>
                  </m:oMath>
                </a14:m>
                <a:r>
                  <a:rPr lang="en-US" sz="2000" dirty="0"/>
                  <a:t> for </a:t>
                </a:r>
                <a:r>
                  <a:rPr lang="en-US" sz="2000" i="1" dirty="0"/>
                  <a:t>t</a:t>
                </a:r>
                <a:r>
                  <a:rPr lang="en-US" sz="2000" dirty="0"/>
                  <a:t> = 10. </a:t>
                </a:r>
              </a:p>
              <a:p>
                <a:pPr marL="0" indent="0">
                  <a:buFont typeface="Arial" charset="0"/>
                  <a:buNone/>
                </a:pPr>
                <a:endParaRPr lang="en-US" sz="2000" dirty="0"/>
              </a:p>
            </p:txBody>
          </p:sp>
        </mc:Choice>
        <mc:Fallback xmlns="">
          <p:sp>
            <p:nvSpPr>
              <p:cNvPr id="21" name="Content Placeholder 2">
                <a:extLst>
                  <a:ext uri="{FF2B5EF4-FFF2-40B4-BE49-F238E27FC236}">
                    <a16:creationId xmlns:a16="http://schemas.microsoft.com/office/drawing/2014/main" xmlns:a14="http://schemas.microsoft.com/office/drawing/2010/main" xmlns="" id="{AF80CD5A-3BCF-194E-84F6-023C06E6264D}"/>
                  </a:ext>
                </a:extLst>
              </p:cNvPr>
              <p:cNvSpPr txBox="1">
                <a:spLocks noRot="1" noChangeAspect="1" noMove="1" noResize="1" noEditPoints="1" noAdjustHandles="1" noChangeArrowheads="1" noChangeShapeType="1" noTextEdit="1"/>
              </p:cNvSpPr>
              <p:nvPr/>
            </p:nvSpPr>
            <p:spPr>
              <a:xfrm>
                <a:off x="457200" y="1600200"/>
                <a:ext cx="8229600" cy="764533"/>
              </a:xfrm>
              <a:prstGeom prst="rect">
                <a:avLst/>
              </a:prstGeom>
              <a:blipFill rotWithShape="0">
                <a:blip r:embed="rId10"/>
                <a:stretch>
                  <a:fillRect l="-741" t="-4000" b="-46400"/>
                </a:stretch>
              </a:blipFill>
            </p:spPr>
            <p:txBody>
              <a:bodyPr/>
              <a:lstStyle/>
              <a:p>
                <a:r>
                  <a:rPr lang="en-US">
                    <a:noFill/>
                  </a:rPr>
                  <a:t> </a:t>
                </a:r>
              </a:p>
            </p:txBody>
          </p:sp>
        </mc:Fallback>
      </mc:AlternateContent>
    </p:spTree>
    <p:extLst>
      <p:ext uri="{BB962C8B-B14F-4D97-AF65-F5344CB8AC3E}">
        <p14:creationId xmlns:p14="http://schemas.microsoft.com/office/powerpoint/2010/main" val="3085505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10"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par>
                                <p:cTn id="19" presetID="10"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500"/>
                                        <p:tgtEl>
                                          <p:spTgt spid="14"/>
                                        </p:tgtEl>
                                      </p:cBhvr>
                                    </p:animEffect>
                                  </p:childTnLst>
                                </p:cTn>
                              </p:par>
                              <p:par>
                                <p:cTn id="22" presetID="10" presetClass="entr" presetSubtype="0" fill="hold" nodeType="with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500"/>
                                        <p:tgtEl>
                                          <p:spTgt spid="5"/>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fade">
                                      <p:cBhvr>
                                        <p:cTn id="29" dur="500"/>
                                        <p:tgtEl>
                                          <p:spTgt spid="13"/>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500"/>
                                        <p:tgtEl>
                                          <p:spTgt spid="16"/>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fade">
                                      <p:cBhvr>
                                        <p:cTn id="39" dur="500"/>
                                        <p:tgtEl>
                                          <p:spTgt spid="17"/>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fade">
                                      <p:cBhvr>
                                        <p:cTn id="44" dur="500"/>
                                        <p:tgtEl>
                                          <p:spTgt spid="15"/>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19"/>
                                        </p:tgtEl>
                                        <p:attrNameLst>
                                          <p:attrName>style.visibility</p:attrName>
                                        </p:attrNameLst>
                                      </p:cBhvr>
                                      <p:to>
                                        <p:strVal val="visible"/>
                                      </p:to>
                                    </p:set>
                                    <p:animEffect transition="in" filter="fade">
                                      <p:cBhvr>
                                        <p:cTn id="49" dur="500"/>
                                        <p:tgtEl>
                                          <p:spTgt spid="19"/>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0"/>
                                        </p:tgtEl>
                                        <p:attrNameLst>
                                          <p:attrName>style.visibility</p:attrName>
                                        </p:attrNameLst>
                                      </p:cBhvr>
                                      <p:to>
                                        <p:strVal val="visible"/>
                                      </p:to>
                                    </p:set>
                                    <p:animEffect transition="in" filter="fade">
                                      <p:cBhvr>
                                        <p:cTn id="52" dur="500"/>
                                        <p:tgtEl>
                                          <p:spTgt spid="20"/>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18"/>
                                        </p:tgtEl>
                                        <p:attrNameLst>
                                          <p:attrName>style.visibility</p:attrName>
                                        </p:attrNameLst>
                                      </p:cBhvr>
                                      <p:to>
                                        <p:strVal val="visible"/>
                                      </p:to>
                                    </p:set>
                                    <p:animEffect transition="in" filter="fade">
                                      <p:cBhvr>
                                        <p:cTn id="5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1" grpId="0" animBg="1"/>
      <p:bldP spid="13" grpId="0"/>
      <p:bldP spid="16" grpId="0"/>
      <p:bldP spid="17" grpId="0"/>
      <p:bldP spid="18" grpId="0"/>
      <p:bldP spid="15" grpId="0"/>
      <p:bldP spid="20"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E768B-2D92-774A-A351-DDAAB963AE7E}"/>
              </a:ext>
            </a:extLst>
          </p:cNvPr>
          <p:cNvSpPr>
            <a:spLocks noGrp="1"/>
          </p:cNvSpPr>
          <p:nvPr>
            <p:ph type="title"/>
          </p:nvPr>
        </p:nvSpPr>
        <p:spPr/>
        <p:txBody>
          <a:bodyPr/>
          <a:lstStyle/>
          <a:p>
            <a:r>
              <a:rPr lang="en-US" dirty="0"/>
              <a:t>Example</a:t>
            </a:r>
          </a:p>
        </p:txBody>
      </p:sp>
      <p:pic>
        <p:nvPicPr>
          <p:cNvPr id="4" name="Picture 3">
            <a:extLst>
              <a:ext uri="{FF2B5EF4-FFF2-40B4-BE49-F238E27FC236}">
                <a16:creationId xmlns:a16="http://schemas.microsoft.com/office/drawing/2014/main" id="{4E5C3760-3DEA-1B4B-96E5-01E6F9F46BB6}"/>
              </a:ext>
            </a:extLst>
          </p:cNvPr>
          <p:cNvPicPr>
            <a:picLocks noChangeAspect="1"/>
          </p:cNvPicPr>
          <p:nvPr/>
        </p:nvPicPr>
        <p:blipFill rotWithShape="1">
          <a:blip r:embed="rId2"/>
          <a:srcRect r="12634"/>
          <a:stretch/>
        </p:blipFill>
        <p:spPr>
          <a:xfrm>
            <a:off x="0" y="2866216"/>
            <a:ext cx="4594361" cy="2733500"/>
          </a:xfrm>
          <a:prstGeom prst="rect">
            <a:avLst/>
          </a:prstGeom>
        </p:spPr>
      </p:pic>
      <p:sp>
        <p:nvSpPr>
          <p:cNvPr id="6" name="Rectangle 5">
            <a:extLst>
              <a:ext uri="{FF2B5EF4-FFF2-40B4-BE49-F238E27FC236}">
                <a16:creationId xmlns:a16="http://schemas.microsoft.com/office/drawing/2014/main" id="{8914C5CD-A358-9146-B61C-A19AEB55CDA2}"/>
              </a:ext>
            </a:extLst>
          </p:cNvPr>
          <p:cNvSpPr/>
          <p:nvPr/>
        </p:nvSpPr>
        <p:spPr>
          <a:xfrm>
            <a:off x="2918307" y="3546492"/>
            <a:ext cx="117783" cy="1920641"/>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cxnSp>
        <p:nvCxnSpPr>
          <p:cNvPr id="8" name="Straight Connector 7">
            <a:extLst>
              <a:ext uri="{FF2B5EF4-FFF2-40B4-BE49-F238E27FC236}">
                <a16:creationId xmlns:a16="http://schemas.microsoft.com/office/drawing/2014/main" id="{BF438019-D83C-0E4C-A04E-4535F6DF39D2}"/>
              </a:ext>
            </a:extLst>
          </p:cNvPr>
          <p:cNvCxnSpPr>
            <a:cxnSpLocks/>
            <a:stCxn id="6" idx="0"/>
          </p:cNvCxnSpPr>
          <p:nvPr/>
        </p:nvCxnSpPr>
        <p:spPr>
          <a:xfrm flipV="1">
            <a:off x="2977199" y="2801610"/>
            <a:ext cx="1847776" cy="74488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B125D8D9-5673-B641-8651-02C724FD3DA5}"/>
              </a:ext>
            </a:extLst>
          </p:cNvPr>
          <p:cNvCxnSpPr>
            <a:cxnSpLocks/>
          </p:cNvCxnSpPr>
          <p:nvPr/>
        </p:nvCxnSpPr>
        <p:spPr>
          <a:xfrm>
            <a:off x="3036089" y="5467133"/>
            <a:ext cx="1784695" cy="19718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EC18B2C8-44AE-A743-9070-F33583590AA6}"/>
              </a:ext>
            </a:extLst>
          </p:cNvPr>
          <p:cNvSpPr/>
          <p:nvPr/>
        </p:nvSpPr>
        <p:spPr>
          <a:xfrm>
            <a:off x="4718912" y="2801609"/>
            <a:ext cx="491460" cy="2862713"/>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09821C63-8B7A-E349-853C-ABD111FEE44A}"/>
                  </a:ext>
                </a:extLst>
              </p:cNvPr>
              <p:cNvSpPr/>
              <p:nvPr/>
            </p:nvSpPr>
            <p:spPr>
              <a:xfrm>
                <a:off x="5435668" y="2729372"/>
                <a:ext cx="3267176" cy="61279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𝜇</m:t>
                              </m:r>
                            </m:e>
                          </m:acc>
                        </m:e>
                        <m:sub>
                          <m:r>
                            <a:rPr lang="en-US" i="1">
                              <a:latin typeface="Cambria Math" panose="02040503050406030204" pitchFamily="18" charset="0"/>
                              <a:ea typeface="Cambria Math" panose="02040503050406030204" pitchFamily="18" charset="0"/>
                            </a:rPr>
                            <m:t>33</m:t>
                          </m:r>
                        </m:sub>
                      </m:sSub>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20+20+21+24+17</m:t>
                          </m:r>
                        </m:num>
                        <m:den>
                          <m:r>
                            <a:rPr lang="en-US" i="1">
                              <a:latin typeface="Cambria Math" panose="02040503050406030204" pitchFamily="18" charset="0"/>
                            </a:rPr>
                            <m:t>5</m:t>
                          </m:r>
                        </m:den>
                      </m:f>
                    </m:oMath>
                  </m:oMathPara>
                </a14:m>
                <a:endParaRPr lang="en-US" sz="2400" dirty="0"/>
              </a:p>
            </p:txBody>
          </p:sp>
        </mc:Choice>
        <mc:Fallback xmlns="">
          <p:sp>
            <p:nvSpPr>
              <p:cNvPr id="13" name="Rectangle 12">
                <a:extLst>
                  <a:ext uri="{FF2B5EF4-FFF2-40B4-BE49-F238E27FC236}">
                    <a16:creationId xmlns:a16="http://schemas.microsoft.com/office/drawing/2014/main" id="{09821C63-8B7A-E349-853C-ABD111FEE44A}"/>
                  </a:ext>
                </a:extLst>
              </p:cNvPr>
              <p:cNvSpPr>
                <a:spLocks noRot="1" noChangeAspect="1" noMove="1" noResize="1" noEditPoints="1" noAdjustHandles="1" noChangeArrowheads="1" noChangeShapeType="1" noTextEdit="1"/>
              </p:cNvSpPr>
              <p:nvPr/>
            </p:nvSpPr>
            <p:spPr>
              <a:xfrm>
                <a:off x="5435668" y="2729372"/>
                <a:ext cx="3267176" cy="612796"/>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4698BD2A-B5DE-4D4D-8A46-8153A8D9E335}"/>
                  </a:ext>
                </a:extLst>
              </p:cNvPr>
              <p:cNvSpPr/>
              <p:nvPr/>
            </p:nvSpPr>
            <p:spPr>
              <a:xfrm>
                <a:off x="6544924" y="3267444"/>
                <a:ext cx="1261307" cy="369332"/>
              </a:xfrm>
              <a:prstGeom prst="rect">
                <a:avLst/>
              </a:prstGeom>
            </p:spPr>
            <p:txBody>
              <a:bodyPr wrap="none">
                <a:spAutoFit/>
              </a:bodyPr>
              <a:lstStyle/>
              <a:p>
                <a14:m>
                  <m:oMath xmlns:m="http://schemas.openxmlformats.org/officeDocument/2006/math">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𝜇</m:t>
                            </m:r>
                          </m:e>
                        </m:acc>
                      </m:e>
                      <m:sub>
                        <m:r>
                          <a:rPr lang="en-US" i="1">
                            <a:latin typeface="Cambria Math" panose="02040503050406030204" pitchFamily="18" charset="0"/>
                          </a:rPr>
                          <m:t>10</m:t>
                        </m:r>
                      </m:sub>
                    </m:sSub>
                    <m:r>
                      <a:rPr lang="en-US" i="1">
                        <a:latin typeface="Cambria Math" panose="02040503050406030204" pitchFamily="18" charset="0"/>
                      </a:rPr>
                      <m:t>=</m:t>
                    </m:r>
                  </m:oMath>
                </a14:m>
                <a:r>
                  <a:rPr lang="en-US" dirty="0"/>
                  <a:t> 20.4</a:t>
                </a:r>
              </a:p>
            </p:txBody>
          </p:sp>
        </mc:Choice>
        <mc:Fallback xmlns="">
          <p:sp>
            <p:nvSpPr>
              <p:cNvPr id="16" name="Rectangle 15">
                <a:extLst>
                  <a:ext uri="{FF2B5EF4-FFF2-40B4-BE49-F238E27FC236}">
                    <a16:creationId xmlns:a16="http://schemas.microsoft.com/office/drawing/2014/main" id="{4698BD2A-B5DE-4D4D-8A46-8153A8D9E335}"/>
                  </a:ext>
                </a:extLst>
              </p:cNvPr>
              <p:cNvSpPr>
                <a:spLocks noRot="1" noChangeAspect="1" noMove="1" noResize="1" noEditPoints="1" noAdjustHandles="1" noChangeArrowheads="1" noChangeShapeType="1" noTextEdit="1"/>
              </p:cNvSpPr>
              <p:nvPr/>
            </p:nvSpPr>
            <p:spPr>
              <a:xfrm>
                <a:off x="6544924" y="3267444"/>
                <a:ext cx="1261307" cy="369332"/>
              </a:xfrm>
              <a:prstGeom prst="rect">
                <a:avLst/>
              </a:prstGeom>
              <a:blipFill>
                <a:blip r:embed="rId4"/>
                <a:stretch>
                  <a:fillRect t="-9836" r="-3382"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6D226DB6-1BAC-A04B-A115-2D5DBEA28507}"/>
                  </a:ext>
                </a:extLst>
              </p:cNvPr>
              <p:cNvSpPr/>
              <p:nvPr/>
            </p:nvSpPr>
            <p:spPr>
              <a:xfrm>
                <a:off x="6446437" y="3644995"/>
                <a:ext cx="1173398" cy="37478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i="1">
                              <a:latin typeface="Cambria Math" panose="02040503050406030204" pitchFamily="18" charset="0"/>
                            </a:rPr>
                          </m:ctrlPr>
                        </m:sSubSupPr>
                        <m:e>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𝜎</m:t>
                              </m:r>
                            </m:e>
                          </m:acc>
                        </m:e>
                        <m:sub>
                          <m:r>
                            <a:rPr lang="en-US" i="1">
                              <a:latin typeface="Cambria Math" panose="02040503050406030204" pitchFamily="18" charset="0"/>
                            </a:rPr>
                            <m:t>10</m:t>
                          </m:r>
                        </m:sub>
                        <m:sup>
                          <m:r>
                            <a:rPr lang="en-US" i="1">
                              <a:latin typeface="Cambria Math" panose="02040503050406030204" pitchFamily="18" charset="0"/>
                            </a:rPr>
                            <m:t>2</m:t>
                          </m:r>
                        </m:sup>
                      </m:sSubSup>
                      <m:r>
                        <a:rPr lang="en-US" i="1">
                          <a:latin typeface="Cambria Math" panose="02040503050406030204" pitchFamily="18" charset="0"/>
                        </a:rPr>
                        <m:t>=6.3</m:t>
                      </m:r>
                    </m:oMath>
                  </m:oMathPara>
                </a14:m>
                <a:endParaRPr lang="en-US" dirty="0"/>
              </a:p>
            </p:txBody>
          </p:sp>
        </mc:Choice>
        <mc:Fallback xmlns="">
          <p:sp>
            <p:nvSpPr>
              <p:cNvPr id="17" name="Rectangle 16">
                <a:extLst>
                  <a:ext uri="{FF2B5EF4-FFF2-40B4-BE49-F238E27FC236}">
                    <a16:creationId xmlns:a16="http://schemas.microsoft.com/office/drawing/2014/main" id="{6D226DB6-1BAC-A04B-A115-2D5DBEA28507}"/>
                  </a:ext>
                </a:extLst>
              </p:cNvPr>
              <p:cNvSpPr>
                <a:spLocks noRot="1" noChangeAspect="1" noMove="1" noResize="1" noEditPoints="1" noAdjustHandles="1" noChangeArrowheads="1" noChangeShapeType="1" noTextEdit="1"/>
              </p:cNvSpPr>
              <p:nvPr/>
            </p:nvSpPr>
            <p:spPr>
              <a:xfrm>
                <a:off x="6446437" y="3644995"/>
                <a:ext cx="1173398" cy="374783"/>
              </a:xfrm>
              <a:prstGeom prst="rect">
                <a:avLst/>
              </a:prstGeom>
              <a:blipFill>
                <a:blip r:embed="rId5"/>
                <a:stretch>
                  <a:fillRect t="-3279" b="-3279"/>
                </a:stretch>
              </a:blipFill>
            </p:spPr>
            <p:txBody>
              <a:bodyPr/>
              <a:lstStyle/>
              <a:p>
                <a:r>
                  <a:rPr lang="en-US">
                    <a:noFill/>
                  </a:rPr>
                  <a:t> </a:t>
                </a:r>
              </a:p>
            </p:txBody>
          </p:sp>
        </mc:Fallback>
      </mc:AlternateContent>
      <p:sp>
        <p:nvSpPr>
          <p:cNvPr id="18" name="TextBox 17">
            <a:extLst>
              <a:ext uri="{FF2B5EF4-FFF2-40B4-BE49-F238E27FC236}">
                <a16:creationId xmlns:a16="http://schemas.microsoft.com/office/drawing/2014/main" id="{CB68867E-263C-5F46-BA97-9C45E18E84B4}"/>
              </a:ext>
            </a:extLst>
          </p:cNvPr>
          <p:cNvSpPr txBox="1"/>
          <p:nvPr/>
        </p:nvSpPr>
        <p:spPr>
          <a:xfrm>
            <a:off x="5689978" y="4912305"/>
            <a:ext cx="3012866" cy="954107"/>
          </a:xfrm>
          <a:prstGeom prst="rect">
            <a:avLst/>
          </a:prstGeom>
          <a:noFill/>
        </p:spPr>
        <p:txBody>
          <a:bodyPr wrap="square" rtlCol="0">
            <a:spAutoFit/>
          </a:bodyPr>
          <a:lstStyle/>
          <a:p>
            <a:r>
              <a:rPr lang="en-US" sz="1400" dirty="0"/>
              <a:t>The means and variances could have been estimated in this fashion </a:t>
            </a:r>
            <a:r>
              <a:rPr lang="en-US" sz="1400" b="1" i="1" dirty="0"/>
              <a:t>for each</a:t>
            </a:r>
            <a:r>
              <a:rPr lang="en-US" sz="1400" b="1" dirty="0"/>
              <a:t> </a:t>
            </a:r>
            <a:r>
              <a:rPr lang="en-US" sz="1400" dirty="0"/>
              <a:t>of the 50 possible values of </a:t>
            </a:r>
            <a:r>
              <a:rPr lang="en-US" sz="1400" i="1" dirty="0"/>
              <a:t>t</a:t>
            </a:r>
            <a:r>
              <a:rPr lang="en-US" sz="1400" dirty="0"/>
              <a:t> in this time series. </a:t>
            </a:r>
          </a:p>
        </p:txBody>
      </p:sp>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FE482CDF-D6D1-8B4E-AB73-6BAE14126CC7}"/>
                  </a:ext>
                </a:extLst>
              </p:cNvPr>
              <p:cNvSpPr/>
              <p:nvPr/>
            </p:nvSpPr>
            <p:spPr>
              <a:xfrm>
                <a:off x="5792723" y="4059073"/>
                <a:ext cx="3211135" cy="703078"/>
              </a:xfrm>
              <a:prstGeom prst="rect">
                <a:avLst/>
              </a:prstGeom>
            </p:spPr>
            <p:txBody>
              <a:bodyPr wrap="none">
                <a:spAutoFit/>
              </a:bodyPr>
              <a:lstStyle/>
              <a:p>
                <a:r>
                  <a:rPr lang="en-US" dirty="0"/>
                  <a:t>95% CI (assuming normality):</a:t>
                </a:r>
              </a:p>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20.4</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𝑡</m:t>
                          </m:r>
                        </m:e>
                        <m:sub>
                          <m:r>
                            <a:rPr lang="en-US" i="1">
                              <a:latin typeface="Cambria Math" panose="02040503050406030204" pitchFamily="18" charset="0"/>
                              <a:ea typeface="Cambria Math" panose="02040503050406030204" pitchFamily="18" charset="0"/>
                            </a:rPr>
                            <m:t>.975,4</m:t>
                          </m:r>
                        </m:sub>
                      </m:sSub>
                      <m:r>
                        <a:rPr lang="en-US" i="1">
                          <a:latin typeface="Cambria Math" panose="02040503050406030204" pitchFamily="18" charset="0"/>
                          <a:ea typeface="Cambria Math" panose="02040503050406030204" pitchFamily="18" charset="0"/>
                        </a:rPr>
                        <m:t>∗2.51/</m:t>
                      </m:r>
                      <m:rad>
                        <m:radPr>
                          <m:degHide m:val="on"/>
                          <m:ctrlPr>
                            <a:rPr lang="en-US" i="1">
                              <a:latin typeface="Cambria Math" panose="02040503050406030204" pitchFamily="18" charset="0"/>
                              <a:ea typeface="Cambria Math" panose="02040503050406030204" pitchFamily="18" charset="0"/>
                            </a:rPr>
                          </m:ctrlPr>
                        </m:radPr>
                        <m:deg/>
                        <m:e>
                          <m:r>
                            <a:rPr lang="en-US" i="1">
                              <a:latin typeface="Cambria Math" panose="02040503050406030204" pitchFamily="18" charset="0"/>
                              <a:ea typeface="Cambria Math" panose="02040503050406030204" pitchFamily="18" charset="0"/>
                            </a:rPr>
                            <m:t>5</m:t>
                          </m:r>
                        </m:e>
                      </m:rad>
                    </m:oMath>
                  </m:oMathPara>
                </a14:m>
                <a:endParaRPr lang="en-US" dirty="0"/>
              </a:p>
            </p:txBody>
          </p:sp>
        </mc:Choice>
        <mc:Fallback xmlns="">
          <p:sp>
            <p:nvSpPr>
              <p:cNvPr id="15" name="Rectangle 14">
                <a:extLst>
                  <a:ext uri="{FF2B5EF4-FFF2-40B4-BE49-F238E27FC236}">
                    <a16:creationId xmlns:a16="http://schemas.microsoft.com/office/drawing/2014/main" id="{FE482CDF-D6D1-8B4E-AB73-6BAE14126CC7}"/>
                  </a:ext>
                </a:extLst>
              </p:cNvPr>
              <p:cNvSpPr>
                <a:spLocks noRot="1" noChangeAspect="1" noMove="1" noResize="1" noEditPoints="1" noAdjustHandles="1" noChangeArrowheads="1" noChangeShapeType="1" noTextEdit="1"/>
              </p:cNvSpPr>
              <p:nvPr/>
            </p:nvSpPr>
            <p:spPr>
              <a:xfrm>
                <a:off x="5792723" y="4059073"/>
                <a:ext cx="3211135" cy="703078"/>
              </a:xfrm>
              <a:prstGeom prst="rect">
                <a:avLst/>
              </a:prstGeom>
              <a:blipFill>
                <a:blip r:embed="rId6"/>
                <a:stretch>
                  <a:fillRect l="-1518" t="-5217" r="-1328" b="-5217"/>
                </a:stretch>
              </a:blipFill>
            </p:spPr>
            <p:txBody>
              <a:bodyPr/>
              <a:lstStyle/>
              <a:p>
                <a:r>
                  <a:rPr lang="en-US">
                    <a:noFill/>
                  </a:rPr>
                  <a:t> </a:t>
                </a:r>
              </a:p>
            </p:txBody>
          </p:sp>
        </mc:Fallback>
      </mc:AlternateContent>
      <p:pic>
        <p:nvPicPr>
          <p:cNvPr id="12" name="Picture 11">
            <a:extLst>
              <a:ext uri="{FF2B5EF4-FFF2-40B4-BE49-F238E27FC236}">
                <a16:creationId xmlns:a16="http://schemas.microsoft.com/office/drawing/2014/main" id="{E64367C4-78CC-4F45-AFAC-974B835EB2E7}"/>
              </a:ext>
            </a:extLst>
          </p:cNvPr>
          <p:cNvPicPr>
            <a:picLocks noChangeAspect="1"/>
          </p:cNvPicPr>
          <p:nvPr/>
        </p:nvPicPr>
        <p:blipFill rotWithShape="1">
          <a:blip r:embed="rId7"/>
          <a:srcRect l="18682"/>
          <a:stretch/>
        </p:blipFill>
        <p:spPr>
          <a:xfrm>
            <a:off x="5061816" y="2824458"/>
            <a:ext cx="114896" cy="2790532"/>
          </a:xfrm>
          <a:prstGeom prst="rect">
            <a:avLst/>
          </a:prstGeom>
        </p:spPr>
      </p:pic>
      <p:pic>
        <p:nvPicPr>
          <p:cNvPr id="21" name="Picture 20">
            <a:extLst>
              <a:ext uri="{FF2B5EF4-FFF2-40B4-BE49-F238E27FC236}">
                <a16:creationId xmlns:a16="http://schemas.microsoft.com/office/drawing/2014/main" id="{C66E0F10-6142-EE40-A5F2-9AAAD446B6EF}"/>
              </a:ext>
            </a:extLst>
          </p:cNvPr>
          <p:cNvPicPr>
            <a:picLocks noChangeAspect="1"/>
          </p:cNvPicPr>
          <p:nvPr/>
        </p:nvPicPr>
        <p:blipFill>
          <a:blip r:embed="rId8"/>
          <a:stretch>
            <a:fillRect/>
          </a:stretch>
        </p:blipFill>
        <p:spPr>
          <a:xfrm>
            <a:off x="4733733" y="2829074"/>
            <a:ext cx="323850" cy="2781301"/>
          </a:xfrm>
          <a:prstGeom prst="rect">
            <a:avLst/>
          </a:prstGeom>
        </p:spPr>
      </p:pic>
      <mc:AlternateContent xmlns:mc="http://schemas.openxmlformats.org/markup-compatibility/2006" xmlns:a14="http://schemas.microsoft.com/office/drawing/2010/main">
        <mc:Choice Requires="a14">
          <p:sp>
            <p:nvSpPr>
              <p:cNvPr id="19" name="Content Placeholder 2">
                <a:extLst>
                  <a:ext uri="{FF2B5EF4-FFF2-40B4-BE49-F238E27FC236}">
                    <a16:creationId xmlns:a16="http://schemas.microsoft.com/office/drawing/2014/main" id="{AF80CD5A-3BCF-194E-84F6-023C06E6264D}"/>
                  </a:ext>
                </a:extLst>
              </p:cNvPr>
              <p:cNvSpPr txBox="1">
                <a:spLocks/>
              </p:cNvSpPr>
              <p:nvPr/>
            </p:nvSpPr>
            <p:spPr>
              <a:xfrm>
                <a:off x="457200" y="1600200"/>
                <a:ext cx="8229600" cy="979017"/>
              </a:xfrm>
              <a:prstGeom prst="rect">
                <a:avLst/>
              </a:prstGeom>
            </p:spPr>
            <p:txBody>
              <a:bodyPr/>
              <a:lstStyle>
                <a:lvl1pPr marL="342900" indent="-342900" algn="l" defTabSz="914400" rtl="0" eaLnBrk="1" latinLnBrk="0" hangingPunct="1">
                  <a:spcBef>
                    <a:spcPts val="600"/>
                  </a:spcBef>
                  <a:buFont typeface="Arial" charset="0"/>
                  <a:buChar char="•"/>
                  <a:defRPr sz="3200" kern="1200">
                    <a:solidFill>
                      <a:schemeClr val="tx1"/>
                    </a:solidFill>
                    <a:latin typeface="+mn-lt"/>
                    <a:ea typeface="+mn-ea"/>
                    <a:cs typeface="+mn-cs"/>
                  </a:defRPr>
                </a:lvl1pPr>
                <a:lvl2pPr marL="742950" indent="-285750" algn="l" defTabSz="914400" rtl="0" eaLnBrk="1" latinLnBrk="0" hangingPunct="1">
                  <a:spcBef>
                    <a:spcPts val="600"/>
                  </a:spcBef>
                  <a:buFont typeface="Arial" charset="0"/>
                  <a:buChar char="•"/>
                  <a:defRPr sz="2800" b="0" i="0" u="none" kern="1200">
                    <a:solidFill>
                      <a:schemeClr val="tx1"/>
                    </a:solidFill>
                    <a:latin typeface="+mn-lt"/>
                    <a:ea typeface="+mn-ea"/>
                    <a:cs typeface="+mn-cs"/>
                  </a:defRPr>
                </a:lvl2pPr>
                <a:lvl3pPr marL="1143000" indent="-228600" algn="l" defTabSz="914400" rtl="0" eaLnBrk="1" latinLnBrk="0" hangingPunct="1">
                  <a:spcBef>
                    <a:spcPts val="600"/>
                  </a:spcBef>
                  <a:buFont typeface="Arial" charset="0"/>
                  <a:buChar char="•"/>
                  <a:defRPr sz="2400" kern="1200">
                    <a:solidFill>
                      <a:schemeClr val="tx1"/>
                    </a:solidFill>
                    <a:latin typeface="+mn-lt"/>
                    <a:ea typeface="+mn-ea"/>
                    <a:cs typeface="+mn-cs"/>
                  </a:defRPr>
                </a:lvl3pPr>
                <a:lvl4pPr marL="1600200" indent="-228600" algn="l" defTabSz="914400" rtl="0" eaLnBrk="1" latinLnBrk="0" hangingPunct="1">
                  <a:spcBef>
                    <a:spcPts val="600"/>
                  </a:spcBef>
                  <a:buFont typeface="Arial" charset="0"/>
                  <a:buChar char="•"/>
                  <a:defRPr sz="2000" kern="1200">
                    <a:solidFill>
                      <a:schemeClr val="tx1"/>
                    </a:solidFill>
                    <a:latin typeface="+mn-lt"/>
                    <a:ea typeface="+mn-ea"/>
                    <a:cs typeface="+mn-cs"/>
                  </a:defRPr>
                </a:lvl4pPr>
                <a:lvl5pPr marL="2057400" indent="-228600" algn="l" defTabSz="914400" rtl="0" eaLnBrk="1" latinLnBrk="0" hangingPunct="1">
                  <a:spcBef>
                    <a:spcPts val="600"/>
                  </a:spcBef>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charset="0"/>
                  <a:buNone/>
                </a:pPr>
                <a:r>
                  <a:rPr lang="en-US" sz="2000" dirty="0"/>
                  <a:t>We do not have the ensemble of all realizations from the Walmart example, but from the five we are given, let’s estimate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𝜇</m:t>
                        </m:r>
                      </m:e>
                      <m:sub>
                        <m:r>
                          <a:rPr lang="en-US" sz="2000" i="1">
                            <a:latin typeface="Cambria Math" panose="02040503050406030204" pitchFamily="18" charset="0"/>
                          </a:rPr>
                          <m:t>𝑡</m:t>
                        </m:r>
                      </m:sub>
                    </m:sSub>
                  </m:oMath>
                </a14:m>
                <a:r>
                  <a:rPr lang="en-US" sz="2000" dirty="0"/>
                  <a:t> and </a:t>
                </a:r>
                <a14:m>
                  <m:oMath xmlns:m="http://schemas.openxmlformats.org/officeDocument/2006/math">
                    <m:sSubSup>
                      <m:sSubSupPr>
                        <m:ctrlPr>
                          <a:rPr lang="en-US" sz="2000" i="1">
                            <a:latin typeface="Cambria Math" panose="02040503050406030204" pitchFamily="18" charset="0"/>
                          </a:rPr>
                        </m:ctrlPr>
                      </m:sSubSupPr>
                      <m:e>
                        <m:r>
                          <a:rPr lang="en-US" sz="2000" i="1">
                            <a:latin typeface="Cambria Math" panose="02040503050406030204" pitchFamily="18" charset="0"/>
                            <a:ea typeface="Cambria Math" panose="02040503050406030204" pitchFamily="18" charset="0"/>
                          </a:rPr>
                          <m:t>𝜎</m:t>
                        </m:r>
                      </m:e>
                      <m:sub>
                        <m:r>
                          <a:rPr lang="en-US" sz="2000" i="1">
                            <a:latin typeface="Cambria Math" panose="02040503050406030204" pitchFamily="18" charset="0"/>
                          </a:rPr>
                          <m:t>𝑡</m:t>
                        </m:r>
                      </m:sub>
                      <m:sup>
                        <m:r>
                          <a:rPr lang="en-US" sz="2000" i="1">
                            <a:latin typeface="Cambria Math" panose="02040503050406030204" pitchFamily="18" charset="0"/>
                          </a:rPr>
                          <m:t>2</m:t>
                        </m:r>
                      </m:sup>
                    </m:sSubSup>
                  </m:oMath>
                </a14:m>
                <a:r>
                  <a:rPr lang="en-US" sz="2000" dirty="0"/>
                  <a:t> for </a:t>
                </a:r>
                <a:br>
                  <a:rPr lang="en-US" sz="2000" dirty="0"/>
                </a:br>
                <a:r>
                  <a:rPr lang="en-US" sz="2000" i="1" dirty="0"/>
                  <a:t>t</a:t>
                </a:r>
                <a:r>
                  <a:rPr lang="en-US" sz="2000" dirty="0"/>
                  <a:t> = 10. </a:t>
                </a:r>
              </a:p>
              <a:p>
                <a:pPr marL="0" indent="0">
                  <a:buFont typeface="Arial" charset="0"/>
                  <a:buNone/>
                </a:pPr>
                <a:endParaRPr lang="en-US" sz="2000" dirty="0"/>
              </a:p>
            </p:txBody>
          </p:sp>
        </mc:Choice>
        <mc:Fallback xmlns="">
          <p:sp>
            <p:nvSpPr>
              <p:cNvPr id="19" name="Content Placeholder 2">
                <a:extLst>
                  <a:ext uri="{FF2B5EF4-FFF2-40B4-BE49-F238E27FC236}">
                    <a16:creationId xmlns:a16="http://schemas.microsoft.com/office/drawing/2014/main" id="{AF80CD5A-3BCF-194E-84F6-023C06E6264D}"/>
                  </a:ext>
                </a:extLst>
              </p:cNvPr>
              <p:cNvSpPr txBox="1">
                <a:spLocks noRot="1" noChangeAspect="1" noMove="1" noResize="1" noEditPoints="1" noAdjustHandles="1" noChangeArrowheads="1" noChangeShapeType="1" noTextEdit="1"/>
              </p:cNvSpPr>
              <p:nvPr/>
            </p:nvSpPr>
            <p:spPr>
              <a:xfrm>
                <a:off x="457200" y="1600200"/>
                <a:ext cx="8229600" cy="979017"/>
              </a:xfrm>
              <a:prstGeom prst="rect">
                <a:avLst/>
              </a:prstGeom>
              <a:blipFill>
                <a:blip r:embed="rId9"/>
                <a:stretch>
                  <a:fillRect l="-741" t="-3125" b="-14375"/>
                </a:stretch>
              </a:blipFill>
            </p:spPr>
            <p:txBody>
              <a:bodyPr/>
              <a:lstStyle/>
              <a:p>
                <a:r>
                  <a:rPr lang="en-US">
                    <a:noFill/>
                  </a:rPr>
                  <a:t> </a:t>
                </a:r>
              </a:p>
            </p:txBody>
          </p:sp>
        </mc:Fallback>
      </mc:AlternateContent>
    </p:spTree>
    <p:extLst>
      <p:ext uri="{BB962C8B-B14F-4D97-AF65-F5344CB8AC3E}">
        <p14:creationId xmlns:p14="http://schemas.microsoft.com/office/powerpoint/2010/main" val="1346544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10"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500"/>
                                        <p:tgtEl>
                                          <p:spTgt spid="13"/>
                                        </p:tgtEl>
                                      </p:cBhvr>
                                    </p:animEffect>
                                  </p:childTnLst>
                                </p:cTn>
                              </p:par>
                              <p:par>
                                <p:cTn id="22" presetID="10" presetClass="entr" presetSubtype="0" fill="hold"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par>
                                <p:cTn id="25" presetID="10" presetClass="entr" presetSubtype="0" fill="hold" nodeType="with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fade">
                                      <p:cBhvr>
                                        <p:cTn id="27" dur="500"/>
                                        <p:tgtEl>
                                          <p:spTgt spid="2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fade">
                                      <p:cBhvr>
                                        <p:cTn id="32" dur="500"/>
                                        <p:tgtEl>
                                          <p:spTgt spid="16"/>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fade">
                                      <p:cBhvr>
                                        <p:cTn id="37" dur="500"/>
                                        <p:tgtEl>
                                          <p:spTgt spid="17"/>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fade">
                                      <p:cBhvr>
                                        <p:cTn id="42" dur="500"/>
                                        <p:tgtEl>
                                          <p:spTgt spid="15"/>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8"/>
                                        </p:tgtEl>
                                        <p:attrNameLst>
                                          <p:attrName>style.visibility</p:attrName>
                                        </p:attrNameLst>
                                      </p:cBhvr>
                                      <p:to>
                                        <p:strVal val="visible"/>
                                      </p:to>
                                    </p:set>
                                    <p:animEffect transition="in" filter="fade">
                                      <p:cBhvr>
                                        <p:cTn id="4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1" grpId="0" animBg="1"/>
      <p:bldP spid="13" grpId="0"/>
      <p:bldP spid="16" grpId="0"/>
      <p:bldP spid="17" grpId="0"/>
      <p:bldP spid="18" grpId="0"/>
      <p:bldP spid="1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E768B-2D92-774A-A351-DDAAB963AE7E}"/>
              </a:ext>
            </a:extLst>
          </p:cNvPr>
          <p:cNvSpPr>
            <a:spLocks noGrp="1"/>
          </p:cNvSpPr>
          <p:nvPr>
            <p:ph type="title"/>
          </p:nvPr>
        </p:nvSpPr>
        <p:spPr/>
        <p:txBody>
          <a:bodyPr>
            <a:normAutofit/>
          </a:bodyPr>
          <a:lstStyle/>
          <a:p>
            <a:r>
              <a:rPr lang="en-US" dirty="0"/>
              <a:t>Example</a:t>
            </a:r>
          </a:p>
        </p:txBody>
      </p:sp>
      <p:pic>
        <p:nvPicPr>
          <p:cNvPr id="19" name="Picture 18">
            <a:extLst>
              <a:ext uri="{FF2B5EF4-FFF2-40B4-BE49-F238E27FC236}">
                <a16:creationId xmlns:a16="http://schemas.microsoft.com/office/drawing/2014/main" id="{3EE24479-F33E-5A42-9C9F-4807CBBA4664}"/>
              </a:ext>
            </a:extLst>
          </p:cNvPr>
          <p:cNvPicPr>
            <a:picLocks noChangeAspect="1"/>
          </p:cNvPicPr>
          <p:nvPr/>
        </p:nvPicPr>
        <p:blipFill>
          <a:blip r:embed="rId3"/>
          <a:stretch>
            <a:fillRect/>
          </a:stretch>
        </p:blipFill>
        <p:spPr>
          <a:xfrm>
            <a:off x="0" y="3259749"/>
            <a:ext cx="4763814" cy="2476240"/>
          </a:xfrm>
          <a:prstGeom prst="rect">
            <a:avLst/>
          </a:prstGeom>
        </p:spPr>
      </p:pic>
      <p:sp>
        <p:nvSpPr>
          <p:cNvPr id="6" name="Rectangle 5">
            <a:extLst>
              <a:ext uri="{FF2B5EF4-FFF2-40B4-BE49-F238E27FC236}">
                <a16:creationId xmlns:a16="http://schemas.microsoft.com/office/drawing/2014/main" id="{8914C5CD-A358-9146-B61C-A19AEB55CDA2}"/>
              </a:ext>
            </a:extLst>
          </p:cNvPr>
          <p:cNvSpPr/>
          <p:nvPr/>
        </p:nvSpPr>
        <p:spPr>
          <a:xfrm>
            <a:off x="1254573" y="3941594"/>
            <a:ext cx="80508" cy="1712119"/>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cxnSp>
        <p:nvCxnSpPr>
          <p:cNvPr id="8" name="Straight Connector 7">
            <a:extLst>
              <a:ext uri="{FF2B5EF4-FFF2-40B4-BE49-F238E27FC236}">
                <a16:creationId xmlns:a16="http://schemas.microsoft.com/office/drawing/2014/main" id="{BF438019-D83C-0E4C-A04E-4535F6DF39D2}"/>
              </a:ext>
            </a:extLst>
          </p:cNvPr>
          <p:cNvCxnSpPr/>
          <p:nvPr/>
        </p:nvCxnSpPr>
        <p:spPr>
          <a:xfrm flipV="1">
            <a:off x="1274555" y="3016693"/>
            <a:ext cx="3591129" cy="93197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B125D8D9-5673-B641-8651-02C724FD3DA5}"/>
              </a:ext>
            </a:extLst>
          </p:cNvPr>
          <p:cNvCxnSpPr>
            <a:cxnSpLocks/>
          </p:cNvCxnSpPr>
          <p:nvPr/>
        </p:nvCxnSpPr>
        <p:spPr>
          <a:xfrm>
            <a:off x="1274555" y="5660785"/>
            <a:ext cx="3591129" cy="21862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EC18B2C8-44AE-A743-9070-F33583590AA6}"/>
              </a:ext>
            </a:extLst>
          </p:cNvPr>
          <p:cNvSpPr/>
          <p:nvPr/>
        </p:nvSpPr>
        <p:spPr>
          <a:xfrm>
            <a:off x="4763813" y="3016693"/>
            <a:ext cx="540000" cy="2862713"/>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09821C63-8B7A-E349-853C-ABD111FEE44A}"/>
                  </a:ext>
                </a:extLst>
              </p:cNvPr>
              <p:cNvSpPr/>
              <p:nvPr/>
            </p:nvSpPr>
            <p:spPr>
              <a:xfrm>
                <a:off x="6284578" y="2873397"/>
                <a:ext cx="1696234" cy="61093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𝜇</m:t>
                              </m:r>
                            </m:e>
                          </m:acc>
                        </m:e>
                        <m:sub>
                          <m:r>
                            <a:rPr lang="en-US" i="1">
                              <a:latin typeface="Cambria Math" panose="02040503050406030204" pitchFamily="18" charset="0"/>
                              <a:ea typeface="Cambria Math" panose="02040503050406030204" pitchFamily="18" charset="0"/>
                            </a:rPr>
                            <m:t>23</m:t>
                          </m:r>
                        </m:sub>
                      </m:sSub>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16</m:t>
                          </m:r>
                        </m:num>
                        <m:den>
                          <m:r>
                            <a:rPr lang="en-US" i="1">
                              <a:latin typeface="Cambria Math" panose="02040503050406030204" pitchFamily="18" charset="0"/>
                            </a:rPr>
                            <m:t>1</m:t>
                          </m:r>
                        </m:den>
                      </m:f>
                      <m:r>
                        <a:rPr lang="en-US" i="1">
                          <a:latin typeface="Cambria Math" panose="02040503050406030204" pitchFamily="18" charset="0"/>
                        </a:rPr>
                        <m:t>=16</m:t>
                      </m:r>
                    </m:oMath>
                  </m:oMathPara>
                </a14:m>
                <a:endParaRPr lang="en-US" sz="2400" dirty="0"/>
              </a:p>
            </p:txBody>
          </p:sp>
        </mc:Choice>
        <mc:Fallback xmlns="">
          <p:sp>
            <p:nvSpPr>
              <p:cNvPr id="13" name="Rectangle 12">
                <a:extLst>
                  <a:ext uri="{FF2B5EF4-FFF2-40B4-BE49-F238E27FC236}">
                    <a16:creationId xmlns:a16="http://schemas.microsoft.com/office/drawing/2014/main" id="{09821C63-8B7A-E349-853C-ABD111FEE44A}"/>
                  </a:ext>
                </a:extLst>
              </p:cNvPr>
              <p:cNvSpPr>
                <a:spLocks noRot="1" noChangeAspect="1" noMove="1" noResize="1" noEditPoints="1" noAdjustHandles="1" noChangeArrowheads="1" noChangeShapeType="1" noTextEdit="1"/>
              </p:cNvSpPr>
              <p:nvPr/>
            </p:nvSpPr>
            <p:spPr>
              <a:xfrm>
                <a:off x="6284578" y="2873397"/>
                <a:ext cx="1696234" cy="610936"/>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4698BD2A-B5DE-4D4D-8A46-8153A8D9E335}"/>
                  </a:ext>
                </a:extLst>
              </p:cNvPr>
              <p:cNvSpPr/>
              <p:nvPr/>
            </p:nvSpPr>
            <p:spPr>
              <a:xfrm>
                <a:off x="6589824" y="3482528"/>
                <a:ext cx="1074268" cy="369332"/>
              </a:xfrm>
              <a:prstGeom prst="rect">
                <a:avLst/>
              </a:prstGeom>
            </p:spPr>
            <p:txBody>
              <a:bodyPr wrap="none">
                <a:spAutoFit/>
              </a:bodyPr>
              <a:lstStyle/>
              <a:p>
                <a14:m>
                  <m:oMath xmlns:m="http://schemas.openxmlformats.org/officeDocument/2006/math">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𝜇</m:t>
                            </m:r>
                          </m:e>
                        </m:acc>
                      </m:e>
                      <m:sub>
                        <m:r>
                          <a:rPr lang="en-US" i="1">
                            <a:latin typeface="Cambria Math" panose="02040503050406030204" pitchFamily="18" charset="0"/>
                            <a:ea typeface="Cambria Math" panose="02040503050406030204" pitchFamily="18" charset="0"/>
                          </a:rPr>
                          <m:t>23</m:t>
                        </m:r>
                      </m:sub>
                    </m:sSub>
                    <m:r>
                      <a:rPr lang="en-US" i="1">
                        <a:latin typeface="Cambria Math" panose="02040503050406030204" pitchFamily="18" charset="0"/>
                      </a:rPr>
                      <m:t>=</m:t>
                    </m:r>
                  </m:oMath>
                </a14:m>
                <a:r>
                  <a:rPr lang="en-US" dirty="0"/>
                  <a:t> 16</a:t>
                </a:r>
              </a:p>
            </p:txBody>
          </p:sp>
        </mc:Choice>
        <mc:Fallback xmlns="">
          <p:sp>
            <p:nvSpPr>
              <p:cNvPr id="16" name="Rectangle 15">
                <a:extLst>
                  <a:ext uri="{FF2B5EF4-FFF2-40B4-BE49-F238E27FC236}">
                    <a16:creationId xmlns:a16="http://schemas.microsoft.com/office/drawing/2014/main" id="{4698BD2A-B5DE-4D4D-8A46-8153A8D9E335}"/>
                  </a:ext>
                </a:extLst>
              </p:cNvPr>
              <p:cNvSpPr>
                <a:spLocks noRot="1" noChangeAspect="1" noMove="1" noResize="1" noEditPoints="1" noAdjustHandles="1" noChangeArrowheads="1" noChangeShapeType="1" noTextEdit="1"/>
              </p:cNvSpPr>
              <p:nvPr/>
            </p:nvSpPr>
            <p:spPr>
              <a:xfrm>
                <a:off x="6589824" y="3482528"/>
                <a:ext cx="1074268" cy="369332"/>
              </a:xfrm>
              <a:prstGeom prst="rect">
                <a:avLst/>
              </a:prstGeom>
              <a:blipFill>
                <a:blip r:embed="rId5"/>
                <a:stretch>
                  <a:fillRect t="-8197" r="-3977"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6D226DB6-1BAC-A04B-A115-2D5DBEA28507}"/>
                  </a:ext>
                </a:extLst>
              </p:cNvPr>
              <p:cNvSpPr/>
              <p:nvPr/>
            </p:nvSpPr>
            <p:spPr>
              <a:xfrm>
                <a:off x="6636183" y="3869813"/>
                <a:ext cx="959109" cy="37446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i="1">
                              <a:latin typeface="Cambria Math" panose="02040503050406030204" pitchFamily="18" charset="0"/>
                            </a:rPr>
                          </m:ctrlPr>
                        </m:sSubSupPr>
                        <m:e>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𝜎</m:t>
                              </m:r>
                            </m:e>
                          </m:acc>
                        </m:e>
                        <m:sub>
                          <m:r>
                            <a:rPr lang="en-US" i="1">
                              <a:latin typeface="Cambria Math" panose="02040503050406030204" pitchFamily="18" charset="0"/>
                              <a:ea typeface="Cambria Math" panose="02040503050406030204" pitchFamily="18" charset="0"/>
                            </a:rPr>
                            <m:t>23</m:t>
                          </m:r>
                        </m:sub>
                        <m:sup>
                          <m:r>
                            <a:rPr lang="en-US" i="1">
                              <a:latin typeface="Cambria Math" panose="02040503050406030204" pitchFamily="18" charset="0"/>
                            </a:rPr>
                            <m:t>2</m:t>
                          </m:r>
                        </m:sup>
                      </m:sSubSup>
                      <m:r>
                        <a:rPr lang="en-US" i="1">
                          <a:latin typeface="Cambria Math" panose="02040503050406030204" pitchFamily="18" charset="0"/>
                        </a:rPr>
                        <m:t>= ?</m:t>
                      </m:r>
                    </m:oMath>
                  </m:oMathPara>
                </a14:m>
                <a:endParaRPr lang="en-US" dirty="0"/>
              </a:p>
            </p:txBody>
          </p:sp>
        </mc:Choice>
        <mc:Fallback xmlns="">
          <p:sp>
            <p:nvSpPr>
              <p:cNvPr id="17" name="Rectangle 16">
                <a:extLst>
                  <a:ext uri="{FF2B5EF4-FFF2-40B4-BE49-F238E27FC236}">
                    <a16:creationId xmlns:a16="http://schemas.microsoft.com/office/drawing/2014/main" id="{6D226DB6-1BAC-A04B-A115-2D5DBEA28507}"/>
                  </a:ext>
                </a:extLst>
              </p:cNvPr>
              <p:cNvSpPr>
                <a:spLocks noRot="1" noChangeAspect="1" noMove="1" noResize="1" noEditPoints="1" noAdjustHandles="1" noChangeArrowheads="1" noChangeShapeType="1" noTextEdit="1"/>
              </p:cNvSpPr>
              <p:nvPr/>
            </p:nvSpPr>
            <p:spPr>
              <a:xfrm>
                <a:off x="6636183" y="3869813"/>
                <a:ext cx="959109" cy="374461"/>
              </a:xfrm>
              <a:prstGeom prst="rect">
                <a:avLst/>
              </a:prstGeom>
              <a:blipFill>
                <a:blip r:embed="rId6"/>
                <a:stretch>
                  <a:fillRect t="-3279" b="-3279"/>
                </a:stretch>
              </a:blipFill>
            </p:spPr>
            <p:txBody>
              <a:bodyPr/>
              <a:lstStyle/>
              <a:p>
                <a:r>
                  <a:rPr lang="en-US">
                    <a:noFill/>
                  </a:rPr>
                  <a:t> </a:t>
                </a:r>
              </a:p>
            </p:txBody>
          </p:sp>
        </mc:Fallback>
      </mc:AlternateContent>
      <p:sp>
        <p:nvSpPr>
          <p:cNvPr id="18" name="TextBox 17">
            <a:extLst>
              <a:ext uri="{FF2B5EF4-FFF2-40B4-BE49-F238E27FC236}">
                <a16:creationId xmlns:a16="http://schemas.microsoft.com/office/drawing/2014/main" id="{CB68867E-263C-5F46-BA97-9C45E18E84B4}"/>
              </a:ext>
            </a:extLst>
          </p:cNvPr>
          <p:cNvSpPr txBox="1"/>
          <p:nvPr/>
        </p:nvSpPr>
        <p:spPr>
          <a:xfrm>
            <a:off x="5632957" y="4909572"/>
            <a:ext cx="2961497" cy="1384995"/>
          </a:xfrm>
          <a:prstGeom prst="rect">
            <a:avLst/>
          </a:prstGeom>
          <a:noFill/>
        </p:spPr>
        <p:txBody>
          <a:bodyPr wrap="square" rtlCol="0">
            <a:spAutoFit/>
          </a:bodyPr>
          <a:lstStyle/>
          <a:p>
            <a:r>
              <a:rPr lang="en-US" sz="1400" b="1" i="1" dirty="0"/>
              <a:t>For each </a:t>
            </a:r>
            <a:r>
              <a:rPr lang="en-US" sz="1400" dirty="0"/>
              <a:t>time point (</a:t>
            </a:r>
            <a:r>
              <a:rPr lang="en-US" sz="1400" i="1" dirty="0"/>
              <a:t>t</a:t>
            </a:r>
            <a:r>
              <a:rPr lang="en-US" sz="1400" dirty="0"/>
              <a:t>) there is only one observation, and thus, while we can theoretically get a trivial estimate of the mean, we cannot estimate the variance with only one point. </a:t>
            </a:r>
            <a:r>
              <a:rPr lang="en-US" sz="1400" b="1" dirty="0"/>
              <a:t>What can we do?</a:t>
            </a:r>
          </a:p>
        </p:txBody>
      </p:sp>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FE482CDF-D6D1-8B4E-AB73-6BAE14126CC7}"/>
                  </a:ext>
                </a:extLst>
              </p:cNvPr>
              <p:cNvSpPr/>
              <p:nvPr/>
            </p:nvSpPr>
            <p:spPr>
              <a:xfrm>
                <a:off x="5837625" y="4274157"/>
                <a:ext cx="3211135" cy="658514"/>
              </a:xfrm>
              <a:prstGeom prst="rect">
                <a:avLst/>
              </a:prstGeom>
            </p:spPr>
            <p:txBody>
              <a:bodyPr wrap="none">
                <a:spAutoFit/>
              </a:bodyPr>
              <a:lstStyle/>
              <a:p>
                <a:r>
                  <a:rPr lang="en-US" dirty="0"/>
                  <a:t>95% CI (assuming normality):</a:t>
                </a:r>
              </a:p>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16</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𝑡</m:t>
                          </m:r>
                        </m:e>
                        <m:sub>
                          <m:r>
                            <a:rPr lang="en-US" i="1">
                              <a:latin typeface="Cambria Math" panose="02040503050406030204" pitchFamily="18" charset="0"/>
                              <a:ea typeface="Cambria Math" panose="02040503050406030204" pitchFamily="18" charset="0"/>
                            </a:rPr>
                            <m:t>.975,0</m:t>
                          </m:r>
                        </m:sub>
                      </m:sSub>
                      <m:r>
                        <a:rPr lang="en-US" i="1">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5" name="Rectangle 14">
                <a:extLst>
                  <a:ext uri="{FF2B5EF4-FFF2-40B4-BE49-F238E27FC236}">
                    <a16:creationId xmlns:a16="http://schemas.microsoft.com/office/drawing/2014/main" id="{FE482CDF-D6D1-8B4E-AB73-6BAE14126CC7}"/>
                  </a:ext>
                </a:extLst>
              </p:cNvPr>
              <p:cNvSpPr>
                <a:spLocks noRot="1" noChangeAspect="1" noMove="1" noResize="1" noEditPoints="1" noAdjustHandles="1" noChangeArrowheads="1" noChangeShapeType="1" noTextEdit="1"/>
              </p:cNvSpPr>
              <p:nvPr/>
            </p:nvSpPr>
            <p:spPr>
              <a:xfrm>
                <a:off x="5837625" y="4274157"/>
                <a:ext cx="3211135" cy="658514"/>
              </a:xfrm>
              <a:prstGeom prst="rect">
                <a:avLst/>
              </a:prstGeom>
              <a:blipFill>
                <a:blip r:embed="rId7"/>
                <a:stretch>
                  <a:fillRect l="-1711" t="-4630" r="-1331"/>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254AADB9-CF97-6641-80B4-479551B878BD}"/>
              </a:ext>
            </a:extLst>
          </p:cNvPr>
          <p:cNvPicPr>
            <a:picLocks noChangeAspect="1"/>
          </p:cNvPicPr>
          <p:nvPr/>
        </p:nvPicPr>
        <p:blipFill>
          <a:blip r:embed="rId8"/>
          <a:stretch>
            <a:fillRect/>
          </a:stretch>
        </p:blipFill>
        <p:spPr>
          <a:xfrm>
            <a:off x="5082817" y="3049687"/>
            <a:ext cx="80108" cy="2817134"/>
          </a:xfrm>
          <a:prstGeom prst="rect">
            <a:avLst/>
          </a:prstGeom>
        </p:spPr>
      </p:pic>
      <p:pic>
        <p:nvPicPr>
          <p:cNvPr id="7" name="Picture 6">
            <a:extLst>
              <a:ext uri="{FF2B5EF4-FFF2-40B4-BE49-F238E27FC236}">
                <a16:creationId xmlns:a16="http://schemas.microsoft.com/office/drawing/2014/main" id="{999D382D-1550-5B49-A365-CDA3B67553CD}"/>
              </a:ext>
            </a:extLst>
          </p:cNvPr>
          <p:cNvPicPr>
            <a:picLocks noChangeAspect="1"/>
          </p:cNvPicPr>
          <p:nvPr/>
        </p:nvPicPr>
        <p:blipFill>
          <a:blip r:embed="rId9"/>
          <a:stretch>
            <a:fillRect/>
          </a:stretch>
        </p:blipFill>
        <p:spPr>
          <a:xfrm>
            <a:off x="4797637" y="3369372"/>
            <a:ext cx="295275" cy="2381250"/>
          </a:xfrm>
          <a:prstGeom prst="rect">
            <a:avLst/>
          </a:prstGeom>
        </p:spPr>
      </p:pic>
      <p:sp>
        <p:nvSpPr>
          <p:cNvPr id="20" name="Content Placeholder 2">
            <a:extLst>
              <a:ext uri="{FF2B5EF4-FFF2-40B4-BE49-F238E27FC236}">
                <a16:creationId xmlns:a16="http://schemas.microsoft.com/office/drawing/2014/main" id="{AF80CD5A-3BCF-194E-84F6-023C06E6264D}"/>
              </a:ext>
            </a:extLst>
          </p:cNvPr>
          <p:cNvSpPr txBox="1">
            <a:spLocks/>
          </p:cNvSpPr>
          <p:nvPr/>
        </p:nvSpPr>
        <p:spPr>
          <a:xfrm>
            <a:off x="457200" y="1600200"/>
            <a:ext cx="8229600" cy="1072625"/>
          </a:xfrm>
          <a:prstGeom prst="rect">
            <a:avLst/>
          </a:prstGeom>
        </p:spPr>
        <p:txBody>
          <a:bodyPr/>
          <a:lstStyle>
            <a:lvl1pPr marL="342900" indent="-342900" algn="l" defTabSz="914400" rtl="0" eaLnBrk="1" latinLnBrk="0" hangingPunct="1">
              <a:spcBef>
                <a:spcPts val="600"/>
              </a:spcBef>
              <a:buFont typeface="Arial" charset="0"/>
              <a:buChar char="•"/>
              <a:defRPr sz="3200" kern="1200">
                <a:solidFill>
                  <a:schemeClr val="tx1"/>
                </a:solidFill>
                <a:latin typeface="+mn-lt"/>
                <a:ea typeface="+mn-ea"/>
                <a:cs typeface="+mn-cs"/>
              </a:defRPr>
            </a:lvl1pPr>
            <a:lvl2pPr marL="742950" indent="-285750" algn="l" defTabSz="914400" rtl="0" eaLnBrk="1" latinLnBrk="0" hangingPunct="1">
              <a:spcBef>
                <a:spcPts val="600"/>
              </a:spcBef>
              <a:buFont typeface="Arial" charset="0"/>
              <a:buChar char="•"/>
              <a:defRPr sz="2800" b="0" i="0" u="none" kern="1200">
                <a:solidFill>
                  <a:schemeClr val="tx1"/>
                </a:solidFill>
                <a:latin typeface="+mn-lt"/>
                <a:ea typeface="+mn-ea"/>
                <a:cs typeface="+mn-cs"/>
              </a:defRPr>
            </a:lvl2pPr>
            <a:lvl3pPr marL="1143000" indent="-228600" algn="l" defTabSz="914400" rtl="0" eaLnBrk="1" latinLnBrk="0" hangingPunct="1">
              <a:spcBef>
                <a:spcPts val="600"/>
              </a:spcBef>
              <a:buFont typeface="Arial" charset="0"/>
              <a:buChar char="•"/>
              <a:defRPr sz="2400" kern="1200">
                <a:solidFill>
                  <a:schemeClr val="tx1"/>
                </a:solidFill>
                <a:latin typeface="+mn-lt"/>
                <a:ea typeface="+mn-ea"/>
                <a:cs typeface="+mn-cs"/>
              </a:defRPr>
            </a:lvl3pPr>
            <a:lvl4pPr marL="1600200" indent="-228600" algn="l" defTabSz="914400" rtl="0" eaLnBrk="1" latinLnBrk="0" hangingPunct="1">
              <a:spcBef>
                <a:spcPts val="600"/>
              </a:spcBef>
              <a:buFont typeface="Arial" charset="0"/>
              <a:buChar char="•"/>
              <a:defRPr sz="2000" kern="1200">
                <a:solidFill>
                  <a:schemeClr val="tx1"/>
                </a:solidFill>
                <a:latin typeface="+mn-lt"/>
                <a:ea typeface="+mn-ea"/>
                <a:cs typeface="+mn-cs"/>
              </a:defRPr>
            </a:lvl4pPr>
            <a:lvl5pPr marL="2057400" indent="-228600" algn="l" defTabSz="914400" rtl="0" eaLnBrk="1" latinLnBrk="0" hangingPunct="1">
              <a:spcBef>
                <a:spcPts val="600"/>
              </a:spcBef>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charset="0"/>
              <a:buNone/>
            </a:pPr>
            <a:r>
              <a:rPr lang="en-US" sz="1800" dirty="0"/>
              <a:t>In the time series setting, we typically only get one realization. Like the West Texas Intermediate crude data. We can’t turn back time and see it all over again. There is only one reality/realization. Can we still estimate the mean and variance and construct a 95% confidence interval?</a:t>
            </a:r>
          </a:p>
        </p:txBody>
      </p:sp>
    </p:spTree>
    <p:extLst>
      <p:ext uri="{BB962C8B-B14F-4D97-AF65-F5344CB8AC3E}">
        <p14:creationId xmlns:p14="http://schemas.microsoft.com/office/powerpoint/2010/main" val="3301284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par>
                                <p:cTn id="16" presetID="10" presetClass="entr" presetSubtype="0" fill="hold"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par>
                                <p:cTn id="19" presetID="10"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par>
                                <p:cTn id="22" presetID="10" presetClass="entr" presetSubtype="0" fill="hold" nodeType="with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fade">
                                      <p:cBhvr>
                                        <p:cTn id="24" dur="500"/>
                                        <p:tgtEl>
                                          <p:spTgt spid="4"/>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fade">
                                      <p:cBhvr>
                                        <p:cTn id="29" dur="500"/>
                                        <p:tgtEl>
                                          <p:spTgt spid="13"/>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500"/>
                                        <p:tgtEl>
                                          <p:spTgt spid="16"/>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fade">
                                      <p:cBhvr>
                                        <p:cTn id="39" dur="500"/>
                                        <p:tgtEl>
                                          <p:spTgt spid="17"/>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fade">
                                      <p:cBhvr>
                                        <p:cTn id="44" dur="500"/>
                                        <p:tgtEl>
                                          <p:spTgt spid="15"/>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18"/>
                                        </p:tgtEl>
                                        <p:attrNameLst>
                                          <p:attrName>style.visibility</p:attrName>
                                        </p:attrNameLst>
                                      </p:cBhvr>
                                      <p:to>
                                        <p:strVal val="visible"/>
                                      </p:to>
                                    </p:set>
                                    <p:animEffect transition="in" filter="fade">
                                      <p:cBhvr>
                                        <p:cTn id="49"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1" grpId="0" animBg="1"/>
      <p:bldP spid="13" grpId="0"/>
      <p:bldP spid="16" grpId="0"/>
      <p:bldP spid="17" grpId="0"/>
      <p:bldP spid="18" grpId="0"/>
      <p:bldP spid="15"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2216400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E2B24F-39D2-A248-9ECA-592B84FB2DD7}"/>
              </a:ext>
            </a:extLst>
          </p:cNvPr>
          <p:cNvSpPr>
            <a:spLocks noGrp="1"/>
          </p:cNvSpPr>
          <p:nvPr>
            <p:ph type="ctrTitle"/>
          </p:nvPr>
        </p:nvSpPr>
        <p:spPr/>
        <p:txBody>
          <a:bodyPr/>
          <a:lstStyle/>
          <a:p>
            <a:r>
              <a:rPr lang="en-US" dirty="0"/>
              <a:t>Expected Value</a:t>
            </a:r>
          </a:p>
        </p:txBody>
      </p:sp>
    </p:spTree>
    <p:extLst>
      <p:ext uri="{BB962C8B-B14F-4D97-AF65-F5344CB8AC3E}">
        <p14:creationId xmlns:p14="http://schemas.microsoft.com/office/powerpoint/2010/main" val="21182590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0A2318-F06F-B943-8D1F-867D14443CE5}"/>
              </a:ext>
            </a:extLst>
          </p:cNvPr>
          <p:cNvSpPr>
            <a:spLocks noGrp="1"/>
          </p:cNvSpPr>
          <p:nvPr>
            <p:ph type="title"/>
          </p:nvPr>
        </p:nvSpPr>
        <p:spPr/>
        <p:txBody>
          <a:bodyPr>
            <a:noAutofit/>
          </a:bodyPr>
          <a:lstStyle/>
          <a:p>
            <a:r>
              <a:rPr lang="en-US" dirty="0"/>
              <a:t>Expected Value </a:t>
            </a:r>
          </a:p>
        </p:txBody>
      </p:sp>
      <p:pic>
        <p:nvPicPr>
          <p:cNvPr id="9" name="Picture 8">
            <a:extLst>
              <a:ext uri="{FF2B5EF4-FFF2-40B4-BE49-F238E27FC236}">
                <a16:creationId xmlns:a16="http://schemas.microsoft.com/office/drawing/2014/main" id="{AE840F3E-86E2-C140-B654-BEDC5CADDA9E}"/>
              </a:ext>
            </a:extLst>
          </p:cNvPr>
          <p:cNvPicPr>
            <a:picLocks noChangeAspect="1"/>
          </p:cNvPicPr>
          <p:nvPr/>
        </p:nvPicPr>
        <p:blipFill>
          <a:blip r:embed="rId2"/>
          <a:stretch>
            <a:fillRect/>
          </a:stretch>
        </p:blipFill>
        <p:spPr>
          <a:xfrm>
            <a:off x="7086600" y="5981824"/>
            <a:ext cx="1600200" cy="746759"/>
          </a:xfrm>
          <a:prstGeom prst="rect">
            <a:avLst/>
          </a:prstGeom>
        </p:spPr>
      </p:pic>
      <p:pic>
        <p:nvPicPr>
          <p:cNvPr id="11" name="Picture 10">
            <a:extLst>
              <a:ext uri="{FF2B5EF4-FFF2-40B4-BE49-F238E27FC236}">
                <a16:creationId xmlns:a16="http://schemas.microsoft.com/office/drawing/2014/main" id="{432BB55E-2976-AA44-B77D-BDA7DCFE90D2}"/>
              </a:ext>
            </a:extLst>
          </p:cNvPr>
          <p:cNvPicPr>
            <a:picLocks noChangeAspect="1"/>
          </p:cNvPicPr>
          <p:nvPr/>
        </p:nvPicPr>
        <p:blipFill rotWithShape="1">
          <a:blip r:embed="rId3"/>
          <a:srcRect b="11515"/>
          <a:stretch/>
        </p:blipFill>
        <p:spPr>
          <a:xfrm>
            <a:off x="7741882" y="5257800"/>
            <a:ext cx="737408" cy="704694"/>
          </a:xfrm>
          <a:prstGeom prst="rect">
            <a:avLst/>
          </a:prstGeom>
        </p:spPr>
      </p:pic>
      <p:sp>
        <p:nvSpPr>
          <p:cNvPr id="12" name="Content Placeholder 2">
            <a:extLst>
              <a:ext uri="{FF2B5EF4-FFF2-40B4-BE49-F238E27FC236}">
                <a16:creationId xmlns:a16="http://schemas.microsoft.com/office/drawing/2014/main" id="{B467AA78-2767-CD46-89D5-82E8272BC19D}"/>
              </a:ext>
            </a:extLst>
          </p:cNvPr>
          <p:cNvSpPr txBox="1">
            <a:spLocks/>
          </p:cNvSpPr>
          <p:nvPr/>
        </p:nvSpPr>
        <p:spPr>
          <a:xfrm>
            <a:off x="457200" y="1295400"/>
            <a:ext cx="8229600" cy="1681518"/>
          </a:xfrm>
          <a:prstGeom prst="rect">
            <a:avLst/>
          </a:prstGeom>
        </p:spPr>
        <p:txBody>
          <a:bodyPr>
            <a:noAutofit/>
          </a:bodyPr>
          <a:lstStyle>
            <a:lvl1pPr marL="342900" indent="-342900" algn="l" defTabSz="914400" rtl="0" eaLnBrk="1" latinLnBrk="0" hangingPunct="1">
              <a:spcBef>
                <a:spcPts val="600"/>
              </a:spcBef>
              <a:buFont typeface="Arial" charset="0"/>
              <a:buChar char="•"/>
              <a:defRPr sz="3200" kern="1200">
                <a:solidFill>
                  <a:schemeClr val="tx1"/>
                </a:solidFill>
                <a:latin typeface="+mn-lt"/>
                <a:ea typeface="+mn-ea"/>
                <a:cs typeface="+mn-cs"/>
              </a:defRPr>
            </a:lvl1pPr>
            <a:lvl2pPr marL="742950" indent="-285750" algn="l" defTabSz="914400" rtl="0" eaLnBrk="1" latinLnBrk="0" hangingPunct="1">
              <a:spcBef>
                <a:spcPts val="600"/>
              </a:spcBef>
              <a:buFont typeface="Arial" charset="0"/>
              <a:buChar char="•"/>
              <a:defRPr sz="2800" b="0" i="0" u="none" kern="1200">
                <a:solidFill>
                  <a:schemeClr val="tx1"/>
                </a:solidFill>
                <a:latin typeface="+mn-lt"/>
                <a:ea typeface="+mn-ea"/>
                <a:cs typeface="+mn-cs"/>
              </a:defRPr>
            </a:lvl2pPr>
            <a:lvl3pPr marL="1143000" indent="-228600" algn="l" defTabSz="914400" rtl="0" eaLnBrk="1" latinLnBrk="0" hangingPunct="1">
              <a:spcBef>
                <a:spcPts val="600"/>
              </a:spcBef>
              <a:buFont typeface="Arial" charset="0"/>
              <a:buChar char="•"/>
              <a:defRPr sz="2400" kern="1200">
                <a:solidFill>
                  <a:schemeClr val="tx1"/>
                </a:solidFill>
                <a:latin typeface="+mn-lt"/>
                <a:ea typeface="+mn-ea"/>
                <a:cs typeface="+mn-cs"/>
              </a:defRPr>
            </a:lvl3pPr>
            <a:lvl4pPr marL="1600200" indent="-228600" algn="l" defTabSz="914400" rtl="0" eaLnBrk="1" latinLnBrk="0" hangingPunct="1">
              <a:spcBef>
                <a:spcPts val="600"/>
              </a:spcBef>
              <a:buFont typeface="Arial" charset="0"/>
              <a:buChar char="•"/>
              <a:defRPr sz="2000" kern="1200">
                <a:solidFill>
                  <a:schemeClr val="tx1"/>
                </a:solidFill>
                <a:latin typeface="+mn-lt"/>
                <a:ea typeface="+mn-ea"/>
                <a:cs typeface="+mn-cs"/>
              </a:defRPr>
            </a:lvl4pPr>
            <a:lvl5pPr marL="2057400" indent="-228600" algn="l" defTabSz="914400" rtl="0" eaLnBrk="1" latinLnBrk="0" hangingPunct="1">
              <a:spcBef>
                <a:spcPts val="600"/>
              </a:spcBef>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charset="0"/>
              <a:buNone/>
            </a:pPr>
            <a:r>
              <a:rPr lang="en-US" sz="1600" dirty="0"/>
              <a:t>In short, the expected value of a random variable</a:t>
            </a:r>
            <a:r>
              <a:rPr lang="en-US" sz="1600" i="1" dirty="0"/>
              <a:t> X </a:t>
            </a:r>
            <a:r>
              <a:rPr lang="en-US" sz="1600" b="1" dirty="0"/>
              <a:t>(</a:t>
            </a:r>
            <a:r>
              <a:rPr lang="en-US" sz="1600" b="1" i="1" dirty="0"/>
              <a:t>E[X]</a:t>
            </a:r>
            <a:r>
              <a:rPr lang="en-US" sz="1600" b="1" dirty="0"/>
              <a:t>) is the mean </a:t>
            </a:r>
            <a:r>
              <a:rPr lang="en-US" sz="1600" dirty="0"/>
              <a:t>or intuitively the long-run average of the event that variable represents. </a:t>
            </a:r>
          </a:p>
          <a:p>
            <a:pPr marL="0" indent="0">
              <a:buFont typeface="Arial" charset="0"/>
              <a:buNone/>
            </a:pPr>
            <a:r>
              <a:rPr lang="en-US" sz="1600" dirty="0"/>
              <a:t>For example: </a:t>
            </a:r>
          </a:p>
          <a:p>
            <a:pPr marL="0" indent="0">
              <a:buFont typeface="Arial" charset="0"/>
              <a:buNone/>
            </a:pPr>
            <a:r>
              <a:rPr lang="en-US" sz="1600" dirty="0"/>
              <a:t>Consider a variable </a:t>
            </a:r>
            <a:r>
              <a:rPr lang="en-US" sz="1600" i="1" dirty="0"/>
              <a:t>X</a:t>
            </a:r>
            <a:r>
              <a:rPr lang="en-US" sz="1600" dirty="0"/>
              <a:t> that represents the amount of money won in a particular casino game. </a:t>
            </a:r>
            <a:r>
              <a:rPr lang="en-US" sz="1600" i="1" dirty="0"/>
              <a:t>X </a:t>
            </a:r>
            <a:r>
              <a:rPr lang="en-US" sz="1600" dirty="0"/>
              <a:t>represents the amount won or lost (negative amount) and </a:t>
            </a:r>
            <a:r>
              <a:rPr lang="en-US" sz="1600" i="1" dirty="0"/>
              <a:t>P</a:t>
            </a:r>
            <a:r>
              <a:rPr lang="en-US" sz="1600" dirty="0"/>
              <a:t>(</a:t>
            </a:r>
            <a:r>
              <a:rPr lang="en-US" sz="1600" i="1" dirty="0"/>
              <a:t>X</a:t>
            </a:r>
            <a:r>
              <a:rPr lang="en-US" sz="1600" dirty="0"/>
              <a:t>) represents the probability of that event. We could organize this idea in a table:</a:t>
            </a:r>
          </a:p>
        </p:txBody>
      </p:sp>
      <p:graphicFrame>
        <p:nvGraphicFramePr>
          <p:cNvPr id="13" name="Table 12">
            <a:extLst>
              <a:ext uri="{FF2B5EF4-FFF2-40B4-BE49-F238E27FC236}">
                <a16:creationId xmlns:a16="http://schemas.microsoft.com/office/drawing/2014/main" id="{5C5F5199-B080-344E-ACF0-53DD2B1FFC63}"/>
              </a:ext>
            </a:extLst>
          </p:cNvPr>
          <p:cNvGraphicFramePr>
            <a:graphicFrameLocks noGrp="1"/>
          </p:cNvGraphicFramePr>
          <p:nvPr>
            <p:extLst>
              <p:ext uri="{D42A27DB-BD31-4B8C-83A1-F6EECF244321}">
                <p14:modId xmlns:p14="http://schemas.microsoft.com/office/powerpoint/2010/main" val="3520756906"/>
              </p:ext>
            </p:extLst>
          </p:nvPr>
        </p:nvGraphicFramePr>
        <p:xfrm>
          <a:off x="533400" y="3169858"/>
          <a:ext cx="1352550" cy="1402624"/>
        </p:xfrm>
        <a:graphic>
          <a:graphicData uri="http://schemas.openxmlformats.org/drawingml/2006/table">
            <a:tbl>
              <a:tblPr firstRow="1">
                <a:tableStyleId>{5C22544A-7EE6-4342-B048-85BDC9FD1C3A}</a:tableStyleId>
              </a:tblPr>
              <a:tblGrid>
                <a:gridCol w="676275">
                  <a:extLst>
                    <a:ext uri="{9D8B030D-6E8A-4147-A177-3AD203B41FA5}">
                      <a16:colId xmlns:a16="http://schemas.microsoft.com/office/drawing/2014/main" val="3760173539"/>
                    </a:ext>
                  </a:extLst>
                </a:gridCol>
                <a:gridCol w="676275">
                  <a:extLst>
                    <a:ext uri="{9D8B030D-6E8A-4147-A177-3AD203B41FA5}">
                      <a16:colId xmlns:a16="http://schemas.microsoft.com/office/drawing/2014/main" val="941869389"/>
                    </a:ext>
                  </a:extLst>
                </a:gridCol>
              </a:tblGrid>
              <a:tr h="350656">
                <a:tc>
                  <a:txBody>
                    <a:bodyPr/>
                    <a:lstStyle/>
                    <a:p>
                      <a:pPr algn="ctr"/>
                      <a:r>
                        <a:rPr lang="en-US" sz="1600" i="1" dirty="0"/>
                        <a:t>X</a:t>
                      </a:r>
                    </a:p>
                  </a:txBody>
                  <a:tcPr marL="51435" marR="51435" marT="25718" marB="25718">
                    <a:lnL w="12700" cap="flat" cmpd="sng" algn="ctr">
                      <a:solidFill>
                        <a:srgbClr val="354CA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354CA1"/>
                      </a:solidFill>
                      <a:prstDash val="solid"/>
                      <a:round/>
                      <a:headEnd type="none" w="med" len="med"/>
                      <a:tailEnd type="none" w="med" len="med"/>
                    </a:lnT>
                    <a:lnB w="12700" cap="flat" cmpd="sng" algn="ctr">
                      <a:solidFill>
                        <a:srgbClr val="354CA1"/>
                      </a:solidFill>
                      <a:prstDash val="solid"/>
                      <a:round/>
                      <a:headEnd type="none" w="med" len="med"/>
                      <a:tailEnd type="none" w="med" len="med"/>
                    </a:lnB>
                    <a:solidFill>
                      <a:srgbClr val="354CA1"/>
                    </a:solidFill>
                  </a:tcPr>
                </a:tc>
                <a:tc>
                  <a:txBody>
                    <a:bodyPr/>
                    <a:lstStyle/>
                    <a:p>
                      <a:pPr algn="ctr"/>
                      <a:r>
                        <a:rPr lang="en-US" sz="1600" i="1" dirty="0"/>
                        <a:t>P(X)</a:t>
                      </a:r>
                    </a:p>
                  </a:txBody>
                  <a:tcPr marL="51435" marR="51435" marT="25718" marB="25718">
                    <a:lnL w="12700" cap="flat" cmpd="sng" algn="ctr">
                      <a:solidFill>
                        <a:schemeClr val="bg1"/>
                      </a:solidFill>
                      <a:prstDash val="solid"/>
                      <a:round/>
                      <a:headEnd type="none" w="med" len="med"/>
                      <a:tailEnd type="none" w="med" len="med"/>
                    </a:lnL>
                    <a:lnR w="12700" cap="flat" cmpd="sng" algn="ctr">
                      <a:solidFill>
                        <a:srgbClr val="354CA1"/>
                      </a:solidFill>
                      <a:prstDash val="solid"/>
                      <a:round/>
                      <a:headEnd type="none" w="med" len="med"/>
                      <a:tailEnd type="none" w="med" len="med"/>
                    </a:lnR>
                    <a:lnT w="12700" cap="flat" cmpd="sng" algn="ctr">
                      <a:solidFill>
                        <a:srgbClr val="354CA1"/>
                      </a:solidFill>
                      <a:prstDash val="solid"/>
                      <a:round/>
                      <a:headEnd type="none" w="med" len="med"/>
                      <a:tailEnd type="none" w="med" len="med"/>
                    </a:lnT>
                    <a:lnB w="12700" cap="flat" cmpd="sng" algn="ctr">
                      <a:solidFill>
                        <a:srgbClr val="354CA1"/>
                      </a:solidFill>
                      <a:prstDash val="solid"/>
                      <a:round/>
                      <a:headEnd type="none" w="med" len="med"/>
                      <a:tailEnd type="none" w="med" len="med"/>
                    </a:lnB>
                    <a:solidFill>
                      <a:srgbClr val="354CA1"/>
                    </a:solidFill>
                  </a:tcPr>
                </a:tc>
                <a:extLst>
                  <a:ext uri="{0D108BD9-81ED-4DB2-BD59-A6C34878D82A}">
                    <a16:rowId xmlns:a16="http://schemas.microsoft.com/office/drawing/2014/main" val="3720258863"/>
                  </a:ext>
                </a:extLst>
              </a:tr>
              <a:tr h="350656">
                <a:tc>
                  <a:txBody>
                    <a:bodyPr/>
                    <a:lstStyle/>
                    <a:p>
                      <a:pPr algn="ctr"/>
                      <a:r>
                        <a:rPr lang="en-US" sz="1600" dirty="0"/>
                        <a:t>2</a:t>
                      </a:r>
                    </a:p>
                  </a:txBody>
                  <a:tcPr marL="51435" marR="51435" marT="25718" marB="25718">
                    <a:lnL w="12700" cap="flat" cmpd="sng" algn="ctr">
                      <a:solidFill>
                        <a:srgbClr val="354CA1"/>
                      </a:solidFill>
                      <a:prstDash val="solid"/>
                      <a:round/>
                      <a:headEnd type="none" w="med" len="med"/>
                      <a:tailEnd type="none" w="med" len="med"/>
                    </a:lnL>
                    <a:lnR w="12700" cap="flat" cmpd="sng" algn="ctr">
                      <a:solidFill>
                        <a:srgbClr val="354CA1"/>
                      </a:solidFill>
                      <a:prstDash val="solid"/>
                      <a:round/>
                      <a:headEnd type="none" w="med" len="med"/>
                      <a:tailEnd type="none" w="med" len="med"/>
                    </a:lnR>
                    <a:lnT w="12700" cap="flat" cmpd="sng" algn="ctr">
                      <a:solidFill>
                        <a:srgbClr val="354CA1"/>
                      </a:solidFill>
                      <a:prstDash val="solid"/>
                      <a:round/>
                      <a:headEnd type="none" w="med" len="med"/>
                      <a:tailEnd type="none" w="med" len="med"/>
                    </a:lnT>
                    <a:lnB w="12700" cap="flat" cmpd="sng" algn="ctr">
                      <a:solidFill>
                        <a:srgbClr val="354CA1"/>
                      </a:solidFill>
                      <a:prstDash val="solid"/>
                      <a:round/>
                      <a:headEnd type="none" w="med" len="med"/>
                      <a:tailEnd type="none" w="med" len="med"/>
                    </a:lnB>
                    <a:solidFill>
                      <a:schemeClr val="bg1"/>
                    </a:solidFill>
                  </a:tcPr>
                </a:tc>
                <a:tc>
                  <a:txBody>
                    <a:bodyPr/>
                    <a:lstStyle/>
                    <a:p>
                      <a:pPr algn="ctr"/>
                      <a:r>
                        <a:rPr lang="en-US" sz="1600" dirty="0"/>
                        <a:t>.1</a:t>
                      </a:r>
                    </a:p>
                  </a:txBody>
                  <a:tcPr marL="51435" marR="51435" marT="25718" marB="25718">
                    <a:lnL w="12700" cap="flat" cmpd="sng" algn="ctr">
                      <a:solidFill>
                        <a:srgbClr val="354CA1"/>
                      </a:solidFill>
                      <a:prstDash val="solid"/>
                      <a:round/>
                      <a:headEnd type="none" w="med" len="med"/>
                      <a:tailEnd type="none" w="med" len="med"/>
                    </a:lnL>
                    <a:lnR w="12700" cap="flat" cmpd="sng" algn="ctr">
                      <a:solidFill>
                        <a:srgbClr val="354CA1"/>
                      </a:solidFill>
                      <a:prstDash val="solid"/>
                      <a:round/>
                      <a:headEnd type="none" w="med" len="med"/>
                      <a:tailEnd type="none" w="med" len="med"/>
                    </a:lnR>
                    <a:lnT w="12700" cap="flat" cmpd="sng" algn="ctr">
                      <a:solidFill>
                        <a:srgbClr val="354CA1"/>
                      </a:solidFill>
                      <a:prstDash val="solid"/>
                      <a:round/>
                      <a:headEnd type="none" w="med" len="med"/>
                      <a:tailEnd type="none" w="med" len="med"/>
                    </a:lnT>
                    <a:lnB w="12700" cap="flat" cmpd="sng" algn="ctr">
                      <a:solidFill>
                        <a:srgbClr val="354CA1"/>
                      </a:solidFill>
                      <a:prstDash val="solid"/>
                      <a:round/>
                      <a:headEnd type="none" w="med" len="med"/>
                      <a:tailEnd type="none" w="med" len="med"/>
                    </a:lnB>
                    <a:solidFill>
                      <a:schemeClr val="bg1"/>
                    </a:solidFill>
                  </a:tcPr>
                </a:tc>
                <a:extLst>
                  <a:ext uri="{0D108BD9-81ED-4DB2-BD59-A6C34878D82A}">
                    <a16:rowId xmlns:a16="http://schemas.microsoft.com/office/drawing/2014/main" val="796243092"/>
                  </a:ext>
                </a:extLst>
              </a:tr>
              <a:tr h="350656">
                <a:tc>
                  <a:txBody>
                    <a:bodyPr/>
                    <a:lstStyle/>
                    <a:p>
                      <a:pPr algn="ctr"/>
                      <a:r>
                        <a:rPr lang="en-US" sz="1600" dirty="0"/>
                        <a:t>0</a:t>
                      </a:r>
                    </a:p>
                  </a:txBody>
                  <a:tcPr marL="51435" marR="51435" marT="25718" marB="25718">
                    <a:lnL w="12700" cap="flat" cmpd="sng" algn="ctr">
                      <a:solidFill>
                        <a:srgbClr val="354CA1"/>
                      </a:solidFill>
                      <a:prstDash val="solid"/>
                      <a:round/>
                      <a:headEnd type="none" w="med" len="med"/>
                      <a:tailEnd type="none" w="med" len="med"/>
                    </a:lnL>
                    <a:lnR w="12700" cap="flat" cmpd="sng" algn="ctr">
                      <a:solidFill>
                        <a:srgbClr val="354CA1"/>
                      </a:solidFill>
                      <a:prstDash val="solid"/>
                      <a:round/>
                      <a:headEnd type="none" w="med" len="med"/>
                      <a:tailEnd type="none" w="med" len="med"/>
                    </a:lnR>
                    <a:lnT w="12700" cap="flat" cmpd="sng" algn="ctr">
                      <a:solidFill>
                        <a:srgbClr val="354CA1"/>
                      </a:solidFill>
                      <a:prstDash val="solid"/>
                      <a:round/>
                      <a:headEnd type="none" w="med" len="med"/>
                      <a:tailEnd type="none" w="med" len="med"/>
                    </a:lnT>
                    <a:lnB w="12700" cap="flat" cmpd="sng" algn="ctr">
                      <a:solidFill>
                        <a:srgbClr val="354CA1"/>
                      </a:solidFill>
                      <a:prstDash val="solid"/>
                      <a:round/>
                      <a:headEnd type="none" w="med" len="med"/>
                      <a:tailEnd type="none" w="med" len="med"/>
                    </a:lnB>
                    <a:solidFill>
                      <a:schemeClr val="bg1"/>
                    </a:solidFill>
                  </a:tcPr>
                </a:tc>
                <a:tc>
                  <a:txBody>
                    <a:bodyPr/>
                    <a:lstStyle/>
                    <a:p>
                      <a:pPr algn="ctr"/>
                      <a:r>
                        <a:rPr lang="en-US" sz="1600" dirty="0"/>
                        <a:t>.3</a:t>
                      </a:r>
                    </a:p>
                  </a:txBody>
                  <a:tcPr marL="51435" marR="51435" marT="25718" marB="25718">
                    <a:lnL w="12700" cap="flat" cmpd="sng" algn="ctr">
                      <a:solidFill>
                        <a:srgbClr val="354CA1"/>
                      </a:solidFill>
                      <a:prstDash val="solid"/>
                      <a:round/>
                      <a:headEnd type="none" w="med" len="med"/>
                      <a:tailEnd type="none" w="med" len="med"/>
                    </a:lnL>
                    <a:lnR w="12700" cap="flat" cmpd="sng" algn="ctr">
                      <a:solidFill>
                        <a:srgbClr val="354CA1"/>
                      </a:solidFill>
                      <a:prstDash val="solid"/>
                      <a:round/>
                      <a:headEnd type="none" w="med" len="med"/>
                      <a:tailEnd type="none" w="med" len="med"/>
                    </a:lnR>
                    <a:lnT w="12700" cap="flat" cmpd="sng" algn="ctr">
                      <a:solidFill>
                        <a:srgbClr val="354CA1"/>
                      </a:solidFill>
                      <a:prstDash val="solid"/>
                      <a:round/>
                      <a:headEnd type="none" w="med" len="med"/>
                      <a:tailEnd type="none" w="med" len="med"/>
                    </a:lnT>
                    <a:lnB w="12700" cap="flat" cmpd="sng" algn="ctr">
                      <a:solidFill>
                        <a:srgbClr val="354CA1"/>
                      </a:solidFill>
                      <a:prstDash val="solid"/>
                      <a:round/>
                      <a:headEnd type="none" w="med" len="med"/>
                      <a:tailEnd type="none" w="med" len="med"/>
                    </a:lnB>
                    <a:solidFill>
                      <a:schemeClr val="bg1"/>
                    </a:solidFill>
                  </a:tcPr>
                </a:tc>
                <a:extLst>
                  <a:ext uri="{0D108BD9-81ED-4DB2-BD59-A6C34878D82A}">
                    <a16:rowId xmlns:a16="http://schemas.microsoft.com/office/drawing/2014/main" val="634381203"/>
                  </a:ext>
                </a:extLst>
              </a:tr>
              <a:tr h="350656">
                <a:tc>
                  <a:txBody>
                    <a:bodyPr/>
                    <a:lstStyle/>
                    <a:p>
                      <a:pPr algn="ctr"/>
                      <a:r>
                        <a:rPr lang="en-US" sz="1600" dirty="0"/>
                        <a:t>–1</a:t>
                      </a:r>
                    </a:p>
                  </a:txBody>
                  <a:tcPr marL="51435" marR="51435" marT="25718" marB="25718">
                    <a:lnL w="12700" cap="flat" cmpd="sng" algn="ctr">
                      <a:solidFill>
                        <a:srgbClr val="354CA1"/>
                      </a:solidFill>
                      <a:prstDash val="solid"/>
                      <a:round/>
                      <a:headEnd type="none" w="med" len="med"/>
                      <a:tailEnd type="none" w="med" len="med"/>
                    </a:lnL>
                    <a:lnR w="12700" cap="flat" cmpd="sng" algn="ctr">
                      <a:solidFill>
                        <a:srgbClr val="354CA1"/>
                      </a:solidFill>
                      <a:prstDash val="solid"/>
                      <a:round/>
                      <a:headEnd type="none" w="med" len="med"/>
                      <a:tailEnd type="none" w="med" len="med"/>
                    </a:lnR>
                    <a:lnT w="12700" cap="flat" cmpd="sng" algn="ctr">
                      <a:solidFill>
                        <a:srgbClr val="354CA1"/>
                      </a:solidFill>
                      <a:prstDash val="solid"/>
                      <a:round/>
                      <a:headEnd type="none" w="med" len="med"/>
                      <a:tailEnd type="none" w="med" len="med"/>
                    </a:lnT>
                    <a:lnB w="12700" cap="flat" cmpd="sng" algn="ctr">
                      <a:solidFill>
                        <a:srgbClr val="354CA1"/>
                      </a:solidFill>
                      <a:prstDash val="solid"/>
                      <a:round/>
                      <a:headEnd type="none" w="med" len="med"/>
                      <a:tailEnd type="none" w="med" len="med"/>
                    </a:lnB>
                    <a:solidFill>
                      <a:schemeClr val="bg1"/>
                    </a:solidFill>
                  </a:tcPr>
                </a:tc>
                <a:tc>
                  <a:txBody>
                    <a:bodyPr/>
                    <a:lstStyle/>
                    <a:p>
                      <a:pPr algn="ctr"/>
                      <a:r>
                        <a:rPr lang="en-US" sz="1600" dirty="0"/>
                        <a:t>.6</a:t>
                      </a:r>
                    </a:p>
                  </a:txBody>
                  <a:tcPr marL="51435" marR="51435" marT="25718" marB="25718">
                    <a:lnL w="12700" cap="flat" cmpd="sng" algn="ctr">
                      <a:solidFill>
                        <a:srgbClr val="354CA1"/>
                      </a:solidFill>
                      <a:prstDash val="solid"/>
                      <a:round/>
                      <a:headEnd type="none" w="med" len="med"/>
                      <a:tailEnd type="none" w="med" len="med"/>
                    </a:lnL>
                    <a:lnR w="12700" cap="flat" cmpd="sng" algn="ctr">
                      <a:solidFill>
                        <a:srgbClr val="354CA1"/>
                      </a:solidFill>
                      <a:prstDash val="solid"/>
                      <a:round/>
                      <a:headEnd type="none" w="med" len="med"/>
                      <a:tailEnd type="none" w="med" len="med"/>
                    </a:lnR>
                    <a:lnT w="12700" cap="flat" cmpd="sng" algn="ctr">
                      <a:solidFill>
                        <a:srgbClr val="354CA1"/>
                      </a:solidFill>
                      <a:prstDash val="solid"/>
                      <a:round/>
                      <a:headEnd type="none" w="med" len="med"/>
                      <a:tailEnd type="none" w="med" len="med"/>
                    </a:lnT>
                    <a:lnB w="12700" cap="flat" cmpd="sng" algn="ctr">
                      <a:solidFill>
                        <a:srgbClr val="354CA1"/>
                      </a:solidFill>
                      <a:prstDash val="solid"/>
                      <a:round/>
                      <a:headEnd type="none" w="med" len="med"/>
                      <a:tailEnd type="none" w="med" len="med"/>
                    </a:lnB>
                    <a:solidFill>
                      <a:schemeClr val="bg1"/>
                    </a:solidFill>
                  </a:tcPr>
                </a:tc>
                <a:extLst>
                  <a:ext uri="{0D108BD9-81ED-4DB2-BD59-A6C34878D82A}">
                    <a16:rowId xmlns:a16="http://schemas.microsoft.com/office/drawing/2014/main" val="1052076529"/>
                  </a:ext>
                </a:extLst>
              </a:tr>
            </a:tbl>
          </a:graphicData>
        </a:graphic>
      </p:graphicFrame>
      <p:sp>
        <p:nvSpPr>
          <p:cNvPr id="14" name="Content Placeholder 2">
            <a:extLst>
              <a:ext uri="{FF2B5EF4-FFF2-40B4-BE49-F238E27FC236}">
                <a16:creationId xmlns:a16="http://schemas.microsoft.com/office/drawing/2014/main" id="{F80A77AA-513F-6442-A5E5-0348B854E412}"/>
              </a:ext>
            </a:extLst>
          </p:cNvPr>
          <p:cNvSpPr txBox="1">
            <a:spLocks/>
          </p:cNvSpPr>
          <p:nvPr/>
        </p:nvSpPr>
        <p:spPr>
          <a:xfrm>
            <a:off x="2057401" y="3047999"/>
            <a:ext cx="6629399" cy="1875405"/>
          </a:xfrm>
          <a:prstGeom prst="rect">
            <a:avLst/>
          </a:prstGeom>
        </p:spPr>
        <p:txBody>
          <a:bodyPr vert="horz" lIns="51435" tIns="25718" rIns="51435" bIns="25718"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600"/>
              </a:spcBef>
              <a:buNone/>
            </a:pPr>
            <a:r>
              <a:rPr lang="en-US" sz="1600" dirty="0"/>
              <a:t>This indicates that there is a 10% chance that the player will win $2, a 30% chance that they will break even (win $0 but lose $0), and a 60% chance that they will lose $1. </a:t>
            </a:r>
          </a:p>
          <a:p>
            <a:pPr marL="0" indent="0">
              <a:lnSpc>
                <a:spcPct val="100000"/>
              </a:lnSpc>
              <a:spcBef>
                <a:spcPts val="600"/>
              </a:spcBef>
              <a:buNone/>
            </a:pPr>
            <a:r>
              <a:rPr lang="en-US" sz="1600" dirty="0"/>
              <a:t>Should casino goers play this game? If they played this game many times, what would be their average winnings or losings? </a:t>
            </a:r>
          </a:p>
          <a:p>
            <a:pPr marL="0" indent="0">
              <a:lnSpc>
                <a:spcPct val="100000"/>
              </a:lnSpc>
              <a:spcBef>
                <a:spcPts val="600"/>
              </a:spcBef>
              <a:buNone/>
            </a:pPr>
            <a:r>
              <a:rPr lang="en-US" sz="1600" dirty="0"/>
              <a:t>These questions can be addressed by looking at the expected win or loss (the expected value) each time they play. </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69F946C6-7666-2A4E-ABA0-A04B64685CEB}"/>
                  </a:ext>
                </a:extLst>
              </p:cNvPr>
              <p:cNvSpPr txBox="1"/>
              <p:nvPr/>
            </p:nvSpPr>
            <p:spPr>
              <a:xfrm>
                <a:off x="2057401" y="5005592"/>
                <a:ext cx="6320128" cy="246221"/>
              </a:xfrm>
              <a:prstGeom prst="rect">
                <a:avLst/>
              </a:prstGeom>
              <a:noFill/>
            </p:spPr>
            <p:txBody>
              <a:bodyPr wrap="none" lIns="0" tIns="0" rIns="0" bIns="0" rtlCol="0">
                <a:noAutofit/>
              </a:bodyPr>
              <a:lstStyle/>
              <a:p>
                <a:pPr>
                  <a:spcBef>
                    <a:spcPts val="600"/>
                  </a:spcBef>
                </a:pPr>
                <a14:m>
                  <m:oMath xmlns:m="http://schemas.openxmlformats.org/officeDocument/2006/math">
                    <m:r>
                      <a:rPr lang="en-US" sz="1600" b="1" i="1" smtClean="0">
                        <a:latin typeface="Cambria Math" panose="02040503050406030204" pitchFamily="18" charset="0"/>
                      </a:rPr>
                      <m:t>𝑬𝒙𝒑𝒆𝒄𝒕𝒆𝒅</m:t>
                    </m:r>
                    <m:r>
                      <a:rPr lang="en-US" sz="1600" b="1" i="1" smtClean="0">
                        <a:latin typeface="Cambria Math" panose="02040503050406030204" pitchFamily="18" charset="0"/>
                      </a:rPr>
                      <m:t> </m:t>
                    </m:r>
                    <m:r>
                      <a:rPr lang="en-US" sz="1600" b="1" i="1" smtClean="0">
                        <a:latin typeface="Cambria Math" panose="02040503050406030204" pitchFamily="18" charset="0"/>
                      </a:rPr>
                      <m:t>𝒗𝒂𝒍𝒖𝒆</m:t>
                    </m:r>
                    <m:r>
                      <a:rPr lang="en-US" sz="1600" b="1" i="1">
                        <a:latin typeface="Cambria Math" panose="02040503050406030204" pitchFamily="18" charset="0"/>
                      </a:rPr>
                      <m:t> </m:t>
                    </m:r>
                    <m:r>
                      <a:rPr lang="en-US" sz="1600" b="1" i="1">
                        <a:latin typeface="Cambria Math" panose="02040503050406030204" pitchFamily="18" charset="0"/>
                      </a:rPr>
                      <m:t>𝒐𝒇</m:t>
                    </m:r>
                    <m:r>
                      <a:rPr lang="en-US" sz="1600" b="1" i="1">
                        <a:latin typeface="Cambria Math" panose="02040503050406030204" pitchFamily="18" charset="0"/>
                      </a:rPr>
                      <m:t> </m:t>
                    </m:r>
                    <m:r>
                      <a:rPr lang="en-US" sz="1600" b="1" i="1">
                        <a:latin typeface="Cambria Math" panose="02040503050406030204" pitchFamily="18" charset="0"/>
                      </a:rPr>
                      <m:t>𝑿</m:t>
                    </m:r>
                    <m:r>
                      <a:rPr lang="en-US" sz="1600" b="1" i="1">
                        <a:latin typeface="Cambria Math" panose="02040503050406030204" pitchFamily="18" charset="0"/>
                      </a:rPr>
                      <m:t>=</m:t>
                    </m:r>
                    <m:r>
                      <a:rPr lang="en-US" sz="1600" b="1" i="1">
                        <a:latin typeface="Cambria Math" panose="02040503050406030204" pitchFamily="18" charset="0"/>
                      </a:rPr>
                      <m:t>𝑬</m:t>
                    </m:r>
                    <m:d>
                      <m:dPr>
                        <m:begChr m:val="["/>
                        <m:endChr m:val="]"/>
                        <m:ctrlPr>
                          <a:rPr lang="en-US" sz="1600" b="1" i="1">
                            <a:latin typeface="Cambria Math" panose="02040503050406030204" pitchFamily="18" charset="0"/>
                          </a:rPr>
                        </m:ctrlPr>
                      </m:dPr>
                      <m:e>
                        <m:r>
                          <a:rPr lang="en-US" sz="1600" b="1" i="1">
                            <a:latin typeface="Cambria Math" panose="02040503050406030204" pitchFamily="18" charset="0"/>
                          </a:rPr>
                          <m:t>𝑿</m:t>
                        </m:r>
                      </m:e>
                    </m:d>
                    <m:r>
                      <a:rPr lang="en-US" sz="1600" b="1" i="1">
                        <a:latin typeface="Cambria Math" panose="02040503050406030204" pitchFamily="18" charset="0"/>
                      </a:rPr>
                      <m:t>=$</m:t>
                    </m:r>
                    <m:r>
                      <a:rPr lang="en-US" sz="1600" b="1" i="1">
                        <a:latin typeface="Cambria Math" panose="02040503050406030204" pitchFamily="18" charset="0"/>
                      </a:rPr>
                      <m:t>𝟐</m:t>
                    </m:r>
                    <m:r>
                      <a:rPr lang="en-US" sz="1600" b="1" i="1">
                        <a:latin typeface="Cambria Math" panose="02040503050406030204" pitchFamily="18" charset="0"/>
                      </a:rPr>
                      <m:t> ∗ .</m:t>
                    </m:r>
                    <m:r>
                      <a:rPr lang="en-US" sz="1600" b="1" i="1">
                        <a:latin typeface="Cambria Math" panose="02040503050406030204" pitchFamily="18" charset="0"/>
                      </a:rPr>
                      <m:t>𝟏</m:t>
                    </m:r>
                    <m:r>
                      <a:rPr lang="en-US" sz="1600" b="1" i="1">
                        <a:latin typeface="Cambria Math" panose="02040503050406030204" pitchFamily="18" charset="0"/>
                      </a:rPr>
                      <m:t>+$</m:t>
                    </m:r>
                    <m:r>
                      <a:rPr lang="en-US" sz="1600" b="1" i="1">
                        <a:latin typeface="Cambria Math" panose="02040503050406030204" pitchFamily="18" charset="0"/>
                      </a:rPr>
                      <m:t>𝟎</m:t>
                    </m:r>
                    <m:r>
                      <a:rPr lang="en-US" sz="1600" b="1" i="1">
                        <a:latin typeface="Cambria Math" panose="02040503050406030204" pitchFamily="18" charset="0"/>
                      </a:rPr>
                      <m:t>∗.</m:t>
                    </m:r>
                    <m:r>
                      <a:rPr lang="en-US" sz="1600" b="1" i="1">
                        <a:latin typeface="Cambria Math" panose="02040503050406030204" pitchFamily="18" charset="0"/>
                      </a:rPr>
                      <m:t>𝟑</m:t>
                    </m:r>
                    <m:r>
                      <a:rPr lang="en-US" sz="1600" b="1" i="1">
                        <a:latin typeface="Cambria Math" panose="02040503050406030204" pitchFamily="18" charset="0"/>
                      </a:rPr>
                      <m:t>+</m:t>
                    </m:r>
                    <m:d>
                      <m:dPr>
                        <m:ctrlPr>
                          <a:rPr lang="en-US" sz="1600" b="1" i="1">
                            <a:latin typeface="Cambria Math" panose="02040503050406030204" pitchFamily="18" charset="0"/>
                          </a:rPr>
                        </m:ctrlPr>
                      </m:dPr>
                      <m:e>
                        <m:r>
                          <a:rPr lang="en-US" sz="1600" b="1" i="1">
                            <a:latin typeface="Cambria Math" panose="02040503050406030204" pitchFamily="18" charset="0"/>
                          </a:rPr>
                          <m:t>−$</m:t>
                        </m:r>
                        <m:r>
                          <a:rPr lang="en-US" sz="1600" b="1" i="1">
                            <a:latin typeface="Cambria Math" panose="02040503050406030204" pitchFamily="18" charset="0"/>
                          </a:rPr>
                          <m:t>𝟏</m:t>
                        </m:r>
                      </m:e>
                    </m:d>
                    <m:r>
                      <a:rPr lang="en-US" sz="1600" b="1" i="1">
                        <a:latin typeface="Cambria Math" panose="02040503050406030204" pitchFamily="18" charset="0"/>
                      </a:rPr>
                      <m:t>∗.</m:t>
                    </m:r>
                    <m:r>
                      <a:rPr lang="en-US" sz="1600" b="1" i="1">
                        <a:latin typeface="Cambria Math" panose="02040503050406030204" pitchFamily="18" charset="0"/>
                      </a:rPr>
                      <m:t>𝟔</m:t>
                    </m:r>
                    <m:r>
                      <a:rPr lang="en-US" sz="1600" b="1" i="1">
                        <a:latin typeface="Cambria Math" panose="02040503050406030204" pitchFamily="18" charset="0"/>
                      </a:rPr>
                      <m:t> = </m:t>
                    </m:r>
                  </m:oMath>
                </a14:m>
                <a:r>
                  <a:rPr lang="en-US" sz="1600" b="1" dirty="0"/>
                  <a:t>–$0.4</a:t>
                </a:r>
              </a:p>
            </p:txBody>
          </p:sp>
        </mc:Choice>
        <mc:Fallback xmlns="">
          <p:sp>
            <p:nvSpPr>
              <p:cNvPr id="15" name="TextBox 14">
                <a:extLst>
                  <a:ext uri="{FF2B5EF4-FFF2-40B4-BE49-F238E27FC236}">
                    <a16:creationId xmlns:a16="http://schemas.microsoft.com/office/drawing/2014/main" xmlns:a14="http://schemas.microsoft.com/office/drawing/2010/main" xmlns="" id="{69F946C6-7666-2A4E-ABA0-A04B64685CEB}"/>
                  </a:ext>
                </a:extLst>
              </p:cNvPr>
              <p:cNvSpPr txBox="1">
                <a:spLocks noRot="1" noChangeAspect="1" noMove="1" noResize="1" noEditPoints="1" noAdjustHandles="1" noChangeArrowheads="1" noChangeShapeType="1" noTextEdit="1"/>
              </p:cNvSpPr>
              <p:nvPr/>
            </p:nvSpPr>
            <p:spPr>
              <a:xfrm>
                <a:off x="2057401" y="5005592"/>
                <a:ext cx="6320128" cy="246221"/>
              </a:xfrm>
              <a:prstGeom prst="rect">
                <a:avLst/>
              </a:prstGeom>
              <a:blipFill rotWithShape="0">
                <a:blip r:embed="rId4"/>
                <a:stretch>
                  <a:fillRect l="-1544" t="-24390" r="-2027" b="-48780"/>
                </a:stretch>
              </a:blipFill>
            </p:spPr>
            <p:txBody>
              <a:bodyPr/>
              <a:lstStyle/>
              <a:p>
                <a:r>
                  <a:rPr lang="en-US">
                    <a:noFill/>
                  </a:rPr>
                  <a:t> </a:t>
                </a:r>
              </a:p>
            </p:txBody>
          </p:sp>
        </mc:Fallback>
      </mc:AlternateContent>
      <p:sp>
        <p:nvSpPr>
          <p:cNvPr id="16" name="Content Placeholder 2">
            <a:extLst>
              <a:ext uri="{FF2B5EF4-FFF2-40B4-BE49-F238E27FC236}">
                <a16:creationId xmlns:a16="http://schemas.microsoft.com/office/drawing/2014/main" id="{7735EC40-E4E4-D042-AE7E-AFCF84451A5E}"/>
              </a:ext>
            </a:extLst>
          </p:cNvPr>
          <p:cNvSpPr txBox="1">
            <a:spLocks/>
          </p:cNvSpPr>
          <p:nvPr/>
        </p:nvSpPr>
        <p:spPr>
          <a:xfrm>
            <a:off x="457200" y="5334000"/>
            <a:ext cx="7077172" cy="916895"/>
          </a:xfrm>
          <a:prstGeom prst="rect">
            <a:avLst/>
          </a:prstGeom>
        </p:spPr>
        <p:txBody>
          <a:bodyPr vert="horz" lIns="51435" tIns="25718" rIns="51435" bIns="25718"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600"/>
              </a:spcBef>
              <a:buNone/>
            </a:pPr>
            <a:r>
              <a:rPr lang="en-US" sz="1600" dirty="0"/>
              <a:t>In this game, each time the player plays this game, he or she is expected to lose, on average, $0.4, or 40 cents. </a:t>
            </a:r>
          </a:p>
          <a:p>
            <a:pPr marL="0" indent="0">
              <a:lnSpc>
                <a:spcPct val="100000"/>
              </a:lnSpc>
              <a:spcBef>
                <a:spcPts val="600"/>
              </a:spcBef>
              <a:buNone/>
            </a:pPr>
            <a:r>
              <a:rPr lang="en-US" sz="1600" dirty="0"/>
              <a:t>Spoiler alert, all games in Las Vegas have a negative expected value!</a:t>
            </a:r>
          </a:p>
        </p:txBody>
      </p:sp>
    </p:spTree>
    <p:extLst>
      <p:ext uri="{BB962C8B-B14F-4D97-AF65-F5344CB8AC3E}">
        <p14:creationId xmlns:p14="http://schemas.microsoft.com/office/powerpoint/2010/main" val="29707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fade">
                                      <p:cBhvr>
                                        <p:cTn id="7" dur="500"/>
                                        <p:tgtEl>
                                          <p:spTgt spid="1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xEl>
                                              <p:pRg st="1" end="1"/>
                                            </p:txEl>
                                          </p:spTgt>
                                        </p:tgtEl>
                                        <p:attrNameLst>
                                          <p:attrName>style.visibility</p:attrName>
                                        </p:attrNameLst>
                                      </p:cBhvr>
                                      <p:to>
                                        <p:strVal val="visible"/>
                                      </p:to>
                                    </p:set>
                                    <p:animEffect transition="in" filter="fade">
                                      <p:cBhvr>
                                        <p:cTn id="12" dur="500"/>
                                        <p:tgtEl>
                                          <p:spTgt spid="1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
                                            <p:txEl>
                                              <p:pRg st="2" end="2"/>
                                            </p:txEl>
                                          </p:spTgt>
                                        </p:tgtEl>
                                        <p:attrNameLst>
                                          <p:attrName>style.visibility</p:attrName>
                                        </p:attrNameLst>
                                      </p:cBhvr>
                                      <p:to>
                                        <p:strVal val="visible"/>
                                      </p:to>
                                    </p:set>
                                    <p:animEffect transition="in" filter="fade">
                                      <p:cBhvr>
                                        <p:cTn id="17" dur="500"/>
                                        <p:tgtEl>
                                          <p:spTgt spid="1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4">
                                            <p:txEl>
                                              <p:pRg st="0" end="0"/>
                                            </p:txEl>
                                          </p:spTgt>
                                        </p:tgtEl>
                                        <p:attrNameLst>
                                          <p:attrName>style.visibility</p:attrName>
                                        </p:attrNameLst>
                                      </p:cBhvr>
                                      <p:to>
                                        <p:strVal val="visible"/>
                                      </p:to>
                                    </p:set>
                                    <p:animEffect transition="in" filter="fade">
                                      <p:cBhvr>
                                        <p:cTn id="27" dur="500"/>
                                        <p:tgtEl>
                                          <p:spTgt spid="14">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4">
                                            <p:txEl>
                                              <p:pRg st="1" end="1"/>
                                            </p:txEl>
                                          </p:spTgt>
                                        </p:tgtEl>
                                        <p:attrNameLst>
                                          <p:attrName>style.visibility</p:attrName>
                                        </p:attrNameLst>
                                      </p:cBhvr>
                                      <p:to>
                                        <p:strVal val="visible"/>
                                      </p:to>
                                    </p:set>
                                    <p:animEffect transition="in" filter="fade">
                                      <p:cBhvr>
                                        <p:cTn id="32" dur="500"/>
                                        <p:tgtEl>
                                          <p:spTgt spid="14">
                                            <p:txEl>
                                              <p:pRg st="1" end="1"/>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4">
                                            <p:txEl>
                                              <p:pRg st="2" end="2"/>
                                            </p:txEl>
                                          </p:spTgt>
                                        </p:tgtEl>
                                        <p:attrNameLst>
                                          <p:attrName>style.visibility</p:attrName>
                                        </p:attrNameLst>
                                      </p:cBhvr>
                                      <p:to>
                                        <p:strVal val="visible"/>
                                      </p:to>
                                    </p:set>
                                    <p:animEffect transition="in" filter="fade">
                                      <p:cBhvr>
                                        <p:cTn id="37" dur="500"/>
                                        <p:tgtEl>
                                          <p:spTgt spid="14">
                                            <p:txEl>
                                              <p:pRg st="2" end="2"/>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fade">
                                      <p:cBhvr>
                                        <p:cTn id="42" dur="500"/>
                                        <p:tgtEl>
                                          <p:spTgt spid="15"/>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6">
                                            <p:txEl>
                                              <p:pRg st="0" end="0"/>
                                            </p:txEl>
                                          </p:spTgt>
                                        </p:tgtEl>
                                        <p:attrNameLst>
                                          <p:attrName>style.visibility</p:attrName>
                                        </p:attrNameLst>
                                      </p:cBhvr>
                                      <p:to>
                                        <p:strVal val="visible"/>
                                      </p:to>
                                    </p:set>
                                    <p:animEffect transition="in" filter="fade">
                                      <p:cBhvr>
                                        <p:cTn id="47" dur="500"/>
                                        <p:tgtEl>
                                          <p:spTgt spid="16">
                                            <p:txEl>
                                              <p:pRg st="0" end="0"/>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1"/>
                                        </p:tgtEl>
                                        <p:attrNameLst>
                                          <p:attrName>style.visibility</p:attrName>
                                        </p:attrNameLst>
                                      </p:cBhvr>
                                      <p:to>
                                        <p:strVal val="visible"/>
                                      </p:to>
                                    </p:set>
                                    <p:animEffect transition="in" filter="fade">
                                      <p:cBhvr>
                                        <p:cTn id="52" dur="500"/>
                                        <p:tgtEl>
                                          <p:spTgt spid="11"/>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16">
                                            <p:txEl>
                                              <p:pRg st="1" end="1"/>
                                            </p:txEl>
                                          </p:spTgt>
                                        </p:tgtEl>
                                        <p:attrNameLst>
                                          <p:attrName>style.visibility</p:attrName>
                                        </p:attrNameLst>
                                      </p:cBhvr>
                                      <p:to>
                                        <p:strVal val="visible"/>
                                      </p:to>
                                    </p:set>
                                    <p:animEffect transition="in" filter="fade">
                                      <p:cBhvr>
                                        <p:cTn id="57" dur="500"/>
                                        <p:tgtEl>
                                          <p:spTgt spid="16">
                                            <p:txEl>
                                              <p:pRg st="1" end="1"/>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9"/>
                                        </p:tgtEl>
                                        <p:attrNameLst>
                                          <p:attrName>style.visibility</p:attrName>
                                        </p:attrNameLst>
                                      </p:cBhvr>
                                      <p:to>
                                        <p:strVal val="visible"/>
                                      </p:to>
                                    </p:set>
                                    <p:animEffect transition="in" filter="fade">
                                      <p:cBhvr>
                                        <p:cTn id="6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uiExpand="1" build="p"/>
      <p:bldP spid="1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907E61-00A6-4747-A1C3-ADCF6F0CC710}"/>
              </a:ext>
            </a:extLst>
          </p:cNvPr>
          <p:cNvSpPr>
            <a:spLocks noGrp="1"/>
          </p:cNvSpPr>
          <p:nvPr>
            <p:ph type="title"/>
          </p:nvPr>
        </p:nvSpPr>
        <p:spPr/>
        <p:txBody>
          <a:bodyPr/>
          <a:lstStyle/>
          <a:p>
            <a:r>
              <a:rPr lang="en-US" dirty="0"/>
              <a:t>Expected Value</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D911B6E0-A4F7-204E-85F1-927D082D42BD}"/>
                  </a:ext>
                </a:extLst>
              </p:cNvPr>
              <p:cNvSpPr txBox="1"/>
              <p:nvPr/>
            </p:nvSpPr>
            <p:spPr>
              <a:xfrm>
                <a:off x="591107" y="3549355"/>
                <a:ext cx="7893123" cy="307777"/>
              </a:xfrm>
              <a:prstGeom prst="rect">
                <a:avLst/>
              </a:prstGeom>
              <a:noFill/>
            </p:spPr>
            <p:txBody>
              <a:bodyPr wrap="none" lIns="0" tIns="0" rIns="0" bIns="0" rtlCol="0">
                <a:noAutofit/>
              </a:bodyPr>
              <a:lstStyle/>
              <a:p>
                <a14:m>
                  <m:oMath xmlns:m="http://schemas.openxmlformats.org/officeDocument/2006/math">
                    <m:r>
                      <a:rPr lang="en-US" sz="2000" b="1" i="1" smtClean="0">
                        <a:latin typeface="Cambria Math" panose="02040503050406030204" pitchFamily="18" charset="0"/>
                      </a:rPr>
                      <m:t>𝑬𝒙𝒑𝒆𝒄𝒕𝒆𝒅</m:t>
                    </m:r>
                    <m:r>
                      <a:rPr lang="en-US" sz="2000" b="1" i="1" smtClean="0">
                        <a:latin typeface="Cambria Math" panose="02040503050406030204" pitchFamily="18" charset="0"/>
                      </a:rPr>
                      <m:t> </m:t>
                    </m:r>
                    <m:r>
                      <a:rPr lang="en-US" sz="2000" b="1" i="1" smtClean="0">
                        <a:latin typeface="Cambria Math" panose="02040503050406030204" pitchFamily="18" charset="0"/>
                      </a:rPr>
                      <m:t>𝒗𝒂𝒍𝒖𝒆</m:t>
                    </m:r>
                    <m:r>
                      <a:rPr lang="en-US" sz="2000" b="1" i="1">
                        <a:latin typeface="Cambria Math" panose="02040503050406030204" pitchFamily="18" charset="0"/>
                      </a:rPr>
                      <m:t> </m:t>
                    </m:r>
                    <m:r>
                      <a:rPr lang="en-US" sz="2000" b="1" i="1">
                        <a:latin typeface="Cambria Math" panose="02040503050406030204" pitchFamily="18" charset="0"/>
                      </a:rPr>
                      <m:t>𝒐𝒇</m:t>
                    </m:r>
                    <m:r>
                      <a:rPr lang="en-US" sz="2000" b="1" i="1">
                        <a:latin typeface="Cambria Math" panose="02040503050406030204" pitchFamily="18" charset="0"/>
                      </a:rPr>
                      <m:t> </m:t>
                    </m:r>
                    <m:r>
                      <a:rPr lang="en-US" sz="2000" b="1" i="1">
                        <a:latin typeface="Cambria Math" panose="02040503050406030204" pitchFamily="18" charset="0"/>
                      </a:rPr>
                      <m:t>𝑿</m:t>
                    </m:r>
                    <m:r>
                      <a:rPr lang="en-US" sz="2000" b="1" i="1">
                        <a:latin typeface="Cambria Math" panose="02040503050406030204" pitchFamily="18" charset="0"/>
                      </a:rPr>
                      <m:t>=</m:t>
                    </m:r>
                    <m:r>
                      <a:rPr lang="en-US" sz="2000" b="1" i="1">
                        <a:latin typeface="Cambria Math" panose="02040503050406030204" pitchFamily="18" charset="0"/>
                      </a:rPr>
                      <m:t>𝑬</m:t>
                    </m:r>
                    <m:d>
                      <m:dPr>
                        <m:begChr m:val="["/>
                        <m:endChr m:val="]"/>
                        <m:ctrlPr>
                          <a:rPr lang="en-US" sz="2000" b="1" i="1">
                            <a:latin typeface="Cambria Math" panose="02040503050406030204" pitchFamily="18" charset="0"/>
                          </a:rPr>
                        </m:ctrlPr>
                      </m:dPr>
                      <m:e>
                        <m:r>
                          <a:rPr lang="en-US" sz="2000" b="1" i="1">
                            <a:latin typeface="Cambria Math" panose="02040503050406030204" pitchFamily="18" charset="0"/>
                          </a:rPr>
                          <m:t>𝑿</m:t>
                        </m:r>
                      </m:e>
                    </m:d>
                    <m:r>
                      <a:rPr lang="en-US" sz="2000" b="1" i="1">
                        <a:latin typeface="Cambria Math" panose="02040503050406030204" pitchFamily="18" charset="0"/>
                      </a:rPr>
                      <m:t>=$</m:t>
                    </m:r>
                    <m:r>
                      <a:rPr lang="en-US" sz="2000" b="1" i="1">
                        <a:latin typeface="Cambria Math" panose="02040503050406030204" pitchFamily="18" charset="0"/>
                      </a:rPr>
                      <m:t>𝟐</m:t>
                    </m:r>
                    <m:r>
                      <a:rPr lang="en-US" sz="2000" b="1" i="1">
                        <a:latin typeface="Cambria Math" panose="02040503050406030204" pitchFamily="18" charset="0"/>
                      </a:rPr>
                      <m:t> ∗ .</m:t>
                    </m:r>
                    <m:r>
                      <a:rPr lang="en-US" sz="2000" b="1" i="1">
                        <a:latin typeface="Cambria Math" panose="02040503050406030204" pitchFamily="18" charset="0"/>
                      </a:rPr>
                      <m:t>𝟏</m:t>
                    </m:r>
                    <m:r>
                      <a:rPr lang="en-US" sz="2000" b="1" i="1">
                        <a:latin typeface="Cambria Math" panose="02040503050406030204" pitchFamily="18" charset="0"/>
                      </a:rPr>
                      <m:t>+$</m:t>
                    </m:r>
                    <m:r>
                      <a:rPr lang="en-US" sz="2000" b="1" i="1">
                        <a:latin typeface="Cambria Math" panose="02040503050406030204" pitchFamily="18" charset="0"/>
                      </a:rPr>
                      <m:t>𝟎</m:t>
                    </m:r>
                    <m:r>
                      <a:rPr lang="en-US" sz="2000" b="1" i="1">
                        <a:latin typeface="Cambria Math" panose="02040503050406030204" pitchFamily="18" charset="0"/>
                      </a:rPr>
                      <m:t>∗.</m:t>
                    </m:r>
                    <m:r>
                      <a:rPr lang="en-US" sz="2000" b="1" i="1">
                        <a:latin typeface="Cambria Math" panose="02040503050406030204" pitchFamily="18" charset="0"/>
                      </a:rPr>
                      <m:t>𝟑</m:t>
                    </m:r>
                    <m:r>
                      <a:rPr lang="en-US" sz="2000" b="1" i="1">
                        <a:latin typeface="Cambria Math" panose="02040503050406030204" pitchFamily="18" charset="0"/>
                      </a:rPr>
                      <m:t>+</m:t>
                    </m:r>
                    <m:d>
                      <m:dPr>
                        <m:ctrlPr>
                          <a:rPr lang="en-US" sz="2000" b="1" i="1">
                            <a:latin typeface="Cambria Math" panose="02040503050406030204" pitchFamily="18" charset="0"/>
                          </a:rPr>
                        </m:ctrlPr>
                      </m:dPr>
                      <m:e>
                        <m:r>
                          <a:rPr lang="en-US" sz="2000" b="1" i="1">
                            <a:latin typeface="Cambria Math" panose="02040503050406030204" pitchFamily="18" charset="0"/>
                          </a:rPr>
                          <m:t>−$</m:t>
                        </m:r>
                        <m:r>
                          <a:rPr lang="en-US" sz="2000" b="1" i="1">
                            <a:latin typeface="Cambria Math" panose="02040503050406030204" pitchFamily="18" charset="0"/>
                          </a:rPr>
                          <m:t>𝟏</m:t>
                        </m:r>
                      </m:e>
                    </m:d>
                    <m:r>
                      <a:rPr lang="en-US" sz="2000" b="1" i="1">
                        <a:latin typeface="Cambria Math" panose="02040503050406030204" pitchFamily="18" charset="0"/>
                      </a:rPr>
                      <m:t>∗.</m:t>
                    </m:r>
                    <m:r>
                      <a:rPr lang="en-US" sz="2000" b="1" i="1">
                        <a:latin typeface="Cambria Math" panose="02040503050406030204" pitchFamily="18" charset="0"/>
                      </a:rPr>
                      <m:t>𝟔</m:t>
                    </m:r>
                    <m:r>
                      <a:rPr lang="en-US" sz="2000" b="1" i="1">
                        <a:latin typeface="Cambria Math" panose="02040503050406030204" pitchFamily="18" charset="0"/>
                      </a:rPr>
                      <m:t> = </m:t>
                    </m:r>
                  </m:oMath>
                </a14:m>
                <a:r>
                  <a:rPr lang="en-US" sz="2000" b="1" dirty="0"/>
                  <a:t>–$0.4</a:t>
                </a:r>
              </a:p>
            </p:txBody>
          </p:sp>
        </mc:Choice>
        <mc:Fallback xmlns="">
          <p:sp>
            <p:nvSpPr>
              <p:cNvPr id="5" name="TextBox 4">
                <a:extLst>
                  <a:ext uri="{FF2B5EF4-FFF2-40B4-BE49-F238E27FC236}">
                    <a16:creationId xmlns:a16="http://schemas.microsoft.com/office/drawing/2014/main" xmlns:a14="http://schemas.microsoft.com/office/drawing/2010/main" xmlns="" id="{D911B6E0-A4F7-204E-85F1-927D082D42BD}"/>
                  </a:ext>
                </a:extLst>
              </p:cNvPr>
              <p:cNvSpPr txBox="1">
                <a:spLocks noRot="1" noChangeAspect="1" noMove="1" noResize="1" noEditPoints="1" noAdjustHandles="1" noChangeArrowheads="1" noChangeShapeType="1" noTextEdit="1"/>
              </p:cNvSpPr>
              <p:nvPr/>
            </p:nvSpPr>
            <p:spPr>
              <a:xfrm>
                <a:off x="591107" y="3549355"/>
                <a:ext cx="7893123" cy="307777"/>
              </a:xfrm>
              <a:prstGeom prst="rect">
                <a:avLst/>
              </a:prstGeom>
              <a:blipFill rotWithShape="0">
                <a:blip r:embed="rId2"/>
                <a:stretch>
                  <a:fillRect l="-1544" t="-23529" r="-2239" b="-5098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87B9F446-43B9-6349-8438-09AC0415553C}"/>
                  </a:ext>
                </a:extLst>
              </p:cNvPr>
              <p:cNvSpPr txBox="1"/>
              <p:nvPr/>
            </p:nvSpPr>
            <p:spPr>
              <a:xfrm>
                <a:off x="2848228" y="4100169"/>
                <a:ext cx="2430345" cy="894347"/>
              </a:xfrm>
              <a:prstGeom prst="rect">
                <a:avLst/>
              </a:prstGeom>
              <a:noFill/>
            </p:spPr>
            <p:txBody>
              <a:bodyPr wrap="none" lIns="0" tIns="0" rIns="0" bIns="0" rtlCol="0">
                <a:noAutofit/>
              </a:bodyPr>
              <a:lstStyle/>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𝐸</m:t>
                      </m:r>
                      <m:d>
                        <m:dPr>
                          <m:begChr m:val="["/>
                          <m:endChr m:val="]"/>
                          <m:ctrlPr>
                            <a:rPr lang="en-US" sz="2400" i="1">
                              <a:latin typeface="Cambria Math" panose="02040503050406030204" pitchFamily="18" charset="0"/>
                            </a:rPr>
                          </m:ctrlPr>
                        </m:dPr>
                        <m:e>
                          <m:r>
                            <a:rPr lang="en-US" sz="2400" i="1">
                              <a:latin typeface="Cambria Math" panose="02040503050406030204" pitchFamily="18" charset="0"/>
                            </a:rPr>
                            <m:t>𝑋</m:t>
                          </m:r>
                        </m:e>
                      </m:d>
                      <m:r>
                        <a:rPr lang="en-US" sz="2400" i="1">
                          <a:latin typeface="Cambria Math" panose="02040503050406030204" pitchFamily="18" charset="0"/>
                        </a:rPr>
                        <m:t>=</m:t>
                      </m:r>
                      <m:nary>
                        <m:naryPr>
                          <m:chr m:val="∑"/>
                          <m:subHide m:val="on"/>
                          <m:supHide m:val="on"/>
                          <m:ctrlPr>
                            <a:rPr lang="en-US" sz="2400" i="1">
                              <a:latin typeface="Cambria Math" panose="02040503050406030204" pitchFamily="18" charset="0"/>
                            </a:rPr>
                          </m:ctrlPr>
                        </m:naryPr>
                        <m:sub/>
                        <m:sup/>
                        <m:e>
                          <m:r>
                            <a:rPr lang="en-US" sz="2400" i="1">
                              <a:latin typeface="Cambria Math" panose="02040503050406030204" pitchFamily="18" charset="0"/>
                            </a:rPr>
                            <m:t>𝑋𝑃</m:t>
                          </m:r>
                          <m:r>
                            <a:rPr lang="en-US" sz="2400" i="1">
                              <a:latin typeface="Cambria Math" panose="02040503050406030204" pitchFamily="18" charset="0"/>
                            </a:rPr>
                            <m:t>(</m:t>
                          </m:r>
                          <m:r>
                            <a:rPr lang="en-US" sz="2400" i="1">
                              <a:latin typeface="Cambria Math" panose="02040503050406030204" pitchFamily="18" charset="0"/>
                            </a:rPr>
                            <m:t>𝑋</m:t>
                          </m:r>
                          <m:r>
                            <a:rPr lang="en-US" sz="2400" i="1">
                              <a:latin typeface="Cambria Math" panose="02040503050406030204" pitchFamily="18" charset="0"/>
                            </a:rPr>
                            <m:t>)</m:t>
                          </m:r>
                        </m:e>
                      </m:nary>
                    </m:oMath>
                  </m:oMathPara>
                </a14:m>
                <a:endParaRPr lang="en-US" sz="2400" dirty="0"/>
              </a:p>
            </p:txBody>
          </p:sp>
        </mc:Choice>
        <mc:Fallback xmlns="">
          <p:sp>
            <p:nvSpPr>
              <p:cNvPr id="7" name="TextBox 6">
                <a:extLst>
                  <a:ext uri="{FF2B5EF4-FFF2-40B4-BE49-F238E27FC236}">
                    <a16:creationId xmlns:a16="http://schemas.microsoft.com/office/drawing/2014/main" id="{87B9F446-43B9-6349-8438-09AC0415553C}"/>
                  </a:ext>
                </a:extLst>
              </p:cNvPr>
              <p:cNvSpPr txBox="1">
                <a:spLocks noRot="1" noChangeAspect="1" noMove="1" noResize="1" noEditPoints="1" noAdjustHandles="1" noChangeArrowheads="1" noChangeShapeType="1" noTextEdit="1"/>
              </p:cNvSpPr>
              <p:nvPr/>
            </p:nvSpPr>
            <p:spPr>
              <a:xfrm>
                <a:off x="2848228" y="4100169"/>
                <a:ext cx="2430345" cy="894347"/>
              </a:xfrm>
              <a:prstGeom prst="rect">
                <a:avLst/>
              </a:prstGeom>
              <a:blipFill>
                <a:blip r:embed="rId3"/>
                <a:stretch>
                  <a:fillRect/>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574ADE97-0EE3-EA4F-80FE-0C431DBDF076}"/>
              </a:ext>
            </a:extLst>
          </p:cNvPr>
          <p:cNvSpPr txBox="1"/>
          <p:nvPr/>
        </p:nvSpPr>
        <p:spPr>
          <a:xfrm>
            <a:off x="457200" y="1524000"/>
            <a:ext cx="2677139" cy="1754326"/>
          </a:xfrm>
          <a:prstGeom prst="rect">
            <a:avLst/>
          </a:prstGeom>
          <a:noFill/>
        </p:spPr>
        <p:txBody>
          <a:bodyPr wrap="square" rtlCol="0">
            <a:noAutofit/>
          </a:bodyPr>
          <a:lstStyle/>
          <a:p>
            <a:pPr algn="ctr"/>
            <a:r>
              <a:rPr lang="en-US" dirty="0"/>
              <a:t>Recall, since </a:t>
            </a:r>
            <a:r>
              <a:rPr lang="en-US" i="1" dirty="0"/>
              <a:t>X</a:t>
            </a:r>
            <a:r>
              <a:rPr lang="en-US" dirty="0"/>
              <a:t> cannot take on any value between the ones listed above, we know that </a:t>
            </a:r>
            <a:r>
              <a:rPr lang="en-US" i="1" dirty="0"/>
              <a:t>X</a:t>
            </a:r>
            <a:r>
              <a:rPr lang="en-US" dirty="0"/>
              <a:t> is a </a:t>
            </a:r>
            <a:r>
              <a:rPr lang="en-US" b="1" dirty="0"/>
              <a:t>discrete </a:t>
            </a:r>
            <a:r>
              <a:rPr lang="en-US" dirty="0"/>
              <a:t>random variable.</a:t>
            </a:r>
          </a:p>
        </p:txBody>
      </p:sp>
      <p:sp>
        <p:nvSpPr>
          <p:cNvPr id="9" name="TextBox 8">
            <a:extLst>
              <a:ext uri="{FF2B5EF4-FFF2-40B4-BE49-F238E27FC236}">
                <a16:creationId xmlns:a16="http://schemas.microsoft.com/office/drawing/2014/main" id="{65ABB24E-4904-8D4C-B513-A45F10440945}"/>
              </a:ext>
            </a:extLst>
          </p:cNvPr>
          <p:cNvSpPr txBox="1"/>
          <p:nvPr/>
        </p:nvSpPr>
        <p:spPr>
          <a:xfrm>
            <a:off x="2800657" y="4924961"/>
            <a:ext cx="2514336" cy="1323439"/>
          </a:xfrm>
          <a:prstGeom prst="rect">
            <a:avLst/>
          </a:prstGeom>
          <a:noFill/>
        </p:spPr>
        <p:txBody>
          <a:bodyPr wrap="square" rtlCol="0">
            <a:noAutofit/>
          </a:bodyPr>
          <a:lstStyle/>
          <a:p>
            <a:pPr algn="ctr"/>
            <a:r>
              <a:rPr lang="en-US" dirty="0"/>
              <a:t>Formula for the expected value of a discrete random variable </a:t>
            </a:r>
            <a:r>
              <a:rPr lang="en-US" i="1" dirty="0"/>
              <a:t>X</a:t>
            </a:r>
            <a:endParaRPr lang="en-US" dirty="0"/>
          </a:p>
        </p:txBody>
      </p:sp>
      <p:sp>
        <p:nvSpPr>
          <p:cNvPr id="14" name="Curved Up Arrow 13">
            <a:extLst>
              <a:ext uri="{FF2B5EF4-FFF2-40B4-BE49-F238E27FC236}">
                <a16:creationId xmlns:a16="http://schemas.microsoft.com/office/drawing/2014/main" id="{1A880A80-5DF5-9649-9D98-F6D653B601AE}"/>
              </a:ext>
            </a:extLst>
          </p:cNvPr>
          <p:cNvSpPr/>
          <p:nvPr/>
        </p:nvSpPr>
        <p:spPr>
          <a:xfrm rot="16200000" flipV="1">
            <a:off x="2001449" y="4687193"/>
            <a:ext cx="1083755" cy="514655"/>
          </a:xfrm>
          <a:prstGeom prst="curvedUpArrow">
            <a:avLst/>
          </a:prstGeom>
          <a:solidFill>
            <a:srgbClr val="354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2800" dirty="0">
              <a:solidFill>
                <a:schemeClr val="tx1"/>
              </a:solidFill>
            </a:endParaRPr>
          </a:p>
        </p:txBody>
      </p:sp>
      <p:sp>
        <p:nvSpPr>
          <p:cNvPr id="15" name="Right Arrow 14">
            <a:extLst>
              <a:ext uri="{FF2B5EF4-FFF2-40B4-BE49-F238E27FC236}">
                <a16:creationId xmlns:a16="http://schemas.microsoft.com/office/drawing/2014/main" id="{65FA4CFF-3A60-C54D-86E1-CF788EED461F}"/>
              </a:ext>
            </a:extLst>
          </p:cNvPr>
          <p:cNvSpPr/>
          <p:nvPr/>
        </p:nvSpPr>
        <p:spPr>
          <a:xfrm rot="20017020">
            <a:off x="3031175" y="2126225"/>
            <a:ext cx="457200" cy="182880"/>
          </a:xfrm>
          <a:prstGeom prst="rightArrow">
            <a:avLst/>
          </a:prstGeom>
          <a:solidFill>
            <a:srgbClr val="354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2000" dirty="0"/>
          </a:p>
        </p:txBody>
      </p:sp>
      <p:sp>
        <p:nvSpPr>
          <p:cNvPr id="16" name="TextBox 15">
            <a:extLst>
              <a:ext uri="{FF2B5EF4-FFF2-40B4-BE49-F238E27FC236}">
                <a16:creationId xmlns:a16="http://schemas.microsoft.com/office/drawing/2014/main" id="{48DB06F7-3237-2846-BC97-675F4064534F}"/>
              </a:ext>
            </a:extLst>
          </p:cNvPr>
          <p:cNvSpPr txBox="1"/>
          <p:nvPr/>
        </p:nvSpPr>
        <p:spPr>
          <a:xfrm>
            <a:off x="5638800" y="1524000"/>
            <a:ext cx="2966494" cy="1754326"/>
          </a:xfrm>
          <a:prstGeom prst="rect">
            <a:avLst/>
          </a:prstGeom>
          <a:noFill/>
        </p:spPr>
        <p:txBody>
          <a:bodyPr wrap="square" rtlCol="0">
            <a:noAutofit/>
          </a:bodyPr>
          <a:lstStyle/>
          <a:p>
            <a:pPr algn="ctr"/>
            <a:r>
              <a:rPr lang="en-US" i="1" dirty="0"/>
              <a:t>P</a:t>
            </a:r>
            <a:r>
              <a:rPr lang="en-US" dirty="0"/>
              <a:t>(</a:t>
            </a:r>
            <a:r>
              <a:rPr lang="en-US" i="1" dirty="0"/>
              <a:t>X</a:t>
            </a:r>
            <a:r>
              <a:rPr lang="en-US" dirty="0"/>
              <a:t>) shows how the probabilities are distributed to the potential values of </a:t>
            </a:r>
            <a:r>
              <a:rPr lang="en-US" i="1" dirty="0"/>
              <a:t>X</a:t>
            </a:r>
            <a:r>
              <a:rPr lang="en-US" dirty="0"/>
              <a:t>. </a:t>
            </a:r>
            <a:r>
              <a:rPr lang="en-US" i="1" dirty="0"/>
              <a:t>P</a:t>
            </a:r>
            <a:r>
              <a:rPr lang="en-US" dirty="0"/>
              <a:t>(</a:t>
            </a:r>
            <a:r>
              <a:rPr lang="en-US" i="1" dirty="0"/>
              <a:t>X</a:t>
            </a:r>
            <a:r>
              <a:rPr lang="en-US" dirty="0"/>
              <a:t>) is known as a discrete probability distribution function (pdf). </a:t>
            </a:r>
          </a:p>
        </p:txBody>
      </p:sp>
      <p:sp>
        <p:nvSpPr>
          <p:cNvPr id="17" name="Right Arrow 16">
            <a:extLst>
              <a:ext uri="{FF2B5EF4-FFF2-40B4-BE49-F238E27FC236}">
                <a16:creationId xmlns:a16="http://schemas.microsoft.com/office/drawing/2014/main" id="{A59F4F56-A0F1-9E41-8684-4D9995959168}"/>
              </a:ext>
            </a:extLst>
          </p:cNvPr>
          <p:cNvSpPr/>
          <p:nvPr/>
        </p:nvSpPr>
        <p:spPr>
          <a:xfrm rot="12683072">
            <a:off x="5216170" y="2139838"/>
            <a:ext cx="457200" cy="182880"/>
          </a:xfrm>
          <a:prstGeom prst="rightArrow">
            <a:avLst/>
          </a:prstGeom>
          <a:solidFill>
            <a:srgbClr val="354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2000" dirty="0"/>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15BD3749-6745-5343-9A1C-9A32020F7863}"/>
                  </a:ext>
                </a:extLst>
              </p:cNvPr>
              <p:cNvSpPr txBox="1"/>
              <p:nvPr/>
            </p:nvSpPr>
            <p:spPr>
              <a:xfrm>
                <a:off x="5338030" y="4258453"/>
                <a:ext cx="576248" cy="369332"/>
              </a:xfrm>
              <a:prstGeom prst="rect">
                <a:avLst/>
              </a:prstGeom>
              <a:noFill/>
            </p:spPr>
            <p:txBody>
              <a:bodyPr wrap="none" lIns="0" tIns="0" rIns="0" bIns="0" rtlCol="0">
                <a:noAutofit/>
              </a:bodyPr>
              <a:lstStyle/>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m:t>
                      </m:r>
                      <m:r>
                        <a:rPr lang="en-US" sz="2400" i="1">
                          <a:latin typeface="Cambria Math" panose="02040503050406030204" pitchFamily="18" charset="0"/>
                          <a:ea typeface="Cambria Math" panose="02040503050406030204" pitchFamily="18" charset="0"/>
                        </a:rPr>
                        <m:t>𝜇</m:t>
                      </m:r>
                    </m:oMath>
                  </m:oMathPara>
                </a14:m>
                <a:endParaRPr lang="en-US" sz="2400" dirty="0"/>
              </a:p>
            </p:txBody>
          </p:sp>
        </mc:Choice>
        <mc:Fallback xmlns="">
          <p:sp>
            <p:nvSpPr>
              <p:cNvPr id="19" name="TextBox 18">
                <a:extLst>
                  <a:ext uri="{FF2B5EF4-FFF2-40B4-BE49-F238E27FC236}">
                    <a16:creationId xmlns:a16="http://schemas.microsoft.com/office/drawing/2014/main" id="{15BD3749-6745-5343-9A1C-9A32020F7863}"/>
                  </a:ext>
                </a:extLst>
              </p:cNvPr>
              <p:cNvSpPr txBox="1">
                <a:spLocks noRot="1" noChangeAspect="1" noMove="1" noResize="1" noEditPoints="1" noAdjustHandles="1" noChangeArrowheads="1" noChangeShapeType="1" noTextEdit="1"/>
              </p:cNvSpPr>
              <p:nvPr/>
            </p:nvSpPr>
            <p:spPr>
              <a:xfrm>
                <a:off x="5338030" y="4258453"/>
                <a:ext cx="576248" cy="369332"/>
              </a:xfrm>
              <a:prstGeom prst="rect">
                <a:avLst/>
              </a:prstGeom>
              <a:blipFill>
                <a:blip r:embed="rId4"/>
                <a:stretch>
                  <a:fillRect l="-4255" r="-8511" b="-26667"/>
                </a:stretch>
              </a:blipFill>
            </p:spPr>
            <p:txBody>
              <a:bodyPr/>
              <a:lstStyle/>
              <a:p>
                <a:r>
                  <a:rPr lang="en-US">
                    <a:noFill/>
                  </a:rPr>
                  <a:t> </a:t>
                </a:r>
              </a:p>
            </p:txBody>
          </p:sp>
        </mc:Fallback>
      </mc:AlternateContent>
      <p:sp>
        <p:nvSpPr>
          <p:cNvPr id="20" name="TextBox 19">
            <a:extLst>
              <a:ext uri="{FF2B5EF4-FFF2-40B4-BE49-F238E27FC236}">
                <a16:creationId xmlns:a16="http://schemas.microsoft.com/office/drawing/2014/main" id="{9CD022D3-F7AB-9749-B914-CCE544C61BE6}"/>
              </a:ext>
            </a:extLst>
          </p:cNvPr>
          <p:cNvSpPr txBox="1"/>
          <p:nvPr/>
        </p:nvSpPr>
        <p:spPr>
          <a:xfrm>
            <a:off x="6248401" y="4924961"/>
            <a:ext cx="2235830" cy="1323439"/>
          </a:xfrm>
          <a:prstGeom prst="rect">
            <a:avLst/>
          </a:prstGeom>
          <a:noFill/>
        </p:spPr>
        <p:txBody>
          <a:bodyPr wrap="square" rtlCol="0">
            <a:noAutofit/>
          </a:bodyPr>
          <a:lstStyle/>
          <a:p>
            <a:r>
              <a:rPr lang="en-US" dirty="0"/>
              <a:t>The expected value of </a:t>
            </a:r>
            <a:r>
              <a:rPr lang="en-US" i="1" dirty="0"/>
              <a:t>X</a:t>
            </a:r>
            <a:r>
              <a:rPr lang="en-US" dirty="0"/>
              <a:t> (</a:t>
            </a:r>
            <a:r>
              <a:rPr lang="en-US" i="1" dirty="0"/>
              <a:t>E</a:t>
            </a:r>
            <a:r>
              <a:rPr lang="en-US" dirty="0"/>
              <a:t>[</a:t>
            </a:r>
            <a:r>
              <a:rPr lang="en-US" i="1" dirty="0"/>
              <a:t>X</a:t>
            </a:r>
            <a:r>
              <a:rPr lang="en-US" dirty="0"/>
              <a:t>] is the population mean of the distribution)</a:t>
            </a:r>
          </a:p>
        </p:txBody>
      </p:sp>
      <p:sp>
        <p:nvSpPr>
          <p:cNvPr id="21" name="Right Arrow 20">
            <a:extLst>
              <a:ext uri="{FF2B5EF4-FFF2-40B4-BE49-F238E27FC236}">
                <a16:creationId xmlns:a16="http://schemas.microsoft.com/office/drawing/2014/main" id="{C6A49115-A280-AE48-B4DF-B9545B2CE4CE}"/>
              </a:ext>
            </a:extLst>
          </p:cNvPr>
          <p:cNvSpPr/>
          <p:nvPr/>
        </p:nvSpPr>
        <p:spPr>
          <a:xfrm rot="13348600">
            <a:off x="5798685" y="4716744"/>
            <a:ext cx="548640" cy="182880"/>
          </a:xfrm>
          <a:prstGeom prst="rightArrow">
            <a:avLst/>
          </a:prstGeom>
          <a:solidFill>
            <a:srgbClr val="354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2000" dirty="0"/>
          </a:p>
        </p:txBody>
      </p:sp>
      <p:graphicFrame>
        <p:nvGraphicFramePr>
          <p:cNvPr id="24" name="Table 23">
            <a:extLst>
              <a:ext uri="{FF2B5EF4-FFF2-40B4-BE49-F238E27FC236}">
                <a16:creationId xmlns:a16="http://schemas.microsoft.com/office/drawing/2014/main" id="{5C5F5199-B080-344E-ACF0-53DD2B1FFC63}"/>
              </a:ext>
            </a:extLst>
          </p:cNvPr>
          <p:cNvGraphicFramePr>
            <a:graphicFrameLocks noGrp="1"/>
          </p:cNvGraphicFramePr>
          <p:nvPr>
            <p:extLst>
              <p:ext uri="{D42A27DB-BD31-4B8C-83A1-F6EECF244321}">
                <p14:modId xmlns:p14="http://schemas.microsoft.com/office/powerpoint/2010/main" val="1022593139"/>
              </p:ext>
            </p:extLst>
          </p:nvPr>
        </p:nvGraphicFramePr>
        <p:xfrm>
          <a:off x="3580002" y="1544043"/>
          <a:ext cx="1600162" cy="1603990"/>
        </p:xfrm>
        <a:graphic>
          <a:graphicData uri="http://schemas.openxmlformats.org/drawingml/2006/table">
            <a:tbl>
              <a:tblPr firstRow="1">
                <a:tableStyleId>{5C22544A-7EE6-4342-B048-85BDC9FD1C3A}</a:tableStyleId>
              </a:tblPr>
              <a:tblGrid>
                <a:gridCol w="800081">
                  <a:extLst>
                    <a:ext uri="{9D8B030D-6E8A-4147-A177-3AD203B41FA5}">
                      <a16:colId xmlns:a16="http://schemas.microsoft.com/office/drawing/2014/main" val="3760173539"/>
                    </a:ext>
                  </a:extLst>
                </a:gridCol>
                <a:gridCol w="800081">
                  <a:extLst>
                    <a:ext uri="{9D8B030D-6E8A-4147-A177-3AD203B41FA5}">
                      <a16:colId xmlns:a16="http://schemas.microsoft.com/office/drawing/2014/main" val="941869389"/>
                    </a:ext>
                  </a:extLst>
                </a:gridCol>
              </a:tblGrid>
              <a:tr h="351547">
                <a:tc>
                  <a:txBody>
                    <a:bodyPr/>
                    <a:lstStyle/>
                    <a:p>
                      <a:pPr algn="ctr"/>
                      <a:r>
                        <a:rPr lang="en-US" sz="1600" i="1" dirty="0"/>
                        <a:t>X</a:t>
                      </a:r>
                    </a:p>
                  </a:txBody>
                  <a:tcPr marL="51435" marR="51435" marT="25718" marB="25718">
                    <a:lnL w="12700" cap="flat" cmpd="sng" algn="ctr">
                      <a:solidFill>
                        <a:srgbClr val="354CA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354CA1"/>
                      </a:solidFill>
                      <a:prstDash val="solid"/>
                      <a:round/>
                      <a:headEnd type="none" w="med" len="med"/>
                      <a:tailEnd type="none" w="med" len="med"/>
                    </a:lnT>
                    <a:lnB w="12700" cap="flat" cmpd="sng" algn="ctr">
                      <a:solidFill>
                        <a:srgbClr val="354CA1"/>
                      </a:solidFill>
                      <a:prstDash val="solid"/>
                      <a:round/>
                      <a:headEnd type="none" w="med" len="med"/>
                      <a:tailEnd type="none" w="med" len="med"/>
                    </a:lnB>
                    <a:solidFill>
                      <a:srgbClr val="354CA1"/>
                    </a:solidFill>
                  </a:tcPr>
                </a:tc>
                <a:tc>
                  <a:txBody>
                    <a:bodyPr/>
                    <a:lstStyle/>
                    <a:p>
                      <a:pPr algn="ctr"/>
                      <a:r>
                        <a:rPr lang="en-US" sz="1600" i="1" dirty="0"/>
                        <a:t>P(X)</a:t>
                      </a:r>
                    </a:p>
                  </a:txBody>
                  <a:tcPr marL="51435" marR="51435" marT="25718" marB="25718">
                    <a:lnL w="12700" cap="flat" cmpd="sng" algn="ctr">
                      <a:solidFill>
                        <a:schemeClr val="bg1"/>
                      </a:solidFill>
                      <a:prstDash val="solid"/>
                      <a:round/>
                      <a:headEnd type="none" w="med" len="med"/>
                      <a:tailEnd type="none" w="med" len="med"/>
                    </a:lnL>
                    <a:lnR w="12700" cap="flat" cmpd="sng" algn="ctr">
                      <a:solidFill>
                        <a:srgbClr val="354CA1"/>
                      </a:solidFill>
                      <a:prstDash val="solid"/>
                      <a:round/>
                      <a:headEnd type="none" w="med" len="med"/>
                      <a:tailEnd type="none" w="med" len="med"/>
                    </a:lnR>
                    <a:lnT w="12700" cap="flat" cmpd="sng" algn="ctr">
                      <a:solidFill>
                        <a:srgbClr val="354CA1"/>
                      </a:solidFill>
                      <a:prstDash val="solid"/>
                      <a:round/>
                      <a:headEnd type="none" w="med" len="med"/>
                      <a:tailEnd type="none" w="med" len="med"/>
                    </a:lnT>
                    <a:lnB w="12700" cap="flat" cmpd="sng" algn="ctr">
                      <a:solidFill>
                        <a:srgbClr val="354CA1"/>
                      </a:solidFill>
                      <a:prstDash val="solid"/>
                      <a:round/>
                      <a:headEnd type="none" w="med" len="med"/>
                      <a:tailEnd type="none" w="med" len="med"/>
                    </a:lnB>
                    <a:solidFill>
                      <a:srgbClr val="354CA1"/>
                    </a:solidFill>
                  </a:tcPr>
                </a:tc>
                <a:extLst>
                  <a:ext uri="{0D108BD9-81ED-4DB2-BD59-A6C34878D82A}">
                    <a16:rowId xmlns:a16="http://schemas.microsoft.com/office/drawing/2014/main" val="3720258863"/>
                  </a:ext>
                </a:extLst>
              </a:tr>
              <a:tr h="417481">
                <a:tc>
                  <a:txBody>
                    <a:bodyPr/>
                    <a:lstStyle/>
                    <a:p>
                      <a:pPr algn="ctr"/>
                      <a:r>
                        <a:rPr lang="en-US" sz="1600" dirty="0"/>
                        <a:t>2</a:t>
                      </a:r>
                    </a:p>
                  </a:txBody>
                  <a:tcPr marL="51435" marR="51435" marT="25718" marB="25718">
                    <a:lnL w="12700" cap="flat" cmpd="sng" algn="ctr">
                      <a:solidFill>
                        <a:srgbClr val="354CA1"/>
                      </a:solidFill>
                      <a:prstDash val="solid"/>
                      <a:round/>
                      <a:headEnd type="none" w="med" len="med"/>
                      <a:tailEnd type="none" w="med" len="med"/>
                    </a:lnL>
                    <a:lnR w="12700" cap="flat" cmpd="sng" algn="ctr">
                      <a:solidFill>
                        <a:srgbClr val="354CA1"/>
                      </a:solidFill>
                      <a:prstDash val="solid"/>
                      <a:round/>
                      <a:headEnd type="none" w="med" len="med"/>
                      <a:tailEnd type="none" w="med" len="med"/>
                    </a:lnR>
                    <a:lnT w="12700" cap="flat" cmpd="sng" algn="ctr">
                      <a:solidFill>
                        <a:srgbClr val="354CA1"/>
                      </a:solidFill>
                      <a:prstDash val="solid"/>
                      <a:round/>
                      <a:headEnd type="none" w="med" len="med"/>
                      <a:tailEnd type="none" w="med" len="med"/>
                    </a:lnT>
                    <a:lnB w="12700" cap="flat" cmpd="sng" algn="ctr">
                      <a:solidFill>
                        <a:srgbClr val="354CA1"/>
                      </a:solidFill>
                      <a:prstDash val="solid"/>
                      <a:round/>
                      <a:headEnd type="none" w="med" len="med"/>
                      <a:tailEnd type="none" w="med" len="med"/>
                    </a:lnB>
                    <a:solidFill>
                      <a:schemeClr val="bg1"/>
                    </a:solidFill>
                  </a:tcPr>
                </a:tc>
                <a:tc>
                  <a:txBody>
                    <a:bodyPr/>
                    <a:lstStyle/>
                    <a:p>
                      <a:pPr algn="ctr"/>
                      <a:r>
                        <a:rPr lang="en-US" sz="1600" dirty="0"/>
                        <a:t>.1</a:t>
                      </a:r>
                    </a:p>
                  </a:txBody>
                  <a:tcPr marL="51435" marR="51435" marT="25718" marB="25718">
                    <a:lnL w="12700" cap="flat" cmpd="sng" algn="ctr">
                      <a:solidFill>
                        <a:srgbClr val="354CA1"/>
                      </a:solidFill>
                      <a:prstDash val="solid"/>
                      <a:round/>
                      <a:headEnd type="none" w="med" len="med"/>
                      <a:tailEnd type="none" w="med" len="med"/>
                    </a:lnL>
                    <a:lnR w="12700" cap="flat" cmpd="sng" algn="ctr">
                      <a:solidFill>
                        <a:srgbClr val="354CA1"/>
                      </a:solidFill>
                      <a:prstDash val="solid"/>
                      <a:round/>
                      <a:headEnd type="none" w="med" len="med"/>
                      <a:tailEnd type="none" w="med" len="med"/>
                    </a:lnR>
                    <a:lnT w="12700" cap="flat" cmpd="sng" algn="ctr">
                      <a:solidFill>
                        <a:srgbClr val="354CA1"/>
                      </a:solidFill>
                      <a:prstDash val="solid"/>
                      <a:round/>
                      <a:headEnd type="none" w="med" len="med"/>
                      <a:tailEnd type="none" w="med" len="med"/>
                    </a:lnT>
                    <a:lnB w="12700" cap="flat" cmpd="sng" algn="ctr">
                      <a:solidFill>
                        <a:srgbClr val="354CA1"/>
                      </a:solidFill>
                      <a:prstDash val="solid"/>
                      <a:round/>
                      <a:headEnd type="none" w="med" len="med"/>
                      <a:tailEnd type="none" w="med" len="med"/>
                    </a:lnB>
                    <a:solidFill>
                      <a:schemeClr val="bg1"/>
                    </a:solidFill>
                  </a:tcPr>
                </a:tc>
                <a:extLst>
                  <a:ext uri="{0D108BD9-81ED-4DB2-BD59-A6C34878D82A}">
                    <a16:rowId xmlns:a16="http://schemas.microsoft.com/office/drawing/2014/main" val="796243092"/>
                  </a:ext>
                </a:extLst>
              </a:tr>
              <a:tr h="417481">
                <a:tc>
                  <a:txBody>
                    <a:bodyPr/>
                    <a:lstStyle/>
                    <a:p>
                      <a:pPr algn="ctr"/>
                      <a:r>
                        <a:rPr lang="en-US" sz="1600" dirty="0"/>
                        <a:t>0</a:t>
                      </a:r>
                    </a:p>
                  </a:txBody>
                  <a:tcPr marL="51435" marR="51435" marT="25718" marB="25718">
                    <a:lnL w="12700" cap="flat" cmpd="sng" algn="ctr">
                      <a:solidFill>
                        <a:srgbClr val="354CA1"/>
                      </a:solidFill>
                      <a:prstDash val="solid"/>
                      <a:round/>
                      <a:headEnd type="none" w="med" len="med"/>
                      <a:tailEnd type="none" w="med" len="med"/>
                    </a:lnL>
                    <a:lnR w="12700" cap="flat" cmpd="sng" algn="ctr">
                      <a:solidFill>
                        <a:srgbClr val="354CA1"/>
                      </a:solidFill>
                      <a:prstDash val="solid"/>
                      <a:round/>
                      <a:headEnd type="none" w="med" len="med"/>
                      <a:tailEnd type="none" w="med" len="med"/>
                    </a:lnR>
                    <a:lnT w="12700" cap="flat" cmpd="sng" algn="ctr">
                      <a:solidFill>
                        <a:srgbClr val="354CA1"/>
                      </a:solidFill>
                      <a:prstDash val="solid"/>
                      <a:round/>
                      <a:headEnd type="none" w="med" len="med"/>
                      <a:tailEnd type="none" w="med" len="med"/>
                    </a:lnT>
                    <a:lnB w="12700" cap="flat" cmpd="sng" algn="ctr">
                      <a:solidFill>
                        <a:srgbClr val="354CA1"/>
                      </a:solidFill>
                      <a:prstDash val="solid"/>
                      <a:round/>
                      <a:headEnd type="none" w="med" len="med"/>
                      <a:tailEnd type="none" w="med" len="med"/>
                    </a:lnB>
                    <a:solidFill>
                      <a:schemeClr val="bg1"/>
                    </a:solidFill>
                  </a:tcPr>
                </a:tc>
                <a:tc>
                  <a:txBody>
                    <a:bodyPr/>
                    <a:lstStyle/>
                    <a:p>
                      <a:pPr algn="ctr"/>
                      <a:r>
                        <a:rPr lang="en-US" sz="1600" dirty="0"/>
                        <a:t>.3</a:t>
                      </a:r>
                    </a:p>
                  </a:txBody>
                  <a:tcPr marL="51435" marR="51435" marT="25718" marB="25718">
                    <a:lnL w="12700" cap="flat" cmpd="sng" algn="ctr">
                      <a:solidFill>
                        <a:srgbClr val="354CA1"/>
                      </a:solidFill>
                      <a:prstDash val="solid"/>
                      <a:round/>
                      <a:headEnd type="none" w="med" len="med"/>
                      <a:tailEnd type="none" w="med" len="med"/>
                    </a:lnL>
                    <a:lnR w="12700" cap="flat" cmpd="sng" algn="ctr">
                      <a:solidFill>
                        <a:srgbClr val="354CA1"/>
                      </a:solidFill>
                      <a:prstDash val="solid"/>
                      <a:round/>
                      <a:headEnd type="none" w="med" len="med"/>
                      <a:tailEnd type="none" w="med" len="med"/>
                    </a:lnR>
                    <a:lnT w="12700" cap="flat" cmpd="sng" algn="ctr">
                      <a:solidFill>
                        <a:srgbClr val="354CA1"/>
                      </a:solidFill>
                      <a:prstDash val="solid"/>
                      <a:round/>
                      <a:headEnd type="none" w="med" len="med"/>
                      <a:tailEnd type="none" w="med" len="med"/>
                    </a:lnT>
                    <a:lnB w="12700" cap="flat" cmpd="sng" algn="ctr">
                      <a:solidFill>
                        <a:srgbClr val="354CA1"/>
                      </a:solidFill>
                      <a:prstDash val="solid"/>
                      <a:round/>
                      <a:headEnd type="none" w="med" len="med"/>
                      <a:tailEnd type="none" w="med" len="med"/>
                    </a:lnB>
                    <a:solidFill>
                      <a:schemeClr val="bg1"/>
                    </a:solidFill>
                  </a:tcPr>
                </a:tc>
                <a:extLst>
                  <a:ext uri="{0D108BD9-81ED-4DB2-BD59-A6C34878D82A}">
                    <a16:rowId xmlns:a16="http://schemas.microsoft.com/office/drawing/2014/main" val="634381203"/>
                  </a:ext>
                </a:extLst>
              </a:tr>
              <a:tr h="417481">
                <a:tc>
                  <a:txBody>
                    <a:bodyPr/>
                    <a:lstStyle/>
                    <a:p>
                      <a:pPr algn="ctr"/>
                      <a:r>
                        <a:rPr lang="en-US" sz="1600" dirty="0"/>
                        <a:t>–1</a:t>
                      </a:r>
                    </a:p>
                  </a:txBody>
                  <a:tcPr marL="51435" marR="51435" marT="25718" marB="25718">
                    <a:lnL w="12700" cap="flat" cmpd="sng" algn="ctr">
                      <a:solidFill>
                        <a:srgbClr val="354CA1"/>
                      </a:solidFill>
                      <a:prstDash val="solid"/>
                      <a:round/>
                      <a:headEnd type="none" w="med" len="med"/>
                      <a:tailEnd type="none" w="med" len="med"/>
                    </a:lnL>
                    <a:lnR w="12700" cap="flat" cmpd="sng" algn="ctr">
                      <a:solidFill>
                        <a:srgbClr val="354CA1"/>
                      </a:solidFill>
                      <a:prstDash val="solid"/>
                      <a:round/>
                      <a:headEnd type="none" w="med" len="med"/>
                      <a:tailEnd type="none" w="med" len="med"/>
                    </a:lnR>
                    <a:lnT w="12700" cap="flat" cmpd="sng" algn="ctr">
                      <a:solidFill>
                        <a:srgbClr val="354CA1"/>
                      </a:solidFill>
                      <a:prstDash val="solid"/>
                      <a:round/>
                      <a:headEnd type="none" w="med" len="med"/>
                      <a:tailEnd type="none" w="med" len="med"/>
                    </a:lnT>
                    <a:lnB w="12700" cap="flat" cmpd="sng" algn="ctr">
                      <a:solidFill>
                        <a:srgbClr val="354CA1"/>
                      </a:solidFill>
                      <a:prstDash val="solid"/>
                      <a:round/>
                      <a:headEnd type="none" w="med" len="med"/>
                      <a:tailEnd type="none" w="med" len="med"/>
                    </a:lnB>
                    <a:solidFill>
                      <a:schemeClr val="bg1"/>
                    </a:solidFill>
                  </a:tcPr>
                </a:tc>
                <a:tc>
                  <a:txBody>
                    <a:bodyPr/>
                    <a:lstStyle/>
                    <a:p>
                      <a:pPr algn="ctr"/>
                      <a:r>
                        <a:rPr lang="en-US" sz="1600" dirty="0"/>
                        <a:t>.6</a:t>
                      </a:r>
                    </a:p>
                  </a:txBody>
                  <a:tcPr marL="51435" marR="51435" marT="25718" marB="25718">
                    <a:lnL w="12700" cap="flat" cmpd="sng" algn="ctr">
                      <a:solidFill>
                        <a:srgbClr val="354CA1"/>
                      </a:solidFill>
                      <a:prstDash val="solid"/>
                      <a:round/>
                      <a:headEnd type="none" w="med" len="med"/>
                      <a:tailEnd type="none" w="med" len="med"/>
                    </a:lnL>
                    <a:lnR w="12700" cap="flat" cmpd="sng" algn="ctr">
                      <a:solidFill>
                        <a:srgbClr val="354CA1"/>
                      </a:solidFill>
                      <a:prstDash val="solid"/>
                      <a:round/>
                      <a:headEnd type="none" w="med" len="med"/>
                      <a:tailEnd type="none" w="med" len="med"/>
                    </a:lnR>
                    <a:lnT w="12700" cap="flat" cmpd="sng" algn="ctr">
                      <a:solidFill>
                        <a:srgbClr val="354CA1"/>
                      </a:solidFill>
                      <a:prstDash val="solid"/>
                      <a:round/>
                      <a:headEnd type="none" w="med" len="med"/>
                      <a:tailEnd type="none" w="med" len="med"/>
                    </a:lnT>
                    <a:lnB w="12700" cap="flat" cmpd="sng" algn="ctr">
                      <a:solidFill>
                        <a:srgbClr val="354CA1"/>
                      </a:solidFill>
                      <a:prstDash val="solid"/>
                      <a:round/>
                      <a:headEnd type="none" w="med" len="med"/>
                      <a:tailEnd type="none" w="med" len="med"/>
                    </a:lnB>
                    <a:solidFill>
                      <a:schemeClr val="bg1"/>
                    </a:solidFill>
                  </a:tcPr>
                </a:tc>
                <a:extLst>
                  <a:ext uri="{0D108BD9-81ED-4DB2-BD59-A6C34878D82A}">
                    <a16:rowId xmlns:a16="http://schemas.microsoft.com/office/drawing/2014/main" val="1052076529"/>
                  </a:ext>
                </a:extLst>
              </a:tr>
            </a:tbl>
          </a:graphicData>
        </a:graphic>
      </p:graphicFrame>
    </p:spTree>
    <p:extLst>
      <p:ext uri="{BB962C8B-B14F-4D97-AF65-F5344CB8AC3E}">
        <p14:creationId xmlns:p14="http://schemas.microsoft.com/office/powerpoint/2010/main" val="2977490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500"/>
                                        <p:tgtEl>
                                          <p:spTgt spid="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fade">
                                      <p:cBhvr>
                                        <p:cTn id="31" dur="500"/>
                                        <p:tgtEl>
                                          <p:spTgt spid="14"/>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9"/>
                                        </p:tgtEl>
                                        <p:attrNameLst>
                                          <p:attrName>style.visibility</p:attrName>
                                        </p:attrNameLst>
                                      </p:cBhvr>
                                      <p:to>
                                        <p:strVal val="visible"/>
                                      </p:to>
                                    </p:set>
                                    <p:animEffect transition="in" filter="fade">
                                      <p:cBhvr>
                                        <p:cTn id="36" dur="500"/>
                                        <p:tgtEl>
                                          <p:spTgt spid="19"/>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21"/>
                                        </p:tgtEl>
                                        <p:attrNameLst>
                                          <p:attrName>style.visibility</p:attrName>
                                        </p:attrNameLst>
                                      </p:cBhvr>
                                      <p:to>
                                        <p:strVal val="visible"/>
                                      </p:to>
                                    </p:set>
                                    <p:animEffect transition="in" filter="fade">
                                      <p:cBhvr>
                                        <p:cTn id="41" dur="500"/>
                                        <p:tgtEl>
                                          <p:spTgt spid="21"/>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0"/>
                                        </p:tgtEl>
                                        <p:attrNameLst>
                                          <p:attrName>style.visibility</p:attrName>
                                        </p:attrNameLst>
                                      </p:cBhvr>
                                      <p:to>
                                        <p:strVal val="visible"/>
                                      </p:to>
                                    </p:set>
                                    <p:animEffect transition="in" filter="fade">
                                      <p:cBhvr>
                                        <p:cTn id="44"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4" grpId="0" animBg="1"/>
      <p:bldP spid="15" grpId="0" animBg="1"/>
      <p:bldP spid="16" grpId="0"/>
      <p:bldP spid="17" grpId="0" animBg="1"/>
      <p:bldP spid="19" grpId="0"/>
      <p:bldP spid="20" grpId="0"/>
      <p:bldP spid="21"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817C88-EEE0-5745-9DC6-8E3BB2EF2596}"/>
              </a:ext>
            </a:extLst>
          </p:cNvPr>
          <p:cNvSpPr>
            <a:spLocks noGrp="1"/>
          </p:cNvSpPr>
          <p:nvPr>
            <p:ph type="title"/>
          </p:nvPr>
        </p:nvSpPr>
        <p:spPr/>
        <p:txBody>
          <a:bodyPr>
            <a:noAutofit/>
          </a:bodyPr>
          <a:lstStyle/>
          <a:p>
            <a:pPr>
              <a:spcBef>
                <a:spcPts val="600"/>
              </a:spcBef>
            </a:pPr>
            <a:r>
              <a:rPr lang="en-US" dirty="0"/>
              <a:t>Expected Value</a:t>
            </a:r>
          </a:p>
        </p:txBody>
      </p:sp>
      <p:sp>
        <p:nvSpPr>
          <p:cNvPr id="4" name="TextBox 3">
            <a:extLst>
              <a:ext uri="{FF2B5EF4-FFF2-40B4-BE49-F238E27FC236}">
                <a16:creationId xmlns:a16="http://schemas.microsoft.com/office/drawing/2014/main" id="{590FB553-D66B-CE43-BE39-E9355AD2B254}"/>
              </a:ext>
            </a:extLst>
          </p:cNvPr>
          <p:cNvSpPr txBox="1"/>
          <p:nvPr/>
        </p:nvSpPr>
        <p:spPr>
          <a:xfrm>
            <a:off x="457200" y="1600200"/>
            <a:ext cx="8229600" cy="400110"/>
          </a:xfrm>
          <a:prstGeom prst="rect">
            <a:avLst/>
          </a:prstGeom>
          <a:noFill/>
        </p:spPr>
        <p:txBody>
          <a:bodyPr wrap="square" rtlCol="0">
            <a:noAutofit/>
          </a:bodyPr>
          <a:lstStyle/>
          <a:p>
            <a:pPr algn="ctr">
              <a:spcBef>
                <a:spcPts val="600"/>
              </a:spcBef>
            </a:pPr>
            <a:r>
              <a:rPr lang="en-US" sz="2000" dirty="0"/>
              <a:t>What about a continuous random variable </a:t>
            </a:r>
            <a:r>
              <a:rPr lang="en-US" sz="2000" i="1" dirty="0"/>
              <a:t>X</a:t>
            </a:r>
            <a:r>
              <a:rPr lang="en-US" sz="2000" dirty="0"/>
              <a:t>? </a:t>
            </a:r>
          </a:p>
        </p:txBody>
      </p:sp>
      <p:sp>
        <p:nvSpPr>
          <p:cNvPr id="6" name="Rectangle 5">
            <a:extLst>
              <a:ext uri="{FF2B5EF4-FFF2-40B4-BE49-F238E27FC236}">
                <a16:creationId xmlns:a16="http://schemas.microsoft.com/office/drawing/2014/main" id="{7E68D86D-D92A-A943-9B4A-4813EABD07E5}"/>
              </a:ext>
            </a:extLst>
          </p:cNvPr>
          <p:cNvSpPr/>
          <p:nvPr/>
        </p:nvSpPr>
        <p:spPr>
          <a:xfrm>
            <a:off x="457200" y="2111514"/>
            <a:ext cx="8229600" cy="707886"/>
          </a:xfrm>
          <a:prstGeom prst="rect">
            <a:avLst/>
          </a:prstGeom>
        </p:spPr>
        <p:txBody>
          <a:bodyPr wrap="square">
            <a:noAutofit/>
          </a:bodyPr>
          <a:lstStyle/>
          <a:p>
            <a:pPr algn="ctr">
              <a:spcBef>
                <a:spcPts val="600"/>
              </a:spcBef>
            </a:pPr>
            <a:r>
              <a:rPr lang="en-US" sz="2000" dirty="0"/>
              <a:t>Continuous random variables also have probability distributions/density functions (</a:t>
            </a:r>
            <a:r>
              <a:rPr lang="en-US" sz="2000" i="1" dirty="0"/>
              <a:t>f</a:t>
            </a:r>
            <a:r>
              <a:rPr lang="en-US" sz="2000" dirty="0"/>
              <a:t>(</a:t>
            </a:r>
            <a:r>
              <a:rPr lang="en-US" sz="2000" i="1" dirty="0"/>
              <a:t>x</a:t>
            </a:r>
            <a:r>
              <a:rPr lang="en-US" sz="2000" dirty="0"/>
              <a:t>)).</a:t>
            </a:r>
          </a:p>
        </p:txBody>
      </p:sp>
      <p:pic>
        <p:nvPicPr>
          <p:cNvPr id="9" name="Picture 8">
            <a:extLst>
              <a:ext uri="{FF2B5EF4-FFF2-40B4-BE49-F238E27FC236}">
                <a16:creationId xmlns:a16="http://schemas.microsoft.com/office/drawing/2014/main" id="{C323AAD9-C461-A548-8FFE-D01D105C45D7}"/>
              </a:ext>
            </a:extLst>
          </p:cNvPr>
          <p:cNvPicPr>
            <a:picLocks noChangeAspect="1"/>
          </p:cNvPicPr>
          <p:nvPr/>
        </p:nvPicPr>
        <p:blipFill>
          <a:blip r:embed="rId2"/>
          <a:stretch>
            <a:fillRect/>
          </a:stretch>
        </p:blipFill>
        <p:spPr>
          <a:xfrm>
            <a:off x="457200" y="3621890"/>
            <a:ext cx="2541667" cy="1396410"/>
          </a:xfrm>
          <a:prstGeom prst="rect">
            <a:avLst/>
          </a:prstGeom>
        </p:spPr>
      </p:pic>
      <p:pic>
        <p:nvPicPr>
          <p:cNvPr id="10" name="Picture 9">
            <a:extLst>
              <a:ext uri="{FF2B5EF4-FFF2-40B4-BE49-F238E27FC236}">
                <a16:creationId xmlns:a16="http://schemas.microsoft.com/office/drawing/2014/main" id="{908A4F9C-745F-364A-BB61-56E84A09C6E6}"/>
              </a:ext>
            </a:extLst>
          </p:cNvPr>
          <p:cNvPicPr>
            <a:picLocks noChangeAspect="1"/>
          </p:cNvPicPr>
          <p:nvPr/>
        </p:nvPicPr>
        <p:blipFill>
          <a:blip r:embed="rId3"/>
          <a:stretch>
            <a:fillRect/>
          </a:stretch>
        </p:blipFill>
        <p:spPr>
          <a:xfrm>
            <a:off x="5965030" y="3576730"/>
            <a:ext cx="2721769" cy="1441570"/>
          </a:xfrm>
          <a:prstGeom prst="rect">
            <a:avLst/>
          </a:prstGeom>
        </p:spPr>
      </p:pic>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D31BE8CD-8094-954C-AD5B-E219502CEF9A}"/>
                  </a:ext>
                </a:extLst>
              </p:cNvPr>
              <p:cNvSpPr txBox="1"/>
              <p:nvPr/>
            </p:nvSpPr>
            <p:spPr>
              <a:xfrm>
                <a:off x="1672821" y="4888468"/>
                <a:ext cx="261545" cy="369332"/>
              </a:xfrm>
              <a:prstGeom prst="rect">
                <a:avLst/>
              </a:prstGeom>
              <a:noFill/>
            </p:spPr>
            <p:txBody>
              <a:bodyPr wrap="none" lIns="0" tIns="0" rIns="0" bIns="0" rtlCol="0">
                <a:noAutofit/>
              </a:bodyPr>
              <a:lstStyle/>
              <a:p>
                <a:pPr>
                  <a:spcBef>
                    <a:spcPts val="600"/>
                  </a:spcBef>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ea typeface="Cambria Math" panose="02040503050406030204" pitchFamily="18" charset="0"/>
                        </a:rPr>
                        <m:t>𝜇</m:t>
                      </m:r>
                    </m:oMath>
                  </m:oMathPara>
                </a14:m>
                <a:endParaRPr lang="en-US" sz="2400" dirty="0"/>
              </a:p>
            </p:txBody>
          </p:sp>
        </mc:Choice>
        <mc:Fallback xmlns="">
          <p:sp>
            <p:nvSpPr>
              <p:cNvPr id="11" name="TextBox 10">
                <a:extLst>
                  <a:ext uri="{FF2B5EF4-FFF2-40B4-BE49-F238E27FC236}">
                    <a16:creationId xmlns:a16="http://schemas.microsoft.com/office/drawing/2014/main" id="{D31BE8CD-8094-954C-AD5B-E219502CEF9A}"/>
                  </a:ext>
                </a:extLst>
              </p:cNvPr>
              <p:cNvSpPr txBox="1">
                <a:spLocks noRot="1" noChangeAspect="1" noMove="1" noResize="1" noEditPoints="1" noAdjustHandles="1" noChangeArrowheads="1" noChangeShapeType="1" noTextEdit="1"/>
              </p:cNvSpPr>
              <p:nvPr/>
            </p:nvSpPr>
            <p:spPr>
              <a:xfrm>
                <a:off x="1672821" y="4888468"/>
                <a:ext cx="261545" cy="369332"/>
              </a:xfrm>
              <a:prstGeom prst="rect">
                <a:avLst/>
              </a:prstGeom>
              <a:blipFill>
                <a:blip r:embed="rId4"/>
                <a:stretch>
                  <a:fillRect l="-23256" r="-20930"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F995D0F3-DDE7-0440-96E6-0B758CBB109F}"/>
                  </a:ext>
                </a:extLst>
              </p:cNvPr>
              <p:cNvSpPr txBox="1"/>
              <p:nvPr/>
            </p:nvSpPr>
            <p:spPr>
              <a:xfrm>
                <a:off x="7292911" y="4888468"/>
                <a:ext cx="261545" cy="369332"/>
              </a:xfrm>
              <a:prstGeom prst="rect">
                <a:avLst/>
              </a:prstGeom>
              <a:noFill/>
            </p:spPr>
            <p:txBody>
              <a:bodyPr wrap="none" lIns="0" tIns="0" rIns="0" bIns="0" rtlCol="0">
                <a:noAutofit/>
              </a:bodyPr>
              <a:lstStyle/>
              <a:p>
                <a:pPr>
                  <a:spcBef>
                    <a:spcPts val="600"/>
                  </a:spcBef>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ea typeface="Cambria Math" panose="02040503050406030204" pitchFamily="18" charset="0"/>
                        </a:rPr>
                        <m:t>𝜇</m:t>
                      </m:r>
                    </m:oMath>
                  </m:oMathPara>
                </a14:m>
                <a:endParaRPr lang="en-US" sz="2400" dirty="0"/>
              </a:p>
            </p:txBody>
          </p:sp>
        </mc:Choice>
        <mc:Fallback xmlns="">
          <p:sp>
            <p:nvSpPr>
              <p:cNvPr id="12" name="TextBox 11">
                <a:extLst>
                  <a:ext uri="{FF2B5EF4-FFF2-40B4-BE49-F238E27FC236}">
                    <a16:creationId xmlns:a16="http://schemas.microsoft.com/office/drawing/2014/main" id="{F995D0F3-DDE7-0440-96E6-0B758CBB109F}"/>
                  </a:ext>
                </a:extLst>
              </p:cNvPr>
              <p:cNvSpPr txBox="1">
                <a:spLocks noRot="1" noChangeAspect="1" noMove="1" noResize="1" noEditPoints="1" noAdjustHandles="1" noChangeArrowheads="1" noChangeShapeType="1" noTextEdit="1"/>
              </p:cNvSpPr>
              <p:nvPr/>
            </p:nvSpPr>
            <p:spPr>
              <a:xfrm>
                <a:off x="7292911" y="4888468"/>
                <a:ext cx="261545" cy="369332"/>
              </a:xfrm>
              <a:prstGeom prst="rect">
                <a:avLst/>
              </a:prstGeom>
              <a:blipFill>
                <a:blip r:embed="rId5"/>
                <a:stretch>
                  <a:fillRect l="-23256" r="-20930" b="-24590"/>
                </a:stretch>
              </a:blipFill>
            </p:spPr>
            <p:txBody>
              <a:bodyPr/>
              <a:lstStyle/>
              <a:p>
                <a:r>
                  <a:rPr lang="en-US">
                    <a:noFill/>
                  </a:rPr>
                  <a:t> </a:t>
                </a:r>
              </a:p>
            </p:txBody>
          </p:sp>
        </mc:Fallback>
      </mc:AlternateContent>
      <p:cxnSp>
        <p:nvCxnSpPr>
          <p:cNvPr id="14" name="Straight Connector 13">
            <a:extLst>
              <a:ext uri="{FF2B5EF4-FFF2-40B4-BE49-F238E27FC236}">
                <a16:creationId xmlns:a16="http://schemas.microsoft.com/office/drawing/2014/main" id="{288FA65F-696D-9243-B3D2-75173F6C33D8}"/>
              </a:ext>
            </a:extLst>
          </p:cNvPr>
          <p:cNvCxnSpPr/>
          <p:nvPr/>
        </p:nvCxnSpPr>
        <p:spPr>
          <a:xfrm>
            <a:off x="1779903" y="3921519"/>
            <a:ext cx="0" cy="1005840"/>
          </a:xfrm>
          <a:prstGeom prst="line">
            <a:avLst/>
          </a:prstGeom>
          <a:ln w="3810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129C94B-F297-904A-92D6-857812AA380F}"/>
              </a:ext>
            </a:extLst>
          </p:cNvPr>
          <p:cNvCxnSpPr/>
          <p:nvPr/>
        </p:nvCxnSpPr>
        <p:spPr>
          <a:xfrm>
            <a:off x="7391400" y="3921519"/>
            <a:ext cx="0" cy="1005840"/>
          </a:xfrm>
          <a:prstGeom prst="line">
            <a:avLst/>
          </a:prstGeom>
          <a:ln w="3810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6BA0D13A-5AFD-D543-9F73-27E82003C8A8}"/>
                  </a:ext>
                </a:extLst>
              </p:cNvPr>
              <p:cNvSpPr txBox="1"/>
              <p:nvPr/>
            </p:nvSpPr>
            <p:spPr>
              <a:xfrm>
                <a:off x="457200" y="5287056"/>
                <a:ext cx="2825197" cy="621067"/>
              </a:xfrm>
              <a:prstGeom prst="rect">
                <a:avLst/>
              </a:prstGeom>
              <a:noFill/>
            </p:spPr>
            <p:txBody>
              <a:bodyPr wrap="none" lIns="0" tIns="0" rIns="0" bIns="0" rtlCol="0">
                <a:noAutofit/>
              </a:bodyPr>
              <a:lstStyle/>
              <a:p>
                <a:pPr>
                  <a:spcBef>
                    <a:spcPts val="600"/>
                  </a:spcBef>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ea typeface="Cambria Math" panose="02040503050406030204" pitchFamily="18" charset="0"/>
                        </a:rPr>
                        <m:t>𝐸</m:t>
                      </m:r>
                      <m:d>
                        <m:dPr>
                          <m:begChr m:val="["/>
                          <m:endChr m:val="]"/>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𝑋</m:t>
                          </m:r>
                        </m:e>
                      </m:d>
                      <m:r>
                        <a:rPr lang="en-US" i="1">
                          <a:latin typeface="Cambria Math" panose="02040503050406030204" pitchFamily="18" charset="0"/>
                          <a:ea typeface="Cambria Math" panose="02040503050406030204" pitchFamily="18" charset="0"/>
                        </a:rPr>
                        <m:t>=</m:t>
                      </m:r>
                      <m:nary>
                        <m:naryPr>
                          <m:ctrlPr>
                            <a:rPr lang="en-US" i="1">
                              <a:latin typeface="Cambria Math" panose="02040503050406030204" pitchFamily="18" charset="0"/>
                              <a:ea typeface="Cambria Math" panose="02040503050406030204" pitchFamily="18" charset="0"/>
                            </a:rPr>
                          </m:ctrlPr>
                        </m:naryPr>
                        <m:sub>
                          <m:r>
                            <m:rPr>
                              <m:brk m:alnAt="23"/>
                            </m:rPr>
                            <a:rPr lang="en-US" i="1">
                              <a:latin typeface="Cambria Math" panose="02040503050406030204" pitchFamily="18" charset="0"/>
                              <a:ea typeface="Cambria Math" panose="02040503050406030204" pitchFamily="18" charset="0"/>
                            </a:rPr>
                            <m:t>2</m:t>
                          </m:r>
                        </m:sub>
                        <m:sup>
                          <m:r>
                            <a:rPr lang="en-US" i="1">
                              <a:latin typeface="Cambria Math" panose="02040503050406030204" pitchFamily="18" charset="0"/>
                              <a:ea typeface="Cambria Math" panose="02040503050406030204" pitchFamily="18" charset="0"/>
                            </a:rPr>
                            <m:t>6</m:t>
                          </m:r>
                        </m:sup>
                        <m:e>
                          <m:r>
                            <a:rPr lang="en-US" i="1">
                              <a:latin typeface="Cambria Math" panose="02040503050406030204" pitchFamily="18" charset="0"/>
                              <a:ea typeface="Cambria Math" panose="02040503050406030204" pitchFamily="18" charset="0"/>
                            </a:rPr>
                            <m:t>𝑥𝑓</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𝑥</m:t>
                              </m:r>
                            </m:e>
                          </m:d>
                          <m:r>
                            <a:rPr lang="en-US" i="1">
                              <a:latin typeface="Cambria Math" panose="02040503050406030204" pitchFamily="18" charset="0"/>
                              <a:ea typeface="Cambria Math" panose="02040503050406030204" pitchFamily="18" charset="0"/>
                            </a:rPr>
                            <m:t>𝑑𝑥</m:t>
                          </m:r>
                        </m:e>
                      </m:nary>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𝜇</m:t>
                      </m:r>
                      <m:r>
                        <a:rPr lang="en-US" i="1">
                          <a:latin typeface="Cambria Math" panose="02040503050406030204" pitchFamily="18" charset="0"/>
                          <a:ea typeface="Cambria Math" panose="02040503050406030204" pitchFamily="18" charset="0"/>
                        </a:rPr>
                        <m:t>=4</m:t>
                      </m:r>
                    </m:oMath>
                  </m:oMathPara>
                </a14:m>
                <a:endParaRPr lang="en-US" dirty="0"/>
              </a:p>
            </p:txBody>
          </p:sp>
        </mc:Choice>
        <mc:Fallback xmlns="">
          <p:sp>
            <p:nvSpPr>
              <p:cNvPr id="16" name="TextBox 15">
                <a:extLst>
                  <a:ext uri="{FF2B5EF4-FFF2-40B4-BE49-F238E27FC236}">
                    <a16:creationId xmlns:a16="http://schemas.microsoft.com/office/drawing/2014/main" id="{6BA0D13A-5AFD-D543-9F73-27E82003C8A8}"/>
                  </a:ext>
                </a:extLst>
              </p:cNvPr>
              <p:cNvSpPr txBox="1">
                <a:spLocks noRot="1" noChangeAspect="1" noMove="1" noResize="1" noEditPoints="1" noAdjustHandles="1" noChangeArrowheads="1" noChangeShapeType="1" noTextEdit="1"/>
              </p:cNvSpPr>
              <p:nvPr/>
            </p:nvSpPr>
            <p:spPr>
              <a:xfrm>
                <a:off x="457200" y="5287056"/>
                <a:ext cx="2825197" cy="621067"/>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85E226F6-D9F6-6A45-8967-8EC3985AE2C3}"/>
                  </a:ext>
                </a:extLst>
              </p:cNvPr>
              <p:cNvSpPr txBox="1"/>
              <p:nvPr/>
            </p:nvSpPr>
            <p:spPr>
              <a:xfrm>
                <a:off x="5767155" y="5396507"/>
                <a:ext cx="2919645" cy="597599"/>
              </a:xfrm>
              <a:prstGeom prst="rect">
                <a:avLst/>
              </a:prstGeom>
              <a:noFill/>
            </p:spPr>
            <p:txBody>
              <a:bodyPr wrap="none" lIns="0" tIns="0" rIns="0" bIns="0" rtlCol="0">
                <a:noAutofit/>
              </a:bodyPr>
              <a:lstStyle/>
              <a:p>
                <a:pPr>
                  <a:spcBef>
                    <a:spcPts val="600"/>
                  </a:spcBef>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ea typeface="Cambria Math" panose="02040503050406030204" pitchFamily="18" charset="0"/>
                        </a:rPr>
                        <m:t>𝐸</m:t>
                      </m:r>
                      <m:d>
                        <m:dPr>
                          <m:begChr m:val="["/>
                          <m:endChr m:val="]"/>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𝑋</m:t>
                          </m:r>
                        </m:e>
                      </m:d>
                      <m:r>
                        <a:rPr lang="en-US" i="1">
                          <a:latin typeface="Cambria Math" panose="02040503050406030204" pitchFamily="18" charset="0"/>
                          <a:ea typeface="Cambria Math" panose="02040503050406030204" pitchFamily="18" charset="0"/>
                        </a:rPr>
                        <m:t>=</m:t>
                      </m:r>
                      <m:nary>
                        <m:naryPr>
                          <m:ctrlPr>
                            <a:rPr lang="en-US" i="1">
                              <a:latin typeface="Cambria Math" panose="02040503050406030204" pitchFamily="18" charset="0"/>
                              <a:ea typeface="Cambria Math" panose="02040503050406030204" pitchFamily="18" charset="0"/>
                            </a:rPr>
                          </m:ctrlPr>
                        </m:naryPr>
                        <m:sub>
                          <m:r>
                            <m:rPr>
                              <m:brk m:alnAt="23"/>
                            </m:rP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m:t>
                          </m:r>
                        </m:sub>
                        <m:sup>
                          <m:r>
                            <a:rPr lang="en-US" i="1">
                              <a:latin typeface="Cambria Math" panose="02040503050406030204" pitchFamily="18" charset="0"/>
                              <a:ea typeface="Cambria Math" panose="02040503050406030204" pitchFamily="18" charset="0"/>
                            </a:rPr>
                            <m:t>∞</m:t>
                          </m:r>
                        </m:sup>
                        <m:e>
                          <m:r>
                            <a:rPr lang="en-US" i="1">
                              <a:latin typeface="Cambria Math" panose="02040503050406030204" pitchFamily="18" charset="0"/>
                              <a:ea typeface="Cambria Math" panose="02040503050406030204" pitchFamily="18" charset="0"/>
                            </a:rPr>
                            <m:t>𝑥𝑓</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𝑥</m:t>
                              </m:r>
                            </m:e>
                          </m:d>
                          <m:r>
                            <a:rPr lang="en-US" i="1">
                              <a:latin typeface="Cambria Math" panose="02040503050406030204" pitchFamily="18" charset="0"/>
                              <a:ea typeface="Cambria Math" panose="02040503050406030204" pitchFamily="18" charset="0"/>
                            </a:rPr>
                            <m:t>𝑑𝑥</m:t>
                          </m:r>
                        </m:e>
                      </m:nary>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𝜇</m:t>
                      </m:r>
                      <m:r>
                        <a:rPr lang="en-US" i="1">
                          <a:latin typeface="Cambria Math" panose="02040503050406030204" pitchFamily="18" charset="0"/>
                          <a:ea typeface="Cambria Math" panose="02040503050406030204" pitchFamily="18" charset="0"/>
                        </a:rPr>
                        <m:t>=4</m:t>
                      </m:r>
                    </m:oMath>
                  </m:oMathPara>
                </a14:m>
                <a:endParaRPr lang="en-US" dirty="0"/>
              </a:p>
            </p:txBody>
          </p:sp>
        </mc:Choice>
        <mc:Fallback xmlns="">
          <p:sp>
            <p:nvSpPr>
              <p:cNvPr id="17" name="TextBox 16">
                <a:extLst>
                  <a:ext uri="{FF2B5EF4-FFF2-40B4-BE49-F238E27FC236}">
                    <a16:creationId xmlns:a16="http://schemas.microsoft.com/office/drawing/2014/main" id="{85E226F6-D9F6-6A45-8967-8EC3985AE2C3}"/>
                  </a:ext>
                </a:extLst>
              </p:cNvPr>
              <p:cNvSpPr txBox="1">
                <a:spLocks noRot="1" noChangeAspect="1" noMove="1" noResize="1" noEditPoints="1" noAdjustHandles="1" noChangeArrowheads="1" noChangeShapeType="1" noTextEdit="1"/>
              </p:cNvSpPr>
              <p:nvPr/>
            </p:nvSpPr>
            <p:spPr>
              <a:xfrm>
                <a:off x="5767155" y="5396507"/>
                <a:ext cx="2919645" cy="597599"/>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2FADE52D-B1A5-0D4D-955C-9F7CBBB0493E}"/>
                  </a:ext>
                </a:extLst>
              </p:cNvPr>
              <p:cNvSpPr txBox="1"/>
              <p:nvPr/>
            </p:nvSpPr>
            <p:spPr>
              <a:xfrm>
                <a:off x="726423" y="3119437"/>
                <a:ext cx="2511265" cy="276999"/>
              </a:xfrm>
              <a:prstGeom prst="rect">
                <a:avLst/>
              </a:prstGeom>
              <a:noFill/>
            </p:spPr>
            <p:txBody>
              <a:bodyPr wrap="none" lIns="0" tIns="0" rIns="0" bIns="0" rtlCol="0">
                <a:noAutofit/>
              </a:bodyPr>
              <a:lstStyle/>
              <a:p>
                <a:pPr>
                  <a:spcBef>
                    <a:spcPts val="600"/>
                  </a:spcBef>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𝑥</m:t>
                          </m:r>
                        </m:e>
                      </m:d>
                      <m:r>
                        <a:rPr lang="en-US" i="1">
                          <a:latin typeface="Cambria Math" panose="02040503050406030204" pitchFamily="18" charset="0"/>
                        </a:rPr>
                        <m:t>= .25 </m:t>
                      </m:r>
                      <m:r>
                        <a:rPr lang="en-US" i="1">
                          <a:latin typeface="Cambria Math" panose="02040503050406030204" pitchFamily="18" charset="0"/>
                        </a:rPr>
                        <m:t>𝑓𝑜𝑟</m:t>
                      </m:r>
                      <m:r>
                        <a:rPr lang="en-US" i="1">
                          <a:latin typeface="Cambria Math" panose="02040503050406030204" pitchFamily="18" charset="0"/>
                        </a:rPr>
                        <m:t> </m:t>
                      </m:r>
                      <m:r>
                        <a:rPr lang="en-US" i="1">
                          <a:latin typeface="Cambria Math" panose="02040503050406030204" pitchFamily="18" charset="0"/>
                        </a:rPr>
                        <m:t>𝑥</m:t>
                      </m:r>
                      <m:r>
                        <a:rPr lang="en-US" i="1">
                          <a:latin typeface="Cambria Math" panose="02040503050406030204" pitchFamily="18" charset="0"/>
                          <a:ea typeface="Cambria Math" panose="02040503050406030204" pitchFamily="18" charset="0"/>
                        </a:rPr>
                        <m:t>∈[2,6]</m:t>
                      </m:r>
                    </m:oMath>
                  </m:oMathPara>
                </a14:m>
                <a:endParaRPr lang="en-US" dirty="0"/>
              </a:p>
            </p:txBody>
          </p:sp>
        </mc:Choice>
        <mc:Fallback xmlns="">
          <p:sp>
            <p:nvSpPr>
              <p:cNvPr id="18" name="TextBox 17">
                <a:extLst>
                  <a:ext uri="{FF2B5EF4-FFF2-40B4-BE49-F238E27FC236}">
                    <a16:creationId xmlns:a16="http://schemas.microsoft.com/office/drawing/2014/main" id="{2FADE52D-B1A5-0D4D-955C-9F7CBBB0493E}"/>
                  </a:ext>
                </a:extLst>
              </p:cNvPr>
              <p:cNvSpPr txBox="1">
                <a:spLocks noRot="1" noChangeAspect="1" noMove="1" noResize="1" noEditPoints="1" noAdjustHandles="1" noChangeArrowheads="1" noChangeShapeType="1" noTextEdit="1"/>
              </p:cNvSpPr>
              <p:nvPr/>
            </p:nvSpPr>
            <p:spPr>
              <a:xfrm>
                <a:off x="726423" y="3119437"/>
                <a:ext cx="2511265" cy="276999"/>
              </a:xfrm>
              <a:prstGeom prst="rect">
                <a:avLst/>
              </a:prstGeom>
              <a:blipFill>
                <a:blip r:embed="rId8"/>
                <a:stretch>
                  <a:fillRect l="-2670" t="-2222" r="-2913" b="-4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FFC89532-8B7D-8A48-B19B-F5D6DA959697}"/>
                  </a:ext>
                </a:extLst>
              </p:cNvPr>
              <p:cNvSpPr txBox="1"/>
              <p:nvPr/>
            </p:nvSpPr>
            <p:spPr>
              <a:xfrm>
                <a:off x="4719817" y="2971800"/>
                <a:ext cx="3966983" cy="572273"/>
              </a:xfrm>
              <a:prstGeom prst="rect">
                <a:avLst/>
              </a:prstGeom>
              <a:noFill/>
            </p:spPr>
            <p:txBody>
              <a:bodyPr wrap="none" lIns="0" tIns="0" rIns="0" bIns="0" rtlCol="0">
                <a:noAutofit/>
              </a:bodyPr>
              <a:lstStyle/>
              <a:p>
                <a:pPr>
                  <a:spcBef>
                    <a:spcPts val="600"/>
                  </a:spcBef>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𝑥</m:t>
                          </m:r>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ad>
                            <m:radPr>
                              <m:degHide m:val="on"/>
                              <m:ctrlPr>
                                <a:rPr lang="en-US" i="1">
                                  <a:latin typeface="Cambria Math" panose="02040503050406030204" pitchFamily="18" charset="0"/>
                                </a:rPr>
                              </m:ctrlPr>
                            </m:radPr>
                            <m:deg/>
                            <m:e>
                              <m:r>
                                <a:rPr lang="en-US" i="1">
                                  <a:latin typeface="Cambria Math" panose="02040503050406030204" pitchFamily="18" charset="0"/>
                                </a:rPr>
                                <m:t>2</m:t>
                              </m:r>
                              <m:r>
                                <a:rPr lang="en-US" i="1">
                                  <a:latin typeface="Cambria Math" panose="02040503050406030204" pitchFamily="18" charset="0"/>
                                  <a:ea typeface="Cambria Math" panose="02040503050406030204" pitchFamily="18" charset="0"/>
                                </a:rPr>
                                <m:t>𝜋</m:t>
                              </m:r>
                            </m:e>
                          </m:rad>
                          <m:r>
                            <a:rPr lang="en-US" i="1">
                              <a:latin typeface="Cambria Math" panose="02040503050406030204" pitchFamily="18" charset="0"/>
                              <a:ea typeface="Cambria Math" panose="02040503050406030204" pitchFamily="18" charset="0"/>
                            </a:rPr>
                            <m:t>𝜎</m:t>
                          </m:r>
                        </m:den>
                      </m:f>
                      <m:sSup>
                        <m:sSupPr>
                          <m:ctrlPr>
                            <a:rPr lang="en-US" i="1">
                              <a:latin typeface="Cambria Math" panose="02040503050406030204" pitchFamily="18" charset="0"/>
                            </a:rPr>
                          </m:ctrlPr>
                        </m:sSupPr>
                        <m:e>
                          <m:r>
                            <a:rPr lang="en-US" i="1">
                              <a:latin typeface="Cambria Math" panose="02040503050406030204" pitchFamily="18" charset="0"/>
                            </a:rPr>
                            <m:t>𝑒</m:t>
                          </m:r>
                        </m:e>
                        <m:sup>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r>
                                <a:rPr lang="en-US" i="1">
                                  <a:latin typeface="Cambria Math" panose="02040503050406030204" pitchFamily="18" charset="0"/>
                                  <a:ea typeface="Cambria Math" panose="02040503050406030204" pitchFamily="18" charset="0"/>
                                </a:rPr>
                                <m:t>𝜎</m:t>
                              </m:r>
                            </m:den>
                          </m:f>
                          <m:sSup>
                            <m:sSupPr>
                              <m:ctrlPr>
                                <a:rPr lang="en-US" i="1">
                                  <a:latin typeface="Cambria Math" panose="02040503050406030204" pitchFamily="18" charset="0"/>
                                </a:rPr>
                              </m:ctrlPr>
                            </m:sSupPr>
                            <m:e>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𝜇</m:t>
                              </m:r>
                              <m:r>
                                <a:rPr lang="en-US" i="1">
                                  <a:latin typeface="Cambria Math" panose="02040503050406030204" pitchFamily="18" charset="0"/>
                                  <a:ea typeface="Cambria Math" panose="02040503050406030204" pitchFamily="18" charset="0"/>
                                </a:rPr>
                                <m:t>)</m:t>
                              </m:r>
                            </m:e>
                            <m:sup>
                              <m:r>
                                <a:rPr lang="en-US" i="1">
                                  <a:latin typeface="Cambria Math" panose="02040503050406030204" pitchFamily="18" charset="0"/>
                                </a:rPr>
                                <m:t>2</m:t>
                              </m:r>
                            </m:sup>
                          </m:sSup>
                        </m:sup>
                      </m:sSup>
                      <m:r>
                        <a:rPr lang="en-US" i="1">
                          <a:latin typeface="Cambria Math" panose="02040503050406030204" pitchFamily="18" charset="0"/>
                        </a:rPr>
                        <m:t>𝑓𝑜𝑟</m:t>
                      </m:r>
                      <m:r>
                        <a:rPr lang="en-US" i="1">
                          <a:latin typeface="Cambria Math" panose="02040503050406030204" pitchFamily="18" charset="0"/>
                        </a:rPr>
                        <m:t> </m:t>
                      </m:r>
                      <m:r>
                        <a:rPr lang="en-US" i="1">
                          <a:latin typeface="Cambria Math" panose="02040503050406030204" pitchFamily="18" charset="0"/>
                        </a:rPr>
                        <m:t>𝑥</m:t>
                      </m:r>
                      <m:r>
                        <a:rPr lang="en-US" i="1">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21" name="TextBox 20">
                <a:extLst>
                  <a:ext uri="{FF2B5EF4-FFF2-40B4-BE49-F238E27FC236}">
                    <a16:creationId xmlns:a16="http://schemas.microsoft.com/office/drawing/2014/main" id="{FFC89532-8B7D-8A48-B19B-F5D6DA959697}"/>
                  </a:ext>
                </a:extLst>
              </p:cNvPr>
              <p:cNvSpPr txBox="1">
                <a:spLocks noRot="1" noChangeAspect="1" noMove="1" noResize="1" noEditPoints="1" noAdjustHandles="1" noChangeArrowheads="1" noChangeShapeType="1" noTextEdit="1"/>
              </p:cNvSpPr>
              <p:nvPr/>
            </p:nvSpPr>
            <p:spPr>
              <a:xfrm>
                <a:off x="4719817" y="2971800"/>
                <a:ext cx="3966983" cy="572273"/>
              </a:xfrm>
              <a:prstGeom prst="rect">
                <a:avLst/>
              </a:prstGeom>
              <a:blipFill>
                <a:blip r:embed="rId9"/>
                <a:stretch>
                  <a:fillRect/>
                </a:stretch>
              </a:blipFill>
            </p:spPr>
            <p:txBody>
              <a:bodyPr/>
              <a:lstStyle/>
              <a:p>
                <a:r>
                  <a:rPr lang="en-US">
                    <a:noFill/>
                  </a:rPr>
                  <a:t> </a:t>
                </a:r>
              </a:p>
            </p:txBody>
          </p:sp>
        </mc:Fallback>
      </mc:AlternateContent>
      <p:sp>
        <p:nvSpPr>
          <p:cNvPr id="22" name="Right Arrow 21">
            <a:extLst>
              <a:ext uri="{FF2B5EF4-FFF2-40B4-BE49-F238E27FC236}">
                <a16:creationId xmlns:a16="http://schemas.microsoft.com/office/drawing/2014/main" id="{5A55B22E-BFEA-654C-835E-3293FCF2EE59}"/>
              </a:ext>
            </a:extLst>
          </p:cNvPr>
          <p:cNvSpPr/>
          <p:nvPr/>
        </p:nvSpPr>
        <p:spPr>
          <a:xfrm rot="8104575">
            <a:off x="7685078" y="3851265"/>
            <a:ext cx="548640" cy="182880"/>
          </a:xfrm>
          <a:prstGeom prst="rightArrow">
            <a:avLst/>
          </a:prstGeom>
          <a:solidFill>
            <a:srgbClr val="354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sz="1013" dirty="0"/>
          </a:p>
        </p:txBody>
      </p:sp>
      <p:sp>
        <p:nvSpPr>
          <p:cNvPr id="23" name="Right Arrow 22">
            <a:extLst>
              <a:ext uri="{FF2B5EF4-FFF2-40B4-BE49-F238E27FC236}">
                <a16:creationId xmlns:a16="http://schemas.microsoft.com/office/drawing/2014/main" id="{C5FC6745-EF82-634D-A70C-3BBFC2271037}"/>
              </a:ext>
            </a:extLst>
          </p:cNvPr>
          <p:cNvSpPr/>
          <p:nvPr/>
        </p:nvSpPr>
        <p:spPr>
          <a:xfrm rot="8104575">
            <a:off x="2673151" y="3851265"/>
            <a:ext cx="548640" cy="182880"/>
          </a:xfrm>
          <a:prstGeom prst="rightArrow">
            <a:avLst/>
          </a:prstGeom>
          <a:solidFill>
            <a:srgbClr val="354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sz="1013" dirty="0"/>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8671C599-D224-D940-BEB9-D2B89A75C743}"/>
                  </a:ext>
                </a:extLst>
              </p:cNvPr>
              <p:cNvSpPr txBox="1"/>
              <p:nvPr/>
            </p:nvSpPr>
            <p:spPr>
              <a:xfrm>
                <a:off x="3366217" y="4019886"/>
                <a:ext cx="1967783" cy="628314"/>
              </a:xfrm>
              <a:prstGeom prst="rect">
                <a:avLst/>
              </a:prstGeom>
              <a:noFill/>
            </p:spPr>
            <p:txBody>
              <a:bodyPr wrap="none" lIns="0" tIns="0" rIns="0" bIns="0" rtlCol="0">
                <a:noAutofit/>
              </a:bodyPr>
              <a:lstStyle/>
              <a:p>
                <a:pPr>
                  <a:spcBef>
                    <a:spcPts val="600"/>
                  </a:spcBef>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ea typeface="Cambria Math" panose="02040503050406030204" pitchFamily="18" charset="0"/>
                        </a:rPr>
                        <m:t>𝐸</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𝑋</m:t>
                      </m:r>
                      <m:r>
                        <a:rPr lang="en-US" i="1">
                          <a:latin typeface="Cambria Math" panose="02040503050406030204" pitchFamily="18" charset="0"/>
                          <a:ea typeface="Cambria Math" panose="02040503050406030204" pitchFamily="18" charset="0"/>
                        </a:rPr>
                        <m:t>]=</m:t>
                      </m:r>
                      <m:nary>
                        <m:naryPr>
                          <m:ctrlPr>
                            <a:rPr lang="en-US" i="1">
                              <a:latin typeface="Cambria Math" panose="02040503050406030204" pitchFamily="18" charset="0"/>
                              <a:ea typeface="Cambria Math" panose="02040503050406030204" pitchFamily="18" charset="0"/>
                            </a:rPr>
                          </m:ctrlPr>
                        </m:naryPr>
                        <m:sub>
                          <m:r>
                            <m:rPr>
                              <m:brk m:alnAt="23"/>
                            </m:rPr>
                            <a:rPr lang="en-US" i="1">
                              <a:latin typeface="Cambria Math" panose="02040503050406030204" pitchFamily="18" charset="0"/>
                              <a:ea typeface="Cambria Math" panose="02040503050406030204" pitchFamily="18" charset="0"/>
                            </a:rPr>
                            <m:t>𝑎</m:t>
                          </m:r>
                        </m:sub>
                        <m:sup>
                          <m:r>
                            <a:rPr lang="en-US" i="1">
                              <a:latin typeface="Cambria Math" panose="02040503050406030204" pitchFamily="18" charset="0"/>
                              <a:ea typeface="Cambria Math" panose="02040503050406030204" pitchFamily="18" charset="0"/>
                            </a:rPr>
                            <m:t>𝑏</m:t>
                          </m:r>
                        </m:sup>
                        <m:e>
                          <m:r>
                            <a:rPr lang="en-US" i="1">
                              <a:latin typeface="Cambria Math" panose="02040503050406030204" pitchFamily="18" charset="0"/>
                              <a:ea typeface="Cambria Math" panose="02040503050406030204" pitchFamily="18" charset="0"/>
                            </a:rPr>
                            <m:t>𝑥𝑓</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𝑥</m:t>
                              </m:r>
                            </m:e>
                          </m:d>
                          <m:r>
                            <a:rPr lang="en-US" i="1">
                              <a:latin typeface="Cambria Math" panose="02040503050406030204" pitchFamily="18" charset="0"/>
                              <a:ea typeface="Cambria Math" panose="02040503050406030204" pitchFamily="18" charset="0"/>
                            </a:rPr>
                            <m:t>𝑑𝑥</m:t>
                          </m:r>
                        </m:e>
                      </m:nary>
                    </m:oMath>
                  </m:oMathPara>
                </a14:m>
                <a:endParaRPr lang="en-US" dirty="0"/>
              </a:p>
            </p:txBody>
          </p:sp>
        </mc:Choice>
        <mc:Fallback xmlns="">
          <p:sp>
            <p:nvSpPr>
              <p:cNvPr id="24" name="TextBox 23">
                <a:extLst>
                  <a:ext uri="{FF2B5EF4-FFF2-40B4-BE49-F238E27FC236}">
                    <a16:creationId xmlns:a16="http://schemas.microsoft.com/office/drawing/2014/main" id="{8671C599-D224-D940-BEB9-D2B89A75C743}"/>
                  </a:ext>
                </a:extLst>
              </p:cNvPr>
              <p:cNvSpPr txBox="1">
                <a:spLocks noRot="1" noChangeAspect="1" noMove="1" noResize="1" noEditPoints="1" noAdjustHandles="1" noChangeArrowheads="1" noChangeShapeType="1" noTextEdit="1"/>
              </p:cNvSpPr>
              <p:nvPr/>
            </p:nvSpPr>
            <p:spPr>
              <a:xfrm>
                <a:off x="3366217" y="4019886"/>
                <a:ext cx="1967783" cy="628314"/>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Rectangle 26">
                <a:extLst>
                  <a:ext uri="{FF2B5EF4-FFF2-40B4-BE49-F238E27FC236}">
                    <a16:creationId xmlns:a16="http://schemas.microsoft.com/office/drawing/2014/main" id="{624B6402-7862-6246-9D87-ADCDBFA3BADB}"/>
                  </a:ext>
                </a:extLst>
              </p:cNvPr>
              <p:cNvSpPr/>
              <p:nvPr/>
            </p:nvSpPr>
            <p:spPr>
              <a:xfrm>
                <a:off x="3622540" y="5587454"/>
                <a:ext cx="1410696" cy="369332"/>
              </a:xfrm>
              <a:prstGeom prst="rect">
                <a:avLst/>
              </a:prstGeom>
              <a:ln w="38100">
                <a:solidFill>
                  <a:srgbClr val="FF0000"/>
                </a:solidFill>
              </a:ln>
            </p:spPr>
            <p:txBody>
              <a:bodyPr wrap="square">
                <a:noAutofit/>
              </a:bodyPr>
              <a:lstStyle/>
              <a:p>
                <a:pPr>
                  <a:spcBef>
                    <a:spcPts val="600"/>
                  </a:spcBef>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ea typeface="Cambria Math" panose="02040503050406030204" pitchFamily="18" charset="0"/>
                        </a:rPr>
                        <m:t>𝐸</m:t>
                      </m:r>
                      <m:d>
                        <m:dPr>
                          <m:begChr m:val="["/>
                          <m:endChr m:val="]"/>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𝑋</m:t>
                          </m:r>
                        </m:e>
                      </m:d>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𝜇</m:t>
                      </m:r>
                    </m:oMath>
                  </m:oMathPara>
                </a14:m>
                <a:endParaRPr lang="en-US" dirty="0"/>
              </a:p>
            </p:txBody>
          </p:sp>
        </mc:Choice>
        <mc:Fallback xmlns="">
          <p:sp>
            <p:nvSpPr>
              <p:cNvPr id="27" name="Rectangle 26">
                <a:extLst>
                  <a:ext uri="{FF2B5EF4-FFF2-40B4-BE49-F238E27FC236}">
                    <a16:creationId xmlns:a16="http://schemas.microsoft.com/office/drawing/2014/main" id="{624B6402-7862-6246-9D87-ADCDBFA3BADB}"/>
                  </a:ext>
                </a:extLst>
              </p:cNvPr>
              <p:cNvSpPr>
                <a:spLocks noRot="1" noChangeAspect="1" noMove="1" noResize="1" noEditPoints="1" noAdjustHandles="1" noChangeArrowheads="1" noChangeShapeType="1" noTextEdit="1"/>
              </p:cNvSpPr>
              <p:nvPr/>
            </p:nvSpPr>
            <p:spPr>
              <a:xfrm>
                <a:off x="3622540" y="5587454"/>
                <a:ext cx="1410696" cy="369332"/>
              </a:xfrm>
              <a:prstGeom prst="rect">
                <a:avLst/>
              </a:prstGeom>
              <a:blipFill>
                <a:blip r:embed="rId11"/>
                <a:stretch>
                  <a:fillRect b="-1515"/>
                </a:stretch>
              </a:blipFill>
              <a:ln w="38100">
                <a:solidFill>
                  <a:srgbClr val="FF0000"/>
                </a:solidFill>
              </a:ln>
            </p:spPr>
            <p:txBody>
              <a:bodyPr/>
              <a:lstStyle/>
              <a:p>
                <a:r>
                  <a:rPr lang="en-US">
                    <a:noFill/>
                  </a:rPr>
                  <a:t> </a:t>
                </a:r>
              </a:p>
            </p:txBody>
          </p:sp>
        </mc:Fallback>
      </mc:AlternateContent>
      <p:sp>
        <p:nvSpPr>
          <p:cNvPr id="28" name="TextBox 27">
            <a:extLst>
              <a:ext uri="{FF2B5EF4-FFF2-40B4-BE49-F238E27FC236}">
                <a16:creationId xmlns:a16="http://schemas.microsoft.com/office/drawing/2014/main" id="{69357AE3-2C07-7B49-9DA2-9FD2FB169645}"/>
              </a:ext>
            </a:extLst>
          </p:cNvPr>
          <p:cNvSpPr txBox="1"/>
          <p:nvPr/>
        </p:nvSpPr>
        <p:spPr>
          <a:xfrm>
            <a:off x="3397976" y="5181600"/>
            <a:ext cx="1859824" cy="369332"/>
          </a:xfrm>
          <a:prstGeom prst="rect">
            <a:avLst/>
          </a:prstGeom>
          <a:noFill/>
        </p:spPr>
        <p:txBody>
          <a:bodyPr wrap="square" rtlCol="0">
            <a:noAutofit/>
          </a:bodyPr>
          <a:lstStyle/>
          <a:p>
            <a:pPr algn="ctr">
              <a:spcBef>
                <a:spcPts val="600"/>
              </a:spcBef>
            </a:pPr>
            <a:r>
              <a:rPr lang="en-US" b="1" dirty="0"/>
              <a:t>Main takeaway</a:t>
            </a:r>
          </a:p>
        </p:txBody>
      </p:sp>
    </p:spTree>
    <p:extLst>
      <p:ext uri="{BB962C8B-B14F-4D97-AF65-F5344CB8AC3E}">
        <p14:creationId xmlns:p14="http://schemas.microsoft.com/office/powerpoint/2010/main" val="2499799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3"/>
                                        </p:tgtEl>
                                        <p:attrNameLst>
                                          <p:attrName>style.visibility</p:attrName>
                                        </p:attrNameLst>
                                      </p:cBhvr>
                                      <p:to>
                                        <p:strVal val="visible"/>
                                      </p:to>
                                    </p:set>
                                    <p:animEffect transition="in" filter="fade">
                                      <p:cBhvr>
                                        <p:cTn id="25" dur="500"/>
                                        <p:tgtEl>
                                          <p:spTgt spid="2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fade">
                                      <p:cBhvr>
                                        <p:cTn id="30" dur="500"/>
                                        <p:tgtEl>
                                          <p:spTgt spid="10"/>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22"/>
                                        </p:tgtEl>
                                        <p:attrNameLst>
                                          <p:attrName>style.visibility</p:attrName>
                                        </p:attrNameLst>
                                      </p:cBhvr>
                                      <p:to>
                                        <p:strVal val="visible"/>
                                      </p:to>
                                    </p:set>
                                    <p:animEffect transition="in" filter="fade">
                                      <p:cBhvr>
                                        <p:cTn id="35" dur="500"/>
                                        <p:tgtEl>
                                          <p:spTgt spid="22"/>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1"/>
                                        </p:tgtEl>
                                        <p:attrNameLst>
                                          <p:attrName>style.visibility</p:attrName>
                                        </p:attrNameLst>
                                      </p:cBhvr>
                                      <p:to>
                                        <p:strVal val="visible"/>
                                      </p:to>
                                    </p:set>
                                    <p:animEffect transition="in" filter="fade">
                                      <p:cBhvr>
                                        <p:cTn id="38" dur="500"/>
                                        <p:tgtEl>
                                          <p:spTgt spid="21"/>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24"/>
                                        </p:tgtEl>
                                        <p:attrNameLst>
                                          <p:attrName>style.visibility</p:attrName>
                                        </p:attrNameLst>
                                      </p:cBhvr>
                                      <p:to>
                                        <p:strVal val="visible"/>
                                      </p:to>
                                    </p:set>
                                    <p:animEffect transition="in" filter="fade">
                                      <p:cBhvr>
                                        <p:cTn id="43" dur="500"/>
                                        <p:tgtEl>
                                          <p:spTgt spid="24"/>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14"/>
                                        </p:tgtEl>
                                        <p:attrNameLst>
                                          <p:attrName>style.visibility</p:attrName>
                                        </p:attrNameLst>
                                      </p:cBhvr>
                                      <p:to>
                                        <p:strVal val="visible"/>
                                      </p:to>
                                    </p:set>
                                    <p:animEffect transition="in" filter="fade">
                                      <p:cBhvr>
                                        <p:cTn id="48" dur="500"/>
                                        <p:tgtEl>
                                          <p:spTgt spid="14"/>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1"/>
                                        </p:tgtEl>
                                        <p:attrNameLst>
                                          <p:attrName>style.visibility</p:attrName>
                                        </p:attrNameLst>
                                      </p:cBhvr>
                                      <p:to>
                                        <p:strVal val="visible"/>
                                      </p:to>
                                    </p:set>
                                    <p:animEffect transition="in" filter="fade">
                                      <p:cBhvr>
                                        <p:cTn id="51" dur="500"/>
                                        <p:tgtEl>
                                          <p:spTgt spid="11"/>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15"/>
                                        </p:tgtEl>
                                        <p:attrNameLst>
                                          <p:attrName>style.visibility</p:attrName>
                                        </p:attrNameLst>
                                      </p:cBhvr>
                                      <p:to>
                                        <p:strVal val="visible"/>
                                      </p:to>
                                    </p:set>
                                    <p:animEffect transition="in" filter="fade">
                                      <p:cBhvr>
                                        <p:cTn id="56" dur="500"/>
                                        <p:tgtEl>
                                          <p:spTgt spid="15"/>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12"/>
                                        </p:tgtEl>
                                        <p:attrNameLst>
                                          <p:attrName>style.visibility</p:attrName>
                                        </p:attrNameLst>
                                      </p:cBhvr>
                                      <p:to>
                                        <p:strVal val="visible"/>
                                      </p:to>
                                    </p:set>
                                    <p:animEffect transition="in" filter="fade">
                                      <p:cBhvr>
                                        <p:cTn id="59" dur="500"/>
                                        <p:tgtEl>
                                          <p:spTgt spid="12"/>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16"/>
                                        </p:tgtEl>
                                        <p:attrNameLst>
                                          <p:attrName>style.visibility</p:attrName>
                                        </p:attrNameLst>
                                      </p:cBhvr>
                                      <p:to>
                                        <p:strVal val="visible"/>
                                      </p:to>
                                    </p:set>
                                    <p:animEffect transition="in" filter="fade">
                                      <p:cBhvr>
                                        <p:cTn id="64" dur="500"/>
                                        <p:tgtEl>
                                          <p:spTgt spid="16"/>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17"/>
                                        </p:tgtEl>
                                        <p:attrNameLst>
                                          <p:attrName>style.visibility</p:attrName>
                                        </p:attrNameLst>
                                      </p:cBhvr>
                                      <p:to>
                                        <p:strVal val="visible"/>
                                      </p:to>
                                    </p:set>
                                    <p:animEffect transition="in" filter="fade">
                                      <p:cBhvr>
                                        <p:cTn id="69" dur="500"/>
                                        <p:tgtEl>
                                          <p:spTgt spid="17"/>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27"/>
                                        </p:tgtEl>
                                        <p:attrNameLst>
                                          <p:attrName>style.visibility</p:attrName>
                                        </p:attrNameLst>
                                      </p:cBhvr>
                                      <p:to>
                                        <p:strVal val="visible"/>
                                      </p:to>
                                    </p:set>
                                    <p:animEffect transition="in" filter="fade">
                                      <p:cBhvr>
                                        <p:cTn id="74" dur="500"/>
                                        <p:tgtEl>
                                          <p:spTgt spid="27"/>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28"/>
                                        </p:tgtEl>
                                        <p:attrNameLst>
                                          <p:attrName>style.visibility</p:attrName>
                                        </p:attrNameLst>
                                      </p:cBhvr>
                                      <p:to>
                                        <p:strVal val="visible"/>
                                      </p:to>
                                    </p:set>
                                    <p:animEffect transition="in" filter="fade">
                                      <p:cBhvr>
                                        <p:cTn id="7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11" grpId="0"/>
      <p:bldP spid="12" grpId="0"/>
      <p:bldP spid="16" grpId="0"/>
      <p:bldP spid="17" grpId="0"/>
      <p:bldP spid="18" grpId="0"/>
      <p:bldP spid="21" grpId="0"/>
      <p:bldP spid="22" grpId="0" animBg="1"/>
      <p:bldP spid="23" grpId="0" animBg="1"/>
      <p:bldP spid="24" grpId="0"/>
      <p:bldP spid="27" grpId="0" animBg="1"/>
      <p:bldP spid="28"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817C88-EEE0-5745-9DC6-8E3BB2EF2596}"/>
              </a:ext>
            </a:extLst>
          </p:cNvPr>
          <p:cNvSpPr>
            <a:spLocks noGrp="1"/>
          </p:cNvSpPr>
          <p:nvPr>
            <p:ph type="title"/>
          </p:nvPr>
        </p:nvSpPr>
        <p:spPr/>
        <p:txBody>
          <a:bodyPr/>
          <a:lstStyle/>
          <a:p>
            <a:r>
              <a:rPr lang="en-US" dirty="0"/>
              <a:t>Expected Value</a:t>
            </a: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8671C599-D224-D940-BEB9-D2B89A75C743}"/>
                  </a:ext>
                </a:extLst>
              </p:cNvPr>
              <p:cNvSpPr txBox="1"/>
              <p:nvPr/>
            </p:nvSpPr>
            <p:spPr>
              <a:xfrm>
                <a:off x="930800" y="2743200"/>
                <a:ext cx="1053109" cy="307777"/>
              </a:xfrm>
              <a:prstGeom prst="rect">
                <a:avLst/>
              </a:prstGeom>
              <a:noFill/>
            </p:spPr>
            <p:txBody>
              <a:bodyPr wrap="none" lIns="0" tIns="0" rIns="0" bIns="0" rtlCol="0">
                <a:noAutofit/>
              </a:bodyPr>
              <a:lstStyle/>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ea typeface="Cambria Math" panose="02040503050406030204" pitchFamily="18" charset="0"/>
                        </a:rPr>
                        <m:t>𝐸</m:t>
                      </m:r>
                      <m:d>
                        <m:dPr>
                          <m:begChr m:val="["/>
                          <m:endChr m:val="]"/>
                          <m:ctrlPr>
                            <a:rPr lang="en-US" sz="2400" i="1">
                              <a:latin typeface="Cambria Math" panose="02040503050406030204" pitchFamily="18" charset="0"/>
                              <a:ea typeface="Cambria Math" panose="02040503050406030204" pitchFamily="18" charset="0"/>
                            </a:rPr>
                          </m:ctrlPr>
                        </m:dPr>
                        <m:e>
                          <m:r>
                            <a:rPr lang="en-US" sz="2400" i="1">
                              <a:latin typeface="Cambria Math" panose="02040503050406030204" pitchFamily="18" charset="0"/>
                              <a:ea typeface="Cambria Math" panose="02040503050406030204" pitchFamily="18" charset="0"/>
                            </a:rPr>
                            <m:t>𝑎</m:t>
                          </m:r>
                        </m:e>
                      </m:d>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𝑎</m:t>
                      </m:r>
                    </m:oMath>
                  </m:oMathPara>
                </a14:m>
                <a:endParaRPr lang="en-US" sz="2400" dirty="0"/>
              </a:p>
            </p:txBody>
          </p:sp>
        </mc:Choice>
        <mc:Fallback xmlns="">
          <p:sp>
            <p:nvSpPr>
              <p:cNvPr id="24" name="TextBox 23">
                <a:extLst>
                  <a:ext uri="{FF2B5EF4-FFF2-40B4-BE49-F238E27FC236}">
                    <a16:creationId xmlns:a16="http://schemas.microsoft.com/office/drawing/2014/main" id="{8671C599-D224-D940-BEB9-D2B89A75C743}"/>
                  </a:ext>
                </a:extLst>
              </p:cNvPr>
              <p:cNvSpPr txBox="1">
                <a:spLocks noRot="1" noChangeAspect="1" noMove="1" noResize="1" noEditPoints="1" noAdjustHandles="1" noChangeArrowheads="1" noChangeShapeType="1" noTextEdit="1"/>
              </p:cNvSpPr>
              <p:nvPr/>
            </p:nvSpPr>
            <p:spPr>
              <a:xfrm>
                <a:off x="930800" y="2743200"/>
                <a:ext cx="1053109" cy="307777"/>
              </a:xfrm>
              <a:prstGeom prst="rect">
                <a:avLst/>
              </a:prstGeom>
              <a:blipFill>
                <a:blip r:embed="rId2"/>
                <a:stretch>
                  <a:fillRect l="-10465" r="-17442" b="-3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D52EB726-56ED-C242-83EB-3645863A8314}"/>
                  </a:ext>
                </a:extLst>
              </p:cNvPr>
              <p:cNvSpPr txBox="1"/>
              <p:nvPr/>
            </p:nvSpPr>
            <p:spPr>
              <a:xfrm>
                <a:off x="930800" y="3352800"/>
                <a:ext cx="2358594" cy="307777"/>
              </a:xfrm>
              <a:prstGeom prst="rect">
                <a:avLst/>
              </a:prstGeom>
              <a:noFill/>
            </p:spPr>
            <p:txBody>
              <a:bodyPr wrap="none" lIns="0" tIns="0" rIns="0" bIns="0" rtlCol="0">
                <a:noAutofit/>
              </a:bodyPr>
              <a:lstStyle/>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ea typeface="Cambria Math" panose="02040503050406030204" pitchFamily="18" charset="0"/>
                        </a:rPr>
                        <m:t>𝐸</m:t>
                      </m:r>
                      <m:d>
                        <m:dPr>
                          <m:begChr m:val="["/>
                          <m:endChr m:val="]"/>
                          <m:ctrlPr>
                            <a:rPr lang="en-US" sz="2400" i="1">
                              <a:latin typeface="Cambria Math" panose="02040503050406030204" pitchFamily="18" charset="0"/>
                              <a:ea typeface="Cambria Math" panose="02040503050406030204" pitchFamily="18" charset="0"/>
                            </a:rPr>
                          </m:ctrlPr>
                        </m:dPr>
                        <m:e>
                          <m:r>
                            <a:rPr lang="en-US" sz="2400" i="1">
                              <a:latin typeface="Cambria Math" panose="02040503050406030204" pitchFamily="18" charset="0"/>
                              <a:ea typeface="Cambria Math" panose="02040503050406030204" pitchFamily="18" charset="0"/>
                            </a:rPr>
                            <m:t>𝑎𝑋</m:t>
                          </m:r>
                        </m:e>
                      </m:d>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𝑎𝐸</m:t>
                      </m:r>
                      <m:d>
                        <m:dPr>
                          <m:begChr m:val="["/>
                          <m:endChr m:val="]"/>
                          <m:ctrlPr>
                            <a:rPr lang="en-US" sz="2400" i="1">
                              <a:latin typeface="Cambria Math" panose="02040503050406030204" pitchFamily="18" charset="0"/>
                              <a:ea typeface="Cambria Math" panose="02040503050406030204" pitchFamily="18" charset="0"/>
                            </a:rPr>
                          </m:ctrlPr>
                        </m:dPr>
                        <m:e>
                          <m:r>
                            <a:rPr lang="en-US" sz="2400" i="1">
                              <a:latin typeface="Cambria Math" panose="02040503050406030204" pitchFamily="18" charset="0"/>
                              <a:ea typeface="Cambria Math" panose="02040503050406030204" pitchFamily="18" charset="0"/>
                            </a:rPr>
                            <m:t>𝑋</m:t>
                          </m:r>
                        </m:e>
                      </m:d>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𝑎</m:t>
                      </m:r>
                      <m:r>
                        <a:rPr lang="en-US" sz="2400" i="1">
                          <a:latin typeface="Cambria Math" panose="02040503050406030204" pitchFamily="18" charset="0"/>
                          <a:ea typeface="Cambria Math" panose="02040503050406030204" pitchFamily="18" charset="0"/>
                        </a:rPr>
                        <m:t>𝜇</m:t>
                      </m:r>
                    </m:oMath>
                  </m:oMathPara>
                </a14:m>
                <a:endParaRPr lang="en-US" sz="2400" dirty="0"/>
              </a:p>
            </p:txBody>
          </p:sp>
        </mc:Choice>
        <mc:Fallback xmlns="">
          <p:sp>
            <p:nvSpPr>
              <p:cNvPr id="25" name="TextBox 24">
                <a:extLst>
                  <a:ext uri="{FF2B5EF4-FFF2-40B4-BE49-F238E27FC236}">
                    <a16:creationId xmlns:a16="http://schemas.microsoft.com/office/drawing/2014/main" id="{D52EB726-56ED-C242-83EB-3645863A8314}"/>
                  </a:ext>
                </a:extLst>
              </p:cNvPr>
              <p:cNvSpPr txBox="1">
                <a:spLocks noRot="1" noChangeAspect="1" noMove="1" noResize="1" noEditPoints="1" noAdjustHandles="1" noChangeArrowheads="1" noChangeShapeType="1" noTextEdit="1"/>
              </p:cNvSpPr>
              <p:nvPr/>
            </p:nvSpPr>
            <p:spPr>
              <a:xfrm>
                <a:off x="930800" y="3352800"/>
                <a:ext cx="2358594" cy="307777"/>
              </a:xfrm>
              <a:prstGeom prst="rect">
                <a:avLst/>
              </a:prstGeom>
              <a:blipFill>
                <a:blip r:embed="rId3"/>
                <a:stretch>
                  <a:fillRect l="-4651" r="-19121" b="-5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24CABB17-0947-304E-BF09-2F06AA3DB1A8}"/>
                  </a:ext>
                </a:extLst>
              </p:cNvPr>
              <p:cNvSpPr txBox="1"/>
              <p:nvPr/>
            </p:nvSpPr>
            <p:spPr>
              <a:xfrm>
                <a:off x="930800" y="3962400"/>
                <a:ext cx="5277279" cy="307777"/>
              </a:xfrm>
              <a:prstGeom prst="rect">
                <a:avLst/>
              </a:prstGeom>
              <a:noFill/>
            </p:spPr>
            <p:txBody>
              <a:bodyPr wrap="none" lIns="0" tIns="0" rIns="0" bIns="0" rtlCol="0">
                <a:noAutofit/>
              </a:bodyPr>
              <a:lstStyle/>
              <a:p>
                <a14:m>
                  <m:oMath xmlns:m="http://schemas.openxmlformats.org/officeDocument/2006/math">
                    <m:r>
                      <a:rPr lang="en-US" sz="2400" i="1">
                        <a:latin typeface="Cambria Math" panose="02040503050406030204" pitchFamily="18" charset="0"/>
                        <a:ea typeface="Cambria Math" panose="02040503050406030204" pitchFamily="18" charset="0"/>
                      </a:rPr>
                      <m:t>𝐸</m:t>
                    </m:r>
                    <m:d>
                      <m:dPr>
                        <m:begChr m:val="["/>
                        <m:endChr m:val="]"/>
                        <m:ctrlPr>
                          <a:rPr lang="en-US" sz="2400" i="1">
                            <a:latin typeface="Cambria Math" panose="02040503050406030204" pitchFamily="18" charset="0"/>
                            <a:ea typeface="Cambria Math" panose="02040503050406030204" pitchFamily="18" charset="0"/>
                          </a:rPr>
                        </m:ctrlPr>
                      </m:dPr>
                      <m:e>
                        <m:r>
                          <a:rPr lang="en-US" sz="2400" i="1">
                            <a:latin typeface="Cambria Math" panose="02040503050406030204" pitchFamily="18" charset="0"/>
                            <a:ea typeface="Cambria Math" panose="02040503050406030204" pitchFamily="18" charset="0"/>
                          </a:rPr>
                          <m:t>𝑎𝑋</m:t>
                        </m:r>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𝑏</m:t>
                        </m:r>
                      </m:e>
                    </m:d>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𝑎𝐸</m:t>
                    </m:r>
                    <m:d>
                      <m:dPr>
                        <m:begChr m:val="["/>
                        <m:endChr m:val="]"/>
                        <m:ctrlPr>
                          <a:rPr lang="en-US" sz="2400" i="1">
                            <a:latin typeface="Cambria Math" panose="02040503050406030204" pitchFamily="18" charset="0"/>
                            <a:ea typeface="Cambria Math" panose="02040503050406030204" pitchFamily="18" charset="0"/>
                          </a:rPr>
                        </m:ctrlPr>
                      </m:dPr>
                      <m:e>
                        <m:r>
                          <a:rPr lang="en-US" sz="2400" i="1">
                            <a:latin typeface="Cambria Math" panose="02040503050406030204" pitchFamily="18" charset="0"/>
                            <a:ea typeface="Cambria Math" panose="02040503050406030204" pitchFamily="18" charset="0"/>
                          </a:rPr>
                          <m:t>𝑋</m:t>
                        </m:r>
                      </m:e>
                    </m:d>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𝐸</m:t>
                    </m:r>
                    <m:d>
                      <m:dPr>
                        <m:begChr m:val="["/>
                        <m:endChr m:val="]"/>
                        <m:ctrlPr>
                          <a:rPr lang="en-US" sz="2400" i="1">
                            <a:latin typeface="Cambria Math" panose="02040503050406030204" pitchFamily="18" charset="0"/>
                            <a:ea typeface="Cambria Math" panose="02040503050406030204" pitchFamily="18" charset="0"/>
                          </a:rPr>
                        </m:ctrlPr>
                      </m:dPr>
                      <m:e>
                        <m:r>
                          <a:rPr lang="en-US" sz="2400" i="1">
                            <a:latin typeface="Cambria Math" panose="02040503050406030204" pitchFamily="18" charset="0"/>
                            <a:ea typeface="Cambria Math" panose="02040503050406030204" pitchFamily="18" charset="0"/>
                          </a:rPr>
                          <m:t>𝑏</m:t>
                        </m:r>
                      </m:e>
                    </m:d>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𝑎𝐸</m:t>
                    </m:r>
                    <m:d>
                      <m:dPr>
                        <m:begChr m:val="["/>
                        <m:endChr m:val="]"/>
                        <m:ctrlPr>
                          <a:rPr lang="en-US" sz="2400" i="1">
                            <a:latin typeface="Cambria Math" panose="02040503050406030204" pitchFamily="18" charset="0"/>
                            <a:ea typeface="Cambria Math" panose="02040503050406030204" pitchFamily="18" charset="0"/>
                          </a:rPr>
                        </m:ctrlPr>
                      </m:dPr>
                      <m:e>
                        <m:r>
                          <a:rPr lang="en-US" sz="2400" i="1">
                            <a:latin typeface="Cambria Math" panose="02040503050406030204" pitchFamily="18" charset="0"/>
                            <a:ea typeface="Cambria Math" panose="02040503050406030204" pitchFamily="18" charset="0"/>
                          </a:rPr>
                          <m:t>𝑋</m:t>
                        </m:r>
                      </m:e>
                    </m:d>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𝑏</m:t>
                    </m:r>
                  </m:oMath>
                </a14:m>
                <a:r>
                  <a:rPr lang="en-US" sz="2400" dirty="0">
                    <a:ea typeface="Cambria Math" panose="02040503050406030204" pitchFamily="18" charset="0"/>
                  </a:rPr>
                  <a:t> </a:t>
                </a:r>
                <a14:m>
                  <m:oMath xmlns:m="http://schemas.openxmlformats.org/officeDocument/2006/math">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𝑎</m:t>
                    </m:r>
                    <m:r>
                      <a:rPr lang="en-US" sz="2400" i="1">
                        <a:latin typeface="Cambria Math" panose="02040503050406030204" pitchFamily="18" charset="0"/>
                        <a:ea typeface="Cambria Math" panose="02040503050406030204" pitchFamily="18" charset="0"/>
                      </a:rPr>
                      <m:t>𝜇</m:t>
                    </m:r>
                  </m:oMath>
                </a14:m>
                <a:r>
                  <a:rPr lang="en-US" sz="2400" dirty="0"/>
                  <a:t>+b</a:t>
                </a:r>
              </a:p>
            </p:txBody>
          </p:sp>
        </mc:Choice>
        <mc:Fallback xmlns="">
          <p:sp>
            <p:nvSpPr>
              <p:cNvPr id="29" name="TextBox 28">
                <a:extLst>
                  <a:ext uri="{FF2B5EF4-FFF2-40B4-BE49-F238E27FC236}">
                    <a16:creationId xmlns:a16="http://schemas.microsoft.com/office/drawing/2014/main" id="{24CABB17-0947-304E-BF09-2F06AA3DB1A8}"/>
                  </a:ext>
                </a:extLst>
              </p:cNvPr>
              <p:cNvSpPr txBox="1">
                <a:spLocks noRot="1" noChangeAspect="1" noMove="1" noResize="1" noEditPoints="1" noAdjustHandles="1" noChangeArrowheads="1" noChangeShapeType="1" noTextEdit="1"/>
              </p:cNvSpPr>
              <p:nvPr/>
            </p:nvSpPr>
            <p:spPr>
              <a:xfrm>
                <a:off x="930800" y="3962400"/>
                <a:ext cx="5277279" cy="307777"/>
              </a:xfrm>
              <a:prstGeom prst="rect">
                <a:avLst/>
              </a:prstGeom>
              <a:blipFill>
                <a:blip r:embed="rId4"/>
                <a:stretch>
                  <a:fillRect l="-2081" t="-28000" r="-22428" b="-8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7FC20637-4D16-3D4D-A0EA-52110DCEF689}"/>
                  </a:ext>
                </a:extLst>
              </p:cNvPr>
              <p:cNvSpPr txBox="1"/>
              <p:nvPr/>
            </p:nvSpPr>
            <p:spPr>
              <a:xfrm>
                <a:off x="930800" y="4572000"/>
                <a:ext cx="5486400" cy="866646"/>
              </a:xfrm>
              <a:prstGeom prst="rect">
                <a:avLst/>
              </a:prstGeom>
              <a:noFill/>
            </p:spPr>
            <p:txBody>
              <a:bodyPr wrap="none" lIns="0" tIns="0" rIns="0" bIns="0" rtlCol="0">
                <a:noAutofit/>
              </a:bodyPr>
              <a:lstStyle/>
              <a:p>
                <a14:m>
                  <m:oMath xmlns:m="http://schemas.openxmlformats.org/officeDocument/2006/math">
                    <m:r>
                      <a:rPr lang="en-US" sz="2400" i="1">
                        <a:latin typeface="Cambria Math" panose="02040503050406030204" pitchFamily="18" charset="0"/>
                      </a:rPr>
                      <m:t>𝑇𝑟𝑦</m:t>
                    </m:r>
                    <m:r>
                      <a:rPr lang="en-US" sz="2400" i="1">
                        <a:latin typeface="Cambria Math" panose="02040503050406030204" pitchFamily="18" charset="0"/>
                      </a:rPr>
                      <m:t> </m:t>
                    </m:r>
                    <m:r>
                      <a:rPr lang="en-US" sz="2400" i="1">
                        <a:latin typeface="Cambria Math" panose="02040503050406030204" pitchFamily="18" charset="0"/>
                      </a:rPr>
                      <m:t>𝑜𝑛𝑒</m:t>
                    </m:r>
                    <m:r>
                      <a:rPr lang="en-US" sz="2400" i="1">
                        <a:latin typeface="Cambria Math" panose="02040503050406030204" pitchFamily="18" charset="0"/>
                      </a:rPr>
                      <m:t>:</m:t>
                    </m:r>
                    <m:r>
                      <m:rPr>
                        <m:sty m:val="p"/>
                      </m:rPr>
                      <a:rPr lang="en-US" sz="2400">
                        <a:latin typeface="Cambria Math" panose="02040503050406030204" pitchFamily="18" charset="0"/>
                      </a:rPr>
                      <m:t>Find</m:t>
                    </m:r>
                    <m:r>
                      <a:rPr lang="en-US" sz="2400">
                        <a:latin typeface="Cambria Math" panose="02040503050406030204" pitchFamily="18" charset="0"/>
                      </a:rPr>
                      <m:t> </m:t>
                    </m:r>
                    <m:r>
                      <a:rPr lang="en-US" sz="2400" i="1">
                        <a:latin typeface="Cambria Math" panose="02040503050406030204" pitchFamily="18" charset="0"/>
                      </a:rPr>
                      <m:t>𝐸</m:t>
                    </m:r>
                    <m:r>
                      <a:rPr lang="en-US" sz="2400">
                        <a:latin typeface="Cambria Math" panose="02040503050406030204" pitchFamily="18" charset="0"/>
                      </a:rPr>
                      <m:t>[</m:t>
                    </m:r>
                    <m:acc>
                      <m:accPr>
                        <m:chr m:val="̅"/>
                        <m:ctrlPr>
                          <a:rPr lang="en-US" sz="2400" i="1">
                            <a:latin typeface="Cambria Math" panose="02040503050406030204" pitchFamily="18" charset="0"/>
                          </a:rPr>
                        </m:ctrlPr>
                      </m:accPr>
                      <m:e>
                        <m:r>
                          <a:rPr lang="en-US" sz="2400" i="1">
                            <a:latin typeface="Cambria Math" panose="02040503050406030204" pitchFamily="18" charset="0"/>
                          </a:rPr>
                          <m:t>𝑥</m:t>
                        </m:r>
                      </m:e>
                    </m:acc>
                    <m:r>
                      <a:rPr lang="en-US" sz="2400" i="1">
                        <a:latin typeface="Cambria Math" panose="02040503050406030204" pitchFamily="18" charset="0"/>
                      </a:rPr>
                      <m:t>]</m:t>
                    </m:r>
                  </m:oMath>
                </a14:m>
                <a:r>
                  <a:rPr lang="en-US" sz="2400" dirty="0"/>
                  <a:t> where </a:t>
                </a:r>
                <a14:m>
                  <m:oMath xmlns:m="http://schemas.openxmlformats.org/officeDocument/2006/math">
                    <m:acc>
                      <m:accPr>
                        <m:chr m:val="̅"/>
                        <m:ctrlPr>
                          <a:rPr lang="en-US" sz="2800" i="1">
                            <a:latin typeface="Cambria Math" panose="02040503050406030204" pitchFamily="18" charset="0"/>
                          </a:rPr>
                        </m:ctrlPr>
                      </m:accPr>
                      <m:e>
                        <m:r>
                          <a:rPr lang="en-US" sz="2800" i="1">
                            <a:latin typeface="Cambria Math" panose="02040503050406030204" pitchFamily="18" charset="0"/>
                          </a:rPr>
                          <m:t>𝑥</m:t>
                        </m:r>
                      </m:e>
                    </m:acc>
                    <m:r>
                      <a:rPr lang="en-US" sz="2800" i="1">
                        <a:latin typeface="Cambria Math" panose="02040503050406030204" pitchFamily="18" charset="0"/>
                      </a:rPr>
                      <m:t>=</m:t>
                    </m:r>
                    <m:f>
                      <m:fPr>
                        <m:ctrlPr>
                          <a:rPr lang="en-US" sz="2800" i="1">
                            <a:latin typeface="Cambria Math" panose="02040503050406030204" pitchFamily="18" charset="0"/>
                          </a:rPr>
                        </m:ctrlPr>
                      </m:fPr>
                      <m:num>
                        <m:nary>
                          <m:naryPr>
                            <m:chr m:val="∑"/>
                            <m:ctrlPr>
                              <a:rPr lang="en-US" sz="2800" i="1">
                                <a:latin typeface="Cambria Math" panose="02040503050406030204" pitchFamily="18" charset="0"/>
                              </a:rPr>
                            </m:ctrlPr>
                          </m:naryPr>
                          <m:sub>
                            <m:r>
                              <m:rPr>
                                <m:brk m:alnAt="23"/>
                              </m:rPr>
                              <a:rPr lang="en-US" sz="2800" i="1">
                                <a:latin typeface="Cambria Math" panose="02040503050406030204" pitchFamily="18" charset="0"/>
                              </a:rPr>
                              <m:t>𝑖</m:t>
                            </m:r>
                            <m:r>
                              <a:rPr lang="en-US" sz="2800" i="1">
                                <a:latin typeface="Cambria Math" panose="02040503050406030204" pitchFamily="18" charset="0"/>
                              </a:rPr>
                              <m:t>=1</m:t>
                            </m:r>
                          </m:sub>
                          <m:sup>
                            <m:r>
                              <a:rPr lang="en-US" sz="2800" i="1">
                                <a:latin typeface="Cambria Math" panose="02040503050406030204" pitchFamily="18" charset="0"/>
                              </a:rPr>
                              <m:t>𝑛</m:t>
                            </m:r>
                          </m:sup>
                          <m:e>
                            <m:sSub>
                              <m:sSubPr>
                                <m:ctrlPr>
                                  <a:rPr lang="en-US" sz="2800" i="1">
                                    <a:latin typeface="Cambria Math" panose="02040503050406030204" pitchFamily="18" charset="0"/>
                                  </a:rPr>
                                </m:ctrlPr>
                              </m:sSubPr>
                              <m:e>
                                <m:r>
                                  <a:rPr lang="en-US" sz="2800" i="1">
                                    <a:latin typeface="Cambria Math" panose="02040503050406030204" pitchFamily="18" charset="0"/>
                                  </a:rPr>
                                  <m:t>𝑋</m:t>
                                </m:r>
                              </m:e>
                              <m:sub>
                                <m:r>
                                  <a:rPr lang="en-US" sz="2800" i="1">
                                    <a:latin typeface="Cambria Math" panose="02040503050406030204" pitchFamily="18" charset="0"/>
                                  </a:rPr>
                                  <m:t>𝑖</m:t>
                                </m:r>
                              </m:sub>
                            </m:sSub>
                          </m:e>
                        </m:nary>
                      </m:num>
                      <m:den>
                        <m:r>
                          <a:rPr lang="en-US" sz="2800" i="1">
                            <a:latin typeface="Cambria Math" panose="02040503050406030204" pitchFamily="18" charset="0"/>
                          </a:rPr>
                          <m:t>𝑛</m:t>
                        </m:r>
                      </m:den>
                    </m:f>
                  </m:oMath>
                </a14:m>
                <a:r>
                  <a:rPr lang="en-US" sz="2800" dirty="0"/>
                  <a:t>. </a:t>
                </a:r>
              </a:p>
            </p:txBody>
          </p:sp>
        </mc:Choice>
        <mc:Fallback xmlns="">
          <p:sp>
            <p:nvSpPr>
              <p:cNvPr id="30" name="TextBox 29">
                <a:extLst>
                  <a:ext uri="{FF2B5EF4-FFF2-40B4-BE49-F238E27FC236}">
                    <a16:creationId xmlns:a16="http://schemas.microsoft.com/office/drawing/2014/main" xmlns:a14="http://schemas.microsoft.com/office/drawing/2010/main" xmlns="" id="{7FC20637-4D16-3D4D-A0EA-52110DCEF689}"/>
                  </a:ext>
                </a:extLst>
              </p:cNvPr>
              <p:cNvSpPr txBox="1">
                <a:spLocks noRot="1" noChangeAspect="1" noMove="1" noResize="1" noEditPoints="1" noAdjustHandles="1" noChangeArrowheads="1" noChangeShapeType="1" noTextEdit="1"/>
              </p:cNvSpPr>
              <p:nvPr/>
            </p:nvSpPr>
            <p:spPr>
              <a:xfrm>
                <a:off x="930800" y="4572000"/>
                <a:ext cx="5486400" cy="866646"/>
              </a:xfrm>
              <a:prstGeom prst="rect">
                <a:avLst/>
              </a:prstGeom>
              <a:blipFill rotWithShape="0">
                <a:blip r:embed="rId5"/>
                <a:stretch>
                  <a:fillRect/>
                </a:stretch>
              </a:blipFill>
            </p:spPr>
            <p:txBody>
              <a:bodyPr/>
              <a:lstStyle/>
              <a:p>
                <a:r>
                  <a:rPr lang="en-US">
                    <a:noFill/>
                  </a:rPr>
                  <a:t> </a:t>
                </a:r>
              </a:p>
            </p:txBody>
          </p:sp>
        </mc:Fallback>
      </mc:AlternateContent>
      <p:sp>
        <p:nvSpPr>
          <p:cNvPr id="9" name="Content Placeholder 3"/>
          <p:cNvSpPr txBox="1">
            <a:spLocks/>
          </p:cNvSpPr>
          <p:nvPr/>
        </p:nvSpPr>
        <p:spPr>
          <a:xfrm>
            <a:off x="457200" y="1600201"/>
            <a:ext cx="8229600" cy="1066800"/>
          </a:xfrm>
          <a:prstGeom prst="rect">
            <a:avLst/>
          </a:prstGeom>
        </p:spPr>
        <p:txBody>
          <a:bodyPr/>
          <a:lstStyle>
            <a:lvl1pPr marL="342900" indent="-342900" algn="l" defTabSz="914400" rtl="0" eaLnBrk="1" latinLnBrk="0" hangingPunct="1">
              <a:spcBef>
                <a:spcPts val="600"/>
              </a:spcBef>
              <a:buFont typeface="Arial" charset="0"/>
              <a:buChar char="•"/>
              <a:defRPr sz="3200" kern="1200">
                <a:solidFill>
                  <a:schemeClr val="tx1"/>
                </a:solidFill>
                <a:latin typeface="+mn-lt"/>
                <a:ea typeface="+mn-ea"/>
                <a:cs typeface="+mn-cs"/>
              </a:defRPr>
            </a:lvl1pPr>
            <a:lvl2pPr marL="742950" indent="-285750" algn="l" defTabSz="914400" rtl="0" eaLnBrk="1" latinLnBrk="0" hangingPunct="1">
              <a:spcBef>
                <a:spcPts val="600"/>
              </a:spcBef>
              <a:buFont typeface="Arial" charset="0"/>
              <a:buChar char="•"/>
              <a:defRPr sz="2800" b="0" i="0" u="none" kern="1200">
                <a:solidFill>
                  <a:schemeClr val="tx1"/>
                </a:solidFill>
                <a:latin typeface="+mn-lt"/>
                <a:ea typeface="+mn-ea"/>
                <a:cs typeface="+mn-cs"/>
              </a:defRPr>
            </a:lvl2pPr>
            <a:lvl3pPr marL="1143000" indent="-228600" algn="l" defTabSz="914400" rtl="0" eaLnBrk="1" latinLnBrk="0" hangingPunct="1">
              <a:spcBef>
                <a:spcPts val="600"/>
              </a:spcBef>
              <a:buFont typeface="Arial" charset="0"/>
              <a:buChar char="•"/>
              <a:defRPr sz="2400" kern="1200">
                <a:solidFill>
                  <a:schemeClr val="tx1"/>
                </a:solidFill>
                <a:latin typeface="+mn-lt"/>
                <a:ea typeface="+mn-ea"/>
                <a:cs typeface="+mn-cs"/>
              </a:defRPr>
            </a:lvl3pPr>
            <a:lvl4pPr marL="1600200" indent="-228600" algn="l" defTabSz="914400" rtl="0" eaLnBrk="1" latinLnBrk="0" hangingPunct="1">
              <a:spcBef>
                <a:spcPts val="600"/>
              </a:spcBef>
              <a:buFont typeface="Arial" charset="0"/>
              <a:buChar char="•"/>
              <a:defRPr sz="2000" kern="1200">
                <a:solidFill>
                  <a:schemeClr val="tx1"/>
                </a:solidFill>
                <a:latin typeface="+mn-lt"/>
                <a:ea typeface="+mn-ea"/>
                <a:cs typeface="+mn-cs"/>
              </a:defRPr>
            </a:lvl4pPr>
            <a:lvl5pPr marL="2057400" indent="-228600" algn="l" defTabSz="914400" rtl="0" eaLnBrk="1" latinLnBrk="0" hangingPunct="1">
              <a:spcBef>
                <a:spcPts val="600"/>
              </a:spcBef>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charset="0"/>
              <a:buNone/>
            </a:pPr>
            <a:r>
              <a:rPr lang="en-US" sz="2800">
                <a:latin typeface="Calibri" panose="020F0502020204030204" pitchFamily="34" charset="0"/>
                <a:cs typeface="Calibri" panose="020F0502020204030204" pitchFamily="34" charset="0"/>
              </a:rPr>
              <a:t>Properties</a:t>
            </a:r>
          </a:p>
          <a:p>
            <a:pPr marL="400050" lvl="1" indent="0">
              <a:buFont typeface="Arial" charset="0"/>
              <a:buNone/>
            </a:pPr>
            <a:r>
              <a:rPr lang="en-US" sz="2400">
                <a:latin typeface="Calibri" panose="020F0502020204030204" pitchFamily="34" charset="0"/>
                <a:cs typeface="Calibri" panose="020F0502020204030204" pitchFamily="34" charset="0"/>
              </a:rPr>
              <a:t>Let </a:t>
            </a:r>
            <a:r>
              <a:rPr lang="en-US" sz="2400" i="1">
                <a:latin typeface="Calibri" panose="020F0502020204030204" pitchFamily="34" charset="0"/>
                <a:cs typeface="Calibri" panose="020F0502020204030204" pitchFamily="34" charset="0"/>
              </a:rPr>
              <a:t>a</a:t>
            </a:r>
            <a:r>
              <a:rPr lang="en-US" sz="2400">
                <a:latin typeface="Calibri" panose="020F0502020204030204" pitchFamily="34" charset="0"/>
                <a:cs typeface="Calibri" panose="020F0502020204030204" pitchFamily="34" charset="0"/>
              </a:rPr>
              <a:t> and </a:t>
            </a:r>
            <a:r>
              <a:rPr lang="en-US" sz="2400" i="1">
                <a:latin typeface="Calibri" panose="020F0502020204030204" pitchFamily="34" charset="0"/>
                <a:cs typeface="Calibri" panose="020F0502020204030204" pitchFamily="34" charset="0"/>
              </a:rPr>
              <a:t>b</a:t>
            </a:r>
            <a:r>
              <a:rPr lang="en-US" sz="2400">
                <a:latin typeface="Calibri" panose="020F0502020204030204" pitchFamily="34" charset="0"/>
                <a:cs typeface="Calibri" panose="020F0502020204030204" pitchFamily="34" charset="0"/>
              </a:rPr>
              <a:t> be constants.</a:t>
            </a:r>
            <a:endParaRPr lang="en-US" sz="2400"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5898AEC1-D17C-2246-B16F-F92F5E04510E}"/>
                  </a:ext>
                </a:extLst>
              </p:cNvPr>
              <p:cNvSpPr/>
              <p:nvPr/>
            </p:nvSpPr>
            <p:spPr>
              <a:xfrm>
                <a:off x="388932" y="5417401"/>
                <a:ext cx="8366136" cy="84856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𝐸</m:t>
                      </m:r>
                      <m:d>
                        <m:dPr>
                          <m:begChr m:val="["/>
                          <m:endChr m:val="]"/>
                          <m:ctrlPr>
                            <a:rPr lang="en-US" b="0" i="1" smtClean="0">
                              <a:latin typeface="Cambria Math" panose="02040503050406030204" pitchFamily="18" charset="0"/>
                            </a:rPr>
                          </m:ctrlPr>
                        </m:dPr>
                        <m:e>
                          <m:acc>
                            <m:accPr>
                              <m:chr m:val="̅"/>
                              <m:ctrlPr>
                                <a:rPr lang="en-US" i="1" smtClean="0">
                                  <a:latin typeface="Cambria Math" panose="02040503050406030204" pitchFamily="18" charset="0"/>
                                </a:rPr>
                              </m:ctrlPr>
                            </m:accPr>
                            <m:e>
                              <m:r>
                                <a:rPr lang="en-US" i="1">
                                  <a:latin typeface="Cambria Math" panose="02040503050406030204" pitchFamily="18" charset="0"/>
                                </a:rPr>
                                <m:t>𝑥</m:t>
                              </m:r>
                            </m:e>
                          </m:acc>
                        </m:e>
                      </m:d>
                      <m:r>
                        <a:rPr lang="en-US" i="1">
                          <a:latin typeface="Cambria Math" panose="02040503050406030204" pitchFamily="18" charset="0"/>
                        </a:rPr>
                        <m:t>=</m:t>
                      </m:r>
                      <m:r>
                        <a:rPr lang="en-US" b="0" i="1" smtClean="0">
                          <a:latin typeface="Cambria Math" panose="02040503050406030204" pitchFamily="18" charset="0"/>
                        </a:rPr>
                        <m:t>𝐸</m:t>
                      </m:r>
                      <m:d>
                        <m:dPr>
                          <m:begChr m:val="["/>
                          <m:endChr m:val="]"/>
                          <m:ctrlPr>
                            <a:rPr lang="en-US" b="0" i="1" smtClean="0">
                              <a:latin typeface="Cambria Math" panose="02040503050406030204" pitchFamily="18" charset="0"/>
                            </a:rPr>
                          </m:ctrlPr>
                        </m:dPr>
                        <m:e>
                          <m:f>
                            <m:fPr>
                              <m:ctrlPr>
                                <a:rPr lang="en-US" i="1">
                                  <a:latin typeface="Cambria Math" panose="02040503050406030204" pitchFamily="18" charset="0"/>
                                </a:rPr>
                              </m:ctrlPr>
                            </m:fPr>
                            <m:num>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𝑛</m:t>
                                  </m:r>
                                </m:sup>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𝑖</m:t>
                                      </m:r>
                                    </m:sub>
                                  </m:sSub>
                                </m:e>
                              </m:nary>
                            </m:num>
                            <m:den>
                              <m:r>
                                <a:rPr lang="en-US" i="1">
                                  <a:latin typeface="Cambria Math" panose="02040503050406030204" pitchFamily="18" charset="0"/>
                                </a:rPr>
                                <m:t>𝑛</m:t>
                              </m:r>
                            </m:den>
                          </m:f>
                        </m:e>
                      </m:d>
                      <m:r>
                        <a:rPr lang="en-US" b="0" i="1" smtClean="0">
                          <a:latin typeface="Cambria Math" panose="02040503050406030204" pitchFamily="18" charset="0"/>
                        </a:rPr>
                        <m:t>=</m:t>
                      </m:r>
                      <m:r>
                        <a:rPr lang="en-US" i="1">
                          <a:latin typeface="Cambria Math" panose="02040503050406030204" pitchFamily="18" charset="0"/>
                        </a:rPr>
                        <m:t>𝐸</m:t>
                      </m:r>
                      <m:d>
                        <m:dPr>
                          <m:begChr m:val="["/>
                          <m:endChr m:val="]"/>
                          <m:ctrlPr>
                            <a:rPr lang="en-US" i="1">
                              <a:latin typeface="Cambria Math" panose="02040503050406030204" pitchFamily="18" charset="0"/>
                            </a:rPr>
                          </m:ctrlPr>
                        </m:dPr>
                        <m:e>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𝑛</m:t>
                              </m:r>
                            </m:den>
                          </m:f>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𝑛</m:t>
                              </m:r>
                            </m:sup>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𝑖</m:t>
                                  </m:r>
                                </m:sub>
                              </m:sSub>
                            </m:e>
                          </m:nary>
                        </m:e>
                      </m:d>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𝑛</m:t>
                          </m:r>
                        </m:den>
                      </m:f>
                      <m:r>
                        <a:rPr lang="en-US" b="0" i="1" smtClean="0">
                          <a:latin typeface="Cambria Math" panose="02040503050406030204" pitchFamily="18" charset="0"/>
                        </a:rPr>
                        <m:t>𝐸</m:t>
                      </m:r>
                      <m:d>
                        <m:dPr>
                          <m:begChr m:val="["/>
                          <m:endChr m:val="]"/>
                          <m:ctrlPr>
                            <a:rPr lang="en-US" b="0" i="1" smtClean="0">
                              <a:latin typeface="Cambria Math" panose="02040503050406030204" pitchFamily="18" charset="0"/>
                            </a:rPr>
                          </m:ctrlPr>
                        </m:dPr>
                        <m:e>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𝑛</m:t>
                              </m:r>
                            </m:sup>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𝑖</m:t>
                                  </m:r>
                                </m:sub>
                              </m:sSub>
                            </m:e>
                          </m:nary>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𝑛</m:t>
                          </m:r>
                        </m:den>
                      </m:f>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𝑛</m:t>
                          </m:r>
                        </m:sup>
                        <m:e>
                          <m:sSub>
                            <m:sSubPr>
                              <m:ctrlPr>
                                <a:rPr lang="en-US" i="1">
                                  <a:latin typeface="Cambria Math" panose="02040503050406030204" pitchFamily="18" charset="0"/>
                                </a:rPr>
                              </m:ctrlPr>
                            </m:sSubPr>
                            <m:e>
                              <m:r>
                                <a:rPr lang="en-US" b="0" i="1" smtClean="0">
                                  <a:latin typeface="Cambria Math" panose="02040503050406030204" pitchFamily="18" charset="0"/>
                                </a:rPr>
                                <m:t>𝐸</m:t>
                              </m:r>
                              <m:r>
                                <a:rPr lang="en-US" b="0" i="1" smtClean="0">
                                  <a:latin typeface="Cambria Math" panose="02040503050406030204" pitchFamily="18" charset="0"/>
                                </a:rPr>
                                <m:t>[</m:t>
                              </m:r>
                              <m:r>
                                <a:rPr lang="en-US" i="1">
                                  <a:latin typeface="Cambria Math" panose="02040503050406030204" pitchFamily="18" charset="0"/>
                                </a:rPr>
                                <m:t>𝑋</m:t>
                              </m:r>
                            </m:e>
                            <m:sub>
                              <m:r>
                                <a:rPr lang="en-US" i="1">
                                  <a:latin typeface="Cambria Math" panose="02040503050406030204" pitchFamily="18" charset="0"/>
                                </a:rPr>
                                <m:t>𝑖</m:t>
                              </m:r>
                            </m:sub>
                          </m:sSub>
                          <m:r>
                            <a:rPr lang="en-US" b="0" i="1" smtClean="0">
                              <a:latin typeface="Cambria Math" panose="02040503050406030204" pitchFamily="18" charset="0"/>
                            </a:rPr>
                            <m:t>]</m:t>
                          </m:r>
                        </m:e>
                      </m:nary>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𝑛</m:t>
                          </m:r>
                        </m:den>
                      </m:f>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𝑛</m:t>
                          </m:r>
                        </m:sup>
                        <m:e>
                          <m:r>
                            <a:rPr lang="en-US" i="1" smtClean="0">
                              <a:latin typeface="Cambria Math" panose="02040503050406030204" pitchFamily="18" charset="0"/>
                              <a:ea typeface="Cambria Math" panose="02040503050406030204" pitchFamily="18" charset="0"/>
                            </a:rPr>
                            <m:t>𝜇</m:t>
                          </m:r>
                        </m:e>
                      </m:nary>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𝑛</m:t>
                          </m:r>
                        </m:den>
                      </m:f>
                      <m:r>
                        <a:rPr lang="en-US" i="1">
                          <a:latin typeface="Cambria Math" panose="02040503050406030204" pitchFamily="18" charset="0"/>
                        </a:rPr>
                        <m:t>𝑛</m:t>
                      </m:r>
                      <m:r>
                        <a:rPr lang="en-US"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𝜇</m:t>
                      </m:r>
                    </m:oMath>
                  </m:oMathPara>
                </a14:m>
                <a:endParaRPr lang="en-US" dirty="0"/>
              </a:p>
            </p:txBody>
          </p:sp>
        </mc:Choice>
        <mc:Fallback xmlns="">
          <p:sp>
            <p:nvSpPr>
              <p:cNvPr id="3" name="Rectangle 2">
                <a:extLst>
                  <a:ext uri="{FF2B5EF4-FFF2-40B4-BE49-F238E27FC236}">
                    <a16:creationId xmlns:a16="http://schemas.microsoft.com/office/drawing/2014/main" id="{5898AEC1-D17C-2246-B16F-F92F5E04510E}"/>
                  </a:ext>
                </a:extLst>
              </p:cNvPr>
              <p:cNvSpPr>
                <a:spLocks noRot="1" noChangeAspect="1" noMove="1" noResize="1" noEditPoints="1" noAdjustHandles="1" noChangeArrowheads="1" noChangeShapeType="1" noTextEdit="1"/>
              </p:cNvSpPr>
              <p:nvPr/>
            </p:nvSpPr>
            <p:spPr>
              <a:xfrm>
                <a:off x="388932" y="5417401"/>
                <a:ext cx="8366136" cy="848566"/>
              </a:xfrm>
              <a:prstGeom prst="rect">
                <a:avLst/>
              </a:prstGeom>
              <a:blipFill>
                <a:blip r:embed="rId6"/>
                <a:stretch>
                  <a:fillRect t="-100000" b="-155224"/>
                </a:stretch>
              </a:blipFill>
            </p:spPr>
            <p:txBody>
              <a:bodyPr/>
              <a:lstStyle/>
              <a:p>
                <a:r>
                  <a:rPr lang="en-US">
                    <a:noFill/>
                  </a:rPr>
                  <a:t> </a:t>
                </a:r>
              </a:p>
            </p:txBody>
          </p:sp>
        </mc:Fallback>
      </mc:AlternateContent>
    </p:spTree>
    <p:extLst>
      <p:ext uri="{BB962C8B-B14F-4D97-AF65-F5344CB8AC3E}">
        <p14:creationId xmlns:p14="http://schemas.microsoft.com/office/powerpoint/2010/main" val="472421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500"/>
                                        <p:tgtEl>
                                          <p:spTgt spid="2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9"/>
                                        </p:tgtEl>
                                        <p:attrNameLst>
                                          <p:attrName>style.visibility</p:attrName>
                                        </p:attrNameLst>
                                      </p:cBhvr>
                                      <p:to>
                                        <p:strVal val="visible"/>
                                      </p:to>
                                    </p:set>
                                    <p:animEffect transition="in" filter="fade">
                                      <p:cBhvr>
                                        <p:cTn id="17" dur="500"/>
                                        <p:tgtEl>
                                          <p:spTgt spid="2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0"/>
                                        </p:tgtEl>
                                        <p:attrNameLst>
                                          <p:attrName>style.visibility</p:attrName>
                                        </p:attrNameLst>
                                      </p:cBhvr>
                                      <p:to>
                                        <p:strVal val="visible"/>
                                      </p:to>
                                    </p:set>
                                    <p:animEffect transition="in" filter="fade">
                                      <p:cBhvr>
                                        <p:cTn id="22" dur="500"/>
                                        <p:tgtEl>
                                          <p:spTgt spid="3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p:bldP spid="29" grpId="0"/>
      <p:bldP spid="30" grpId="0"/>
      <p:bldP spid="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B12A0C-0794-D044-8801-11725797D2E3}"/>
              </a:ext>
            </a:extLst>
          </p:cNvPr>
          <p:cNvSpPr>
            <a:spLocks noGrp="1"/>
          </p:cNvSpPr>
          <p:nvPr>
            <p:ph type="title"/>
          </p:nvPr>
        </p:nvSpPr>
        <p:spPr>
          <a:xfrm>
            <a:off x="457200" y="2857500"/>
            <a:ext cx="8229600" cy="1143000"/>
          </a:xfrm>
        </p:spPr>
        <p:txBody>
          <a:bodyPr/>
          <a:lstStyle/>
          <a:p>
            <a:r>
              <a:rPr lang="en-US" sz="3200" dirty="0"/>
              <a:t>Examples of Time Series</a:t>
            </a:r>
          </a:p>
        </p:txBody>
      </p:sp>
    </p:spTree>
    <p:extLst>
      <p:ext uri="{BB962C8B-B14F-4D97-AF65-F5344CB8AC3E}">
        <p14:creationId xmlns:p14="http://schemas.microsoft.com/office/powerpoint/2010/main" val="38336891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170204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0223D2-DE4F-C346-8E7F-6AADA79714F0}"/>
              </a:ext>
            </a:extLst>
          </p:cNvPr>
          <p:cNvSpPr>
            <a:spLocks noGrp="1"/>
          </p:cNvSpPr>
          <p:nvPr>
            <p:ph type="ctrTitle"/>
          </p:nvPr>
        </p:nvSpPr>
        <p:spPr/>
        <p:txBody>
          <a:bodyPr/>
          <a:lstStyle/>
          <a:p>
            <a:r>
              <a:rPr lang="en-US" dirty="0"/>
              <a:t>Variance</a:t>
            </a:r>
          </a:p>
        </p:txBody>
      </p:sp>
    </p:spTree>
    <p:extLst>
      <p:ext uri="{BB962C8B-B14F-4D97-AF65-F5344CB8AC3E}">
        <p14:creationId xmlns:p14="http://schemas.microsoft.com/office/powerpoint/2010/main" val="74722622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5B8873-5387-E342-B97F-C6EB52C0DE78}"/>
              </a:ext>
            </a:extLst>
          </p:cNvPr>
          <p:cNvSpPr>
            <a:spLocks noGrp="1"/>
          </p:cNvSpPr>
          <p:nvPr>
            <p:ph type="title"/>
          </p:nvPr>
        </p:nvSpPr>
        <p:spPr>
          <a:xfrm>
            <a:off x="457200" y="228600"/>
            <a:ext cx="8229600" cy="1143000"/>
          </a:xfrm>
        </p:spPr>
        <p:txBody>
          <a:bodyPr>
            <a:noAutofit/>
          </a:bodyPr>
          <a:lstStyle/>
          <a:p>
            <a:r>
              <a:rPr lang="en-US" dirty="0"/>
              <a:t>Variance</a:t>
            </a:r>
          </a:p>
        </p:txBody>
      </p:sp>
      <p:pic>
        <p:nvPicPr>
          <p:cNvPr id="4" name="Picture 3">
            <a:extLst>
              <a:ext uri="{FF2B5EF4-FFF2-40B4-BE49-F238E27FC236}">
                <a16:creationId xmlns:a16="http://schemas.microsoft.com/office/drawing/2014/main" id="{31A4008A-771E-E84B-B7C6-CCD32928576C}"/>
              </a:ext>
            </a:extLst>
          </p:cNvPr>
          <p:cNvPicPr>
            <a:picLocks noChangeAspect="1"/>
          </p:cNvPicPr>
          <p:nvPr/>
        </p:nvPicPr>
        <p:blipFill>
          <a:blip r:embed="rId2"/>
          <a:stretch>
            <a:fillRect/>
          </a:stretch>
        </p:blipFill>
        <p:spPr>
          <a:xfrm>
            <a:off x="1008213" y="1524000"/>
            <a:ext cx="2649387" cy="1455591"/>
          </a:xfrm>
          <a:prstGeom prst="rect">
            <a:avLst/>
          </a:prstGeom>
        </p:spPr>
      </p:pic>
      <p:pic>
        <p:nvPicPr>
          <p:cNvPr id="5" name="Picture 4">
            <a:extLst>
              <a:ext uri="{FF2B5EF4-FFF2-40B4-BE49-F238E27FC236}">
                <a16:creationId xmlns:a16="http://schemas.microsoft.com/office/drawing/2014/main" id="{0B42BB35-F377-954A-A065-2B696BB15F3F}"/>
              </a:ext>
            </a:extLst>
          </p:cNvPr>
          <p:cNvPicPr>
            <a:picLocks noChangeAspect="1"/>
          </p:cNvPicPr>
          <p:nvPr/>
        </p:nvPicPr>
        <p:blipFill>
          <a:blip r:embed="rId3"/>
          <a:stretch>
            <a:fillRect/>
          </a:stretch>
        </p:blipFill>
        <p:spPr>
          <a:xfrm>
            <a:off x="5562600" y="1576358"/>
            <a:ext cx="2649387" cy="1403233"/>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240F942-E6BD-ED45-9E56-D7F772172869}"/>
                  </a:ext>
                </a:extLst>
              </p:cNvPr>
              <p:cNvSpPr txBox="1"/>
              <p:nvPr/>
            </p:nvSpPr>
            <p:spPr>
              <a:xfrm>
                <a:off x="2977475" y="3191802"/>
                <a:ext cx="2971519" cy="369332"/>
              </a:xfrm>
              <a:prstGeom prst="rect">
                <a:avLst/>
              </a:prstGeom>
              <a:noFill/>
            </p:spPr>
            <p:txBody>
              <a:bodyPr wrap="none" lIns="0" tIns="0" rIns="0" bIns="0" rtlCol="0">
                <a:noAutofit/>
              </a:bodyPr>
              <a:lstStyle/>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𝑉𝑎𝑟</m:t>
                      </m:r>
                      <m:d>
                        <m:dPr>
                          <m:ctrlPr>
                            <a:rPr lang="en-US" sz="2400" i="1">
                              <a:latin typeface="Cambria Math" panose="02040503050406030204" pitchFamily="18" charset="0"/>
                            </a:rPr>
                          </m:ctrlPr>
                        </m:dPr>
                        <m:e>
                          <m:r>
                            <a:rPr lang="en-US" sz="2400" i="1">
                              <a:latin typeface="Cambria Math" panose="02040503050406030204" pitchFamily="18" charset="0"/>
                            </a:rPr>
                            <m:t>𝑋</m:t>
                          </m:r>
                        </m:e>
                      </m:d>
                      <m:r>
                        <a:rPr lang="en-US" sz="2400" i="1">
                          <a:latin typeface="Cambria Math" panose="02040503050406030204" pitchFamily="18" charset="0"/>
                        </a:rPr>
                        <m:t>=</m:t>
                      </m:r>
                      <m:r>
                        <m:rPr>
                          <m:sty m:val="p"/>
                        </m:rPr>
                        <a:rPr lang="en-US" sz="2400">
                          <a:latin typeface="Cambria Math" panose="02040503050406030204" pitchFamily="18" charset="0"/>
                        </a:rPr>
                        <m:t>E</m:t>
                      </m:r>
                      <m:r>
                        <a:rPr lang="en-US" sz="2400">
                          <a:latin typeface="Cambria Math" panose="02040503050406030204" pitchFamily="18" charset="0"/>
                        </a:rPr>
                        <m:t>[</m:t>
                      </m:r>
                      <m:sSup>
                        <m:sSupPr>
                          <m:ctrlPr>
                            <a:rPr lang="en-US" sz="2400" i="1">
                              <a:latin typeface="Cambria Math" panose="02040503050406030204" pitchFamily="18" charset="0"/>
                            </a:rPr>
                          </m:ctrlPr>
                        </m:sSupPr>
                        <m:e>
                          <m:d>
                            <m:dPr>
                              <m:ctrlPr>
                                <a:rPr lang="en-US" sz="2400" i="1">
                                  <a:latin typeface="Cambria Math" panose="02040503050406030204" pitchFamily="18" charset="0"/>
                                </a:rPr>
                              </m:ctrlPr>
                            </m:dPr>
                            <m:e>
                              <m:r>
                                <m:rPr>
                                  <m:sty m:val="p"/>
                                </m:rPr>
                                <a:rPr lang="en-US" sz="2400">
                                  <a:latin typeface="Cambria Math" panose="02040503050406030204" pitchFamily="18" charset="0"/>
                                </a:rPr>
                                <m:t>X</m:t>
                              </m:r>
                              <m:r>
                                <a:rPr lang="en-US" sz="2400">
                                  <a:latin typeface="Cambria Math" panose="02040503050406030204" pitchFamily="18" charset="0"/>
                                </a:rPr>
                                <m:t>−</m:t>
                              </m:r>
                              <m:r>
                                <a:rPr lang="el-GR" sz="2400" i="1">
                                  <a:latin typeface="Cambria Math" panose="02040503050406030204" pitchFamily="18" charset="0"/>
                                  <a:ea typeface="Cambria Math" panose="02040503050406030204" pitchFamily="18" charset="0"/>
                                </a:rPr>
                                <m:t>𝜇</m:t>
                              </m:r>
                            </m:e>
                          </m:d>
                        </m:e>
                        <m:sup>
                          <m:r>
                            <a:rPr lang="en-US" sz="2400" i="1">
                              <a:latin typeface="Cambria Math" panose="02040503050406030204" pitchFamily="18" charset="0"/>
                            </a:rPr>
                            <m:t>2</m:t>
                          </m:r>
                        </m:sup>
                      </m:sSup>
                      <m:r>
                        <a:rPr lang="en-US" sz="2400" i="1">
                          <a:latin typeface="Cambria Math" panose="02040503050406030204" pitchFamily="18" charset="0"/>
                        </a:rPr>
                        <m:t>]</m:t>
                      </m:r>
                    </m:oMath>
                  </m:oMathPara>
                </a14:m>
                <a:endParaRPr lang="en-US" sz="2400" dirty="0"/>
              </a:p>
            </p:txBody>
          </p:sp>
        </mc:Choice>
        <mc:Fallback xmlns="">
          <p:sp>
            <p:nvSpPr>
              <p:cNvPr id="6" name="TextBox 5">
                <a:extLst>
                  <a:ext uri="{FF2B5EF4-FFF2-40B4-BE49-F238E27FC236}">
                    <a16:creationId xmlns:a16="http://schemas.microsoft.com/office/drawing/2014/main" id="{D240F942-E6BD-ED45-9E56-D7F772172869}"/>
                  </a:ext>
                </a:extLst>
              </p:cNvPr>
              <p:cNvSpPr txBox="1">
                <a:spLocks noRot="1" noChangeAspect="1" noMove="1" noResize="1" noEditPoints="1" noAdjustHandles="1" noChangeArrowheads="1" noChangeShapeType="1" noTextEdit="1"/>
              </p:cNvSpPr>
              <p:nvPr/>
            </p:nvSpPr>
            <p:spPr>
              <a:xfrm>
                <a:off x="2977475" y="3191802"/>
                <a:ext cx="2971519" cy="369332"/>
              </a:xfrm>
              <a:prstGeom prst="rect">
                <a:avLst/>
              </a:prstGeom>
              <a:blipFill>
                <a:blip r:embed="rId4"/>
                <a:stretch>
                  <a:fillRect l="-1639" r="-3074" b="-38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F80DE25E-ED83-8940-966E-FB8E00302B97}"/>
                  </a:ext>
                </a:extLst>
              </p:cNvPr>
              <p:cNvSpPr/>
              <p:nvPr/>
            </p:nvSpPr>
            <p:spPr>
              <a:xfrm>
                <a:off x="3935395" y="3691863"/>
                <a:ext cx="3058786" cy="1171731"/>
              </a:xfrm>
              <a:prstGeom prst="rect">
                <a:avLst/>
              </a:prstGeom>
            </p:spPr>
            <p:txBody>
              <a:bodyPr wrap="none">
                <a:noAutofit/>
              </a:bodyPr>
              <a:lstStyle/>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m:t>
                      </m:r>
                      <m:nary>
                        <m:naryPr>
                          <m:limLoc m:val="undOvr"/>
                          <m:ctrlPr>
                            <a:rPr lang="en-US" sz="2400" i="1">
                              <a:latin typeface="Cambria Math" panose="02040503050406030204" pitchFamily="18" charset="0"/>
                            </a:rPr>
                          </m:ctrlPr>
                        </m:naryPr>
                        <m:sub>
                          <m:r>
                            <m:rPr>
                              <m:brk m:alnAt="24"/>
                            </m:rPr>
                            <a:rPr lang="en-US" sz="2400" i="1">
                              <a:latin typeface="Cambria Math" panose="02040503050406030204" pitchFamily="18" charset="0"/>
                            </a:rPr>
                            <m:t>−</m:t>
                          </m:r>
                          <m:r>
                            <a:rPr lang="en-US" sz="2400" i="1">
                              <a:latin typeface="Cambria Math" panose="02040503050406030204" pitchFamily="18" charset="0"/>
                              <a:ea typeface="Cambria Math" panose="02040503050406030204" pitchFamily="18" charset="0"/>
                            </a:rPr>
                            <m:t>∞</m:t>
                          </m:r>
                        </m:sub>
                        <m:sup>
                          <m:r>
                            <a:rPr lang="en-US" sz="2400" i="1">
                              <a:latin typeface="Cambria Math" panose="02040503050406030204" pitchFamily="18" charset="0"/>
                              <a:ea typeface="Cambria Math" panose="02040503050406030204" pitchFamily="18" charset="0"/>
                            </a:rPr>
                            <m:t>∞</m:t>
                          </m:r>
                        </m:sup>
                        <m:e>
                          <m:sSup>
                            <m:sSupPr>
                              <m:ctrlPr>
                                <a:rPr lang="en-US" sz="2400" i="1">
                                  <a:latin typeface="Cambria Math" panose="02040503050406030204" pitchFamily="18" charset="0"/>
                                  <a:ea typeface="Cambria Math" panose="02040503050406030204" pitchFamily="18" charset="0"/>
                                </a:rPr>
                              </m:ctrlPr>
                            </m:sSupPr>
                            <m:e>
                              <m:d>
                                <m:dPr>
                                  <m:ctrlPr>
                                    <a:rPr lang="en-US" sz="2400" i="1">
                                      <a:latin typeface="Cambria Math" panose="02040503050406030204" pitchFamily="18" charset="0"/>
                                    </a:rPr>
                                  </m:ctrlPr>
                                </m:dPr>
                                <m:e>
                                  <m:r>
                                    <a:rPr lang="en-US" sz="2400" i="1">
                                      <a:latin typeface="Cambria Math" panose="02040503050406030204" pitchFamily="18" charset="0"/>
                                    </a:rPr>
                                    <m:t>𝑥</m:t>
                                  </m:r>
                                  <m:r>
                                    <a:rPr lang="en-US" sz="2400" i="1">
                                      <a:latin typeface="Cambria Math" panose="02040503050406030204" pitchFamily="18" charset="0"/>
                                    </a:rPr>
                                    <m:t>−</m:t>
                                  </m:r>
                                  <m:r>
                                    <a:rPr lang="en-US" sz="2400" i="1">
                                      <a:latin typeface="Cambria Math" panose="02040503050406030204" pitchFamily="18" charset="0"/>
                                      <a:ea typeface="Cambria Math" panose="02040503050406030204" pitchFamily="18" charset="0"/>
                                    </a:rPr>
                                    <m:t>𝜇</m:t>
                                  </m:r>
                                </m:e>
                              </m:d>
                            </m:e>
                            <m:sup>
                              <m:r>
                                <a:rPr lang="en-US" sz="2400" i="1">
                                  <a:latin typeface="Cambria Math" panose="02040503050406030204" pitchFamily="18" charset="0"/>
                                  <a:ea typeface="Cambria Math" panose="02040503050406030204" pitchFamily="18" charset="0"/>
                                </a:rPr>
                                <m:t>2</m:t>
                              </m:r>
                            </m:sup>
                          </m:sSup>
                          <m:r>
                            <a:rPr lang="en-US" sz="2400" i="1">
                              <a:latin typeface="Cambria Math" panose="02040503050406030204" pitchFamily="18" charset="0"/>
                              <a:ea typeface="Cambria Math" panose="02040503050406030204" pitchFamily="18" charset="0"/>
                            </a:rPr>
                            <m:t>𝑓</m:t>
                          </m:r>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𝑥</m:t>
                          </m:r>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𝑑𝑥</m:t>
                          </m:r>
                        </m:e>
                      </m:nary>
                    </m:oMath>
                  </m:oMathPara>
                </a14:m>
                <a:endParaRPr lang="en-US" sz="2400" dirty="0"/>
              </a:p>
            </p:txBody>
          </p:sp>
        </mc:Choice>
        <mc:Fallback xmlns="">
          <p:sp>
            <p:nvSpPr>
              <p:cNvPr id="7" name="Rectangle 6">
                <a:extLst>
                  <a:ext uri="{FF2B5EF4-FFF2-40B4-BE49-F238E27FC236}">
                    <a16:creationId xmlns:a16="http://schemas.microsoft.com/office/drawing/2014/main" id="{F80DE25E-ED83-8940-966E-FB8E00302B97}"/>
                  </a:ext>
                </a:extLst>
              </p:cNvPr>
              <p:cNvSpPr>
                <a:spLocks noRot="1" noChangeAspect="1" noMove="1" noResize="1" noEditPoints="1" noAdjustHandles="1" noChangeArrowheads="1" noChangeShapeType="1" noTextEdit="1"/>
              </p:cNvSpPr>
              <p:nvPr/>
            </p:nvSpPr>
            <p:spPr>
              <a:xfrm>
                <a:off x="3935395" y="3691863"/>
                <a:ext cx="3058786" cy="1171731"/>
              </a:xfrm>
              <a:prstGeom prst="rect">
                <a:avLst/>
              </a:prstGeom>
              <a:blipFill>
                <a:blip r:embed="rId5"/>
                <a:stretch>
                  <a:fillRect/>
                </a:stretch>
              </a:blipFill>
            </p:spPr>
            <p:txBody>
              <a:bodyPr/>
              <a:lstStyle/>
              <a:p>
                <a:r>
                  <a:rPr lang="en-US">
                    <a:noFill/>
                  </a:rPr>
                  <a:t> </a:t>
                </a:r>
              </a:p>
            </p:txBody>
          </p:sp>
        </mc:Fallback>
      </mc:AlternateContent>
      <p:cxnSp>
        <p:nvCxnSpPr>
          <p:cNvPr id="9" name="Straight Arrow Connector 8">
            <a:extLst>
              <a:ext uri="{FF2B5EF4-FFF2-40B4-BE49-F238E27FC236}">
                <a16:creationId xmlns:a16="http://schemas.microsoft.com/office/drawing/2014/main" id="{90F8F090-DDAE-F845-A4E9-2B743A079CF9}"/>
              </a:ext>
            </a:extLst>
          </p:cNvPr>
          <p:cNvCxnSpPr/>
          <p:nvPr/>
        </p:nvCxnSpPr>
        <p:spPr>
          <a:xfrm>
            <a:off x="1465413" y="1524000"/>
            <a:ext cx="1645920" cy="0"/>
          </a:xfrm>
          <a:prstGeom prst="straightConnector1">
            <a:avLst/>
          </a:prstGeom>
          <a:ln w="50800">
            <a:solidFill>
              <a:srgbClr val="354CA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68E7D770-C889-6F4C-A985-C2C0E3D616E8}"/>
              </a:ext>
            </a:extLst>
          </p:cNvPr>
          <p:cNvCxnSpPr/>
          <p:nvPr/>
        </p:nvCxnSpPr>
        <p:spPr>
          <a:xfrm>
            <a:off x="6154587" y="1524000"/>
            <a:ext cx="1645920" cy="0"/>
          </a:xfrm>
          <a:prstGeom prst="straightConnector1">
            <a:avLst/>
          </a:prstGeom>
          <a:ln w="50800">
            <a:solidFill>
              <a:srgbClr val="354CA1"/>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D99EEB86-1000-1D4D-983C-983028FC284A}"/>
                  </a:ext>
                </a:extLst>
              </p:cNvPr>
              <p:cNvSpPr/>
              <p:nvPr/>
            </p:nvSpPr>
            <p:spPr>
              <a:xfrm>
                <a:off x="3952316" y="5011529"/>
                <a:ext cx="924484" cy="461665"/>
              </a:xfrm>
              <a:prstGeom prst="rect">
                <a:avLst/>
              </a:prstGeom>
            </p:spPr>
            <p:txBody>
              <a:bodyPr wrap="none">
                <a:noAutofit/>
              </a:bodyPr>
              <a:lstStyle/>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m:t>
                      </m:r>
                      <m:sSup>
                        <m:sSupPr>
                          <m:ctrlPr>
                            <a:rPr lang="en-US" sz="2400" i="1">
                              <a:latin typeface="Cambria Math" panose="02040503050406030204" pitchFamily="18" charset="0"/>
                            </a:rPr>
                          </m:ctrlPr>
                        </m:sSupPr>
                        <m:e>
                          <m:r>
                            <a:rPr lang="en-US" sz="2400" i="1">
                              <a:latin typeface="Cambria Math" panose="02040503050406030204" pitchFamily="18" charset="0"/>
                              <a:ea typeface="Cambria Math" panose="02040503050406030204" pitchFamily="18" charset="0"/>
                            </a:rPr>
                            <m:t>𝜎</m:t>
                          </m:r>
                        </m:e>
                        <m:sup>
                          <m:r>
                            <a:rPr lang="en-US" sz="2400" i="1">
                              <a:latin typeface="Cambria Math" panose="02040503050406030204" pitchFamily="18" charset="0"/>
                            </a:rPr>
                            <m:t>2</m:t>
                          </m:r>
                        </m:sup>
                      </m:sSup>
                    </m:oMath>
                  </m:oMathPara>
                </a14:m>
                <a:endParaRPr lang="en-US" sz="2400" dirty="0"/>
              </a:p>
            </p:txBody>
          </p:sp>
        </mc:Choice>
        <mc:Fallback xmlns="">
          <p:sp>
            <p:nvSpPr>
              <p:cNvPr id="11" name="Rectangle 10">
                <a:extLst>
                  <a:ext uri="{FF2B5EF4-FFF2-40B4-BE49-F238E27FC236}">
                    <a16:creationId xmlns:a16="http://schemas.microsoft.com/office/drawing/2014/main" id="{D99EEB86-1000-1D4D-983C-983028FC284A}"/>
                  </a:ext>
                </a:extLst>
              </p:cNvPr>
              <p:cNvSpPr>
                <a:spLocks noRot="1" noChangeAspect="1" noMove="1" noResize="1" noEditPoints="1" noAdjustHandles="1" noChangeArrowheads="1" noChangeShapeType="1" noTextEdit="1"/>
              </p:cNvSpPr>
              <p:nvPr/>
            </p:nvSpPr>
            <p:spPr>
              <a:xfrm>
                <a:off x="3952316" y="5011529"/>
                <a:ext cx="924484" cy="461665"/>
              </a:xfrm>
              <a:prstGeom prst="rect">
                <a:avLst/>
              </a:prstGeom>
              <a:blipFill>
                <a:blip r:embed="rId6"/>
                <a:stretch>
                  <a:fillRect/>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25EBABD9-D977-CF48-A7D5-FE2665595033}"/>
              </a:ext>
            </a:extLst>
          </p:cNvPr>
          <p:cNvSpPr txBox="1"/>
          <p:nvPr/>
        </p:nvSpPr>
        <p:spPr>
          <a:xfrm>
            <a:off x="914400" y="4206810"/>
            <a:ext cx="2327554" cy="400110"/>
          </a:xfrm>
          <a:prstGeom prst="rect">
            <a:avLst/>
          </a:prstGeom>
          <a:noFill/>
        </p:spPr>
        <p:txBody>
          <a:bodyPr wrap="square" rtlCol="0">
            <a:noAutofit/>
          </a:bodyPr>
          <a:lstStyle/>
          <a:p>
            <a:pPr algn="ctr"/>
            <a:r>
              <a:rPr lang="en-US" sz="2000" b="1" dirty="0"/>
              <a:t>Main takeaways</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00427E8A-D5E7-FA48-80C6-324B73810F18}"/>
                  </a:ext>
                </a:extLst>
              </p:cNvPr>
              <p:cNvSpPr txBox="1"/>
              <p:nvPr/>
            </p:nvSpPr>
            <p:spPr>
              <a:xfrm>
                <a:off x="2884967" y="5569447"/>
                <a:ext cx="3239912" cy="894347"/>
              </a:xfrm>
              <a:prstGeom prst="rect">
                <a:avLst/>
              </a:prstGeom>
              <a:noFill/>
              <a:ln w="38100">
                <a:noFill/>
              </a:ln>
            </p:spPr>
            <p:txBody>
              <a:bodyPr wrap="square" lIns="0" tIns="0" rIns="0" bIns="0" rtlCol="0">
                <a:noAutofit/>
              </a:bodyPr>
              <a:lstStyle/>
              <a:p>
                <a:pPr/>
                <a14:m>
                  <m:oMathPara xmlns:m="http://schemas.openxmlformats.org/officeDocument/2006/math">
                    <m:oMathParaPr>
                      <m:jc m:val="centerGroup"/>
                    </m:oMathParaPr>
                    <m:oMath xmlns:m="http://schemas.openxmlformats.org/officeDocument/2006/math">
                      <m:acc>
                        <m:accPr>
                          <m:chr m:val="̂"/>
                          <m:ctrlPr>
                            <a:rPr lang="en-US" sz="2400" i="1">
                              <a:latin typeface="Cambria Math" panose="02040503050406030204" pitchFamily="18" charset="0"/>
                            </a:rPr>
                          </m:ctrlPr>
                        </m:accPr>
                        <m:e>
                          <m:r>
                            <a:rPr lang="en-US" sz="2400" i="1">
                              <a:latin typeface="Cambria Math" panose="02040503050406030204" pitchFamily="18" charset="0"/>
                            </a:rPr>
                            <m:t>𝑉𝑎𝑟</m:t>
                          </m:r>
                          <m:d>
                            <m:dPr>
                              <m:ctrlPr>
                                <a:rPr lang="en-US" sz="2400" i="1">
                                  <a:latin typeface="Cambria Math" panose="02040503050406030204" pitchFamily="18" charset="0"/>
                                </a:rPr>
                              </m:ctrlPr>
                            </m:dPr>
                            <m:e>
                              <m:r>
                                <a:rPr lang="en-US" sz="2400" i="1">
                                  <a:latin typeface="Cambria Math" panose="02040503050406030204" pitchFamily="18" charset="0"/>
                                </a:rPr>
                                <m:t>𝑋</m:t>
                              </m:r>
                            </m:e>
                          </m:d>
                        </m:e>
                      </m:acc>
                      <m:r>
                        <a:rPr lang="en-US" sz="2400" i="1">
                          <a:latin typeface="Cambria Math" panose="02040503050406030204" pitchFamily="18" charset="0"/>
                        </a:rPr>
                        <m:t>=</m:t>
                      </m:r>
                      <m:nary>
                        <m:naryPr>
                          <m:chr m:val="∑"/>
                          <m:subHide m:val="on"/>
                          <m:supHide m:val="on"/>
                          <m:ctrlPr>
                            <a:rPr lang="en-US" sz="2400" i="1">
                              <a:latin typeface="Cambria Math" panose="02040503050406030204" pitchFamily="18" charset="0"/>
                            </a:rPr>
                          </m:ctrlPr>
                        </m:naryPr>
                        <m:sub/>
                        <m:sup/>
                        <m:e>
                          <m:sSup>
                            <m:sSupPr>
                              <m:ctrlPr>
                                <a:rPr lang="en-US" sz="2400" i="1">
                                  <a:latin typeface="Cambria Math" panose="02040503050406030204" pitchFamily="18" charset="0"/>
                                </a:rPr>
                              </m:ctrlPr>
                            </m:sSupPr>
                            <m:e>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𝑖</m:t>
                                  </m:r>
                                </m:sub>
                              </m:sSub>
                              <m:r>
                                <a:rPr lang="en-US" sz="2400" i="1">
                                  <a:latin typeface="Cambria Math" panose="02040503050406030204" pitchFamily="18" charset="0"/>
                                </a:rPr>
                                <m:t>−</m:t>
                              </m:r>
                              <m:acc>
                                <m:accPr>
                                  <m:chr m:val="̅"/>
                                  <m:ctrlPr>
                                    <a:rPr lang="en-US" sz="2400" i="1">
                                      <a:latin typeface="Cambria Math" panose="02040503050406030204" pitchFamily="18" charset="0"/>
                                    </a:rPr>
                                  </m:ctrlPr>
                                </m:accPr>
                                <m:e>
                                  <m:r>
                                    <a:rPr lang="en-US" sz="2400" i="1">
                                      <a:latin typeface="Cambria Math" panose="02040503050406030204" pitchFamily="18" charset="0"/>
                                    </a:rPr>
                                    <m:t>𝑥</m:t>
                                  </m:r>
                                </m:e>
                              </m:acc>
                              <m:r>
                                <a:rPr lang="en-US" sz="2400" i="1">
                                  <a:latin typeface="Cambria Math" panose="02040503050406030204" pitchFamily="18" charset="0"/>
                                  <a:ea typeface="Cambria Math" panose="02040503050406030204" pitchFamily="18" charset="0"/>
                                </a:rPr>
                                <m:t>)</m:t>
                              </m:r>
                            </m:e>
                            <m:sup>
                              <m:r>
                                <a:rPr lang="en-US" sz="2400" i="1">
                                  <a:latin typeface="Cambria Math" panose="02040503050406030204" pitchFamily="18" charset="0"/>
                                </a:rPr>
                                <m:t>2</m:t>
                              </m:r>
                            </m:sup>
                          </m:sSup>
                        </m:e>
                      </m:nary>
                    </m:oMath>
                  </m:oMathPara>
                </a14:m>
                <a:endParaRPr lang="en-US" sz="2400" dirty="0"/>
              </a:p>
            </p:txBody>
          </p:sp>
        </mc:Choice>
        <mc:Fallback xmlns="">
          <p:sp>
            <p:nvSpPr>
              <p:cNvPr id="13" name="TextBox 12">
                <a:extLst>
                  <a:ext uri="{FF2B5EF4-FFF2-40B4-BE49-F238E27FC236}">
                    <a16:creationId xmlns:a16="http://schemas.microsoft.com/office/drawing/2014/main" id="{00427E8A-D5E7-FA48-80C6-324B73810F18}"/>
                  </a:ext>
                </a:extLst>
              </p:cNvPr>
              <p:cNvSpPr txBox="1">
                <a:spLocks noRot="1" noChangeAspect="1" noMove="1" noResize="1" noEditPoints="1" noAdjustHandles="1" noChangeArrowheads="1" noChangeShapeType="1" noTextEdit="1"/>
              </p:cNvSpPr>
              <p:nvPr/>
            </p:nvSpPr>
            <p:spPr>
              <a:xfrm>
                <a:off x="2884967" y="5569447"/>
                <a:ext cx="3239912" cy="894347"/>
              </a:xfrm>
              <a:prstGeom prst="rect">
                <a:avLst/>
              </a:prstGeom>
              <a:blipFill>
                <a:blip r:embed="rId7"/>
                <a:stretch>
                  <a:fillRect/>
                </a:stretch>
              </a:blipFill>
              <a:ln w="38100">
                <a:noFill/>
              </a:ln>
            </p:spPr>
            <p:txBody>
              <a:bodyPr/>
              <a:lstStyle/>
              <a:p>
                <a:r>
                  <a:rPr lang="en-US">
                    <a:noFill/>
                  </a:rPr>
                  <a:t> </a:t>
                </a:r>
              </a:p>
            </p:txBody>
          </p:sp>
        </mc:Fallback>
      </mc:AlternateContent>
      <p:sp>
        <p:nvSpPr>
          <p:cNvPr id="16" name="Rectangle 15">
            <a:extLst>
              <a:ext uri="{FF2B5EF4-FFF2-40B4-BE49-F238E27FC236}">
                <a16:creationId xmlns:a16="http://schemas.microsoft.com/office/drawing/2014/main" id="{1EE3B087-826B-A742-A718-0F6C4477716C}"/>
              </a:ext>
            </a:extLst>
          </p:cNvPr>
          <p:cNvSpPr/>
          <p:nvPr/>
        </p:nvSpPr>
        <p:spPr>
          <a:xfrm>
            <a:off x="2884967" y="5571251"/>
            <a:ext cx="3363433" cy="83776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2000" dirty="0"/>
          </a:p>
        </p:txBody>
      </p:sp>
      <p:sp>
        <p:nvSpPr>
          <p:cNvPr id="17" name="Rectangle 16">
            <a:extLst>
              <a:ext uri="{FF2B5EF4-FFF2-40B4-BE49-F238E27FC236}">
                <a16:creationId xmlns:a16="http://schemas.microsoft.com/office/drawing/2014/main" id="{75487786-BDB3-6D4F-A162-EFC82CF68AED}"/>
              </a:ext>
            </a:extLst>
          </p:cNvPr>
          <p:cNvSpPr/>
          <p:nvPr/>
        </p:nvSpPr>
        <p:spPr>
          <a:xfrm>
            <a:off x="2819400" y="3124200"/>
            <a:ext cx="3243518" cy="52019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2000" dirty="0"/>
          </a:p>
        </p:txBody>
      </p:sp>
    </p:spTree>
    <p:extLst>
      <p:ext uri="{BB962C8B-B14F-4D97-AF65-F5344CB8AC3E}">
        <p14:creationId xmlns:p14="http://schemas.microsoft.com/office/powerpoint/2010/main" val="3745079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par>
                                <p:cTn id="18" presetID="10" presetClass="entr" presetSubtype="0" fill="hold" nodeType="with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500"/>
                                        <p:tgtEl>
                                          <p:spTgt spid="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fade">
                                      <p:cBhvr>
                                        <p:cTn id="30" dur="500"/>
                                        <p:tgtEl>
                                          <p:spTgt spid="7"/>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fade">
                                      <p:cBhvr>
                                        <p:cTn id="35" dur="500"/>
                                        <p:tgtEl>
                                          <p:spTgt spid="11"/>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3"/>
                                        </p:tgtEl>
                                        <p:attrNameLst>
                                          <p:attrName>style.visibility</p:attrName>
                                        </p:attrNameLst>
                                      </p:cBhvr>
                                      <p:to>
                                        <p:strVal val="visible"/>
                                      </p:to>
                                    </p:set>
                                    <p:animEffect transition="in" filter="fade">
                                      <p:cBhvr>
                                        <p:cTn id="40" dur="500"/>
                                        <p:tgtEl>
                                          <p:spTgt spid="13"/>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12"/>
                                        </p:tgtEl>
                                        <p:attrNameLst>
                                          <p:attrName>style.visibility</p:attrName>
                                        </p:attrNameLst>
                                      </p:cBhvr>
                                      <p:to>
                                        <p:strVal val="visible"/>
                                      </p:to>
                                    </p:set>
                                    <p:animEffect transition="in" filter="fade">
                                      <p:cBhvr>
                                        <p:cTn id="45" dur="500"/>
                                        <p:tgtEl>
                                          <p:spTgt spid="12"/>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6"/>
                                        </p:tgtEl>
                                        <p:attrNameLst>
                                          <p:attrName>style.visibility</p:attrName>
                                        </p:attrNameLst>
                                      </p:cBhvr>
                                      <p:to>
                                        <p:strVal val="visible"/>
                                      </p:to>
                                    </p:set>
                                    <p:animEffect transition="in" filter="fade">
                                      <p:cBhvr>
                                        <p:cTn id="48" dur="500"/>
                                        <p:tgtEl>
                                          <p:spTgt spid="16"/>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7"/>
                                        </p:tgtEl>
                                        <p:attrNameLst>
                                          <p:attrName>style.visibility</p:attrName>
                                        </p:attrNameLst>
                                      </p:cBhvr>
                                      <p:to>
                                        <p:strVal val="visible"/>
                                      </p:to>
                                    </p:set>
                                    <p:animEffect transition="in" filter="fade">
                                      <p:cBhvr>
                                        <p:cTn id="51"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1" grpId="0"/>
      <p:bldP spid="12" grpId="0"/>
      <p:bldP spid="13" grpId="0" animBg="1"/>
      <p:bldP spid="16" grpId="0" animBg="1"/>
      <p:bldP spid="17"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2196893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a:t>Covariance</a:t>
            </a:r>
          </a:p>
        </p:txBody>
      </p:sp>
    </p:spTree>
    <p:extLst>
      <p:ext uri="{BB962C8B-B14F-4D97-AF65-F5344CB8AC3E}">
        <p14:creationId xmlns:p14="http://schemas.microsoft.com/office/powerpoint/2010/main" val="222349150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8EED6C-FA73-9943-9210-46E7486AF9D3}"/>
              </a:ext>
            </a:extLst>
          </p:cNvPr>
          <p:cNvSpPr>
            <a:spLocks noGrp="1"/>
          </p:cNvSpPr>
          <p:nvPr>
            <p:ph type="title"/>
          </p:nvPr>
        </p:nvSpPr>
        <p:spPr/>
        <p:txBody>
          <a:bodyPr>
            <a:noAutofit/>
          </a:bodyPr>
          <a:lstStyle/>
          <a:p>
            <a:r>
              <a:rPr lang="en-US" dirty="0"/>
              <a:t>Covariance</a:t>
            </a:r>
          </a:p>
        </p:txBody>
      </p:sp>
      <p:sp>
        <p:nvSpPr>
          <p:cNvPr id="4" name="TextBox 3">
            <a:extLst>
              <a:ext uri="{FF2B5EF4-FFF2-40B4-BE49-F238E27FC236}">
                <a16:creationId xmlns:a16="http://schemas.microsoft.com/office/drawing/2014/main" id="{75BB5157-28C5-5C48-818A-A31F5B49B5BC}"/>
              </a:ext>
            </a:extLst>
          </p:cNvPr>
          <p:cNvSpPr txBox="1"/>
          <p:nvPr/>
        </p:nvSpPr>
        <p:spPr>
          <a:xfrm>
            <a:off x="457199" y="1219200"/>
            <a:ext cx="8229601" cy="338554"/>
          </a:xfrm>
          <a:prstGeom prst="rect">
            <a:avLst/>
          </a:prstGeom>
          <a:noFill/>
        </p:spPr>
        <p:txBody>
          <a:bodyPr wrap="square" rtlCol="0">
            <a:noAutofit/>
          </a:bodyPr>
          <a:lstStyle/>
          <a:p>
            <a:pPr algn="ctr">
              <a:spcBef>
                <a:spcPts val="600"/>
              </a:spcBef>
            </a:pPr>
            <a:r>
              <a:rPr lang="en-US" sz="1600" dirty="0"/>
              <a:t>Next, consider two random continuous variables </a:t>
            </a:r>
            <a:r>
              <a:rPr lang="en-US" sz="1600" i="1" dirty="0"/>
              <a:t>X</a:t>
            </a:r>
            <a:r>
              <a:rPr lang="en-US" sz="1600" dirty="0"/>
              <a:t> and </a:t>
            </a:r>
            <a:r>
              <a:rPr lang="en-US" sz="1600" i="1" dirty="0"/>
              <a:t>Y</a:t>
            </a:r>
            <a:r>
              <a:rPr lang="en-US" sz="1600" dirty="0"/>
              <a:t>.</a:t>
            </a:r>
          </a:p>
        </p:txBody>
      </p:sp>
      <p:sp>
        <p:nvSpPr>
          <p:cNvPr id="5" name="TextBox 4">
            <a:extLst>
              <a:ext uri="{FF2B5EF4-FFF2-40B4-BE49-F238E27FC236}">
                <a16:creationId xmlns:a16="http://schemas.microsoft.com/office/drawing/2014/main" id="{FE4F8069-07FF-DA49-8A04-A939C269BA46}"/>
              </a:ext>
            </a:extLst>
          </p:cNvPr>
          <p:cNvSpPr txBox="1"/>
          <p:nvPr/>
        </p:nvSpPr>
        <p:spPr>
          <a:xfrm>
            <a:off x="457200" y="1612240"/>
            <a:ext cx="8229600" cy="661720"/>
          </a:xfrm>
          <a:prstGeom prst="rect">
            <a:avLst/>
          </a:prstGeom>
          <a:noFill/>
        </p:spPr>
        <p:txBody>
          <a:bodyPr wrap="square" rtlCol="0">
            <a:noAutofit/>
          </a:bodyPr>
          <a:lstStyle/>
          <a:p>
            <a:pPr algn="ctr">
              <a:spcBef>
                <a:spcPts val="600"/>
              </a:spcBef>
            </a:pPr>
            <a:r>
              <a:rPr lang="en-US" sz="1600" dirty="0"/>
              <a:t>We would like a measure of how much they move together.</a:t>
            </a:r>
          </a:p>
          <a:p>
            <a:pPr algn="ctr">
              <a:spcBef>
                <a:spcPts val="600"/>
              </a:spcBef>
            </a:pPr>
            <a:r>
              <a:rPr lang="en-US" sz="1600" dirty="0"/>
              <a:t>That is, as </a:t>
            </a:r>
            <a:r>
              <a:rPr lang="en-US" sz="1600" i="1" dirty="0"/>
              <a:t>X</a:t>
            </a:r>
            <a:r>
              <a:rPr lang="en-US" sz="1600" dirty="0"/>
              <a:t> gets bigger, does </a:t>
            </a:r>
            <a:r>
              <a:rPr lang="en-US" sz="1600" i="1" dirty="0"/>
              <a:t>Y</a:t>
            </a:r>
            <a:r>
              <a:rPr lang="en-US" sz="1600" dirty="0"/>
              <a:t> tend to get smaller, larger, or is </a:t>
            </a:r>
            <a:r>
              <a:rPr lang="en-US" sz="1600" i="1" dirty="0"/>
              <a:t>Y</a:t>
            </a:r>
            <a:r>
              <a:rPr lang="en-US" sz="1600" dirty="0"/>
              <a:t> </a:t>
            </a:r>
            <a:r>
              <a:rPr lang="en-US" sz="1600" b="1" dirty="0"/>
              <a:t>independent</a:t>
            </a:r>
            <a:r>
              <a:rPr lang="en-US" sz="1600" dirty="0"/>
              <a:t> of </a:t>
            </a:r>
            <a:r>
              <a:rPr lang="en-US" sz="1600" i="1" dirty="0"/>
              <a:t>X</a:t>
            </a:r>
            <a:r>
              <a:rPr lang="en-US" sz="1600" dirty="0"/>
              <a:t>?</a:t>
            </a:r>
          </a:p>
        </p:txBody>
      </p:sp>
      <p:sp>
        <p:nvSpPr>
          <p:cNvPr id="6" name="TextBox 5">
            <a:extLst>
              <a:ext uri="{FF2B5EF4-FFF2-40B4-BE49-F238E27FC236}">
                <a16:creationId xmlns:a16="http://schemas.microsoft.com/office/drawing/2014/main" id="{3D24F617-6122-7348-A5A4-B618F1F51275}"/>
              </a:ext>
            </a:extLst>
          </p:cNvPr>
          <p:cNvSpPr txBox="1"/>
          <p:nvPr/>
        </p:nvSpPr>
        <p:spPr>
          <a:xfrm>
            <a:off x="457200" y="2328446"/>
            <a:ext cx="8229600" cy="338554"/>
          </a:xfrm>
          <a:prstGeom prst="rect">
            <a:avLst/>
          </a:prstGeom>
          <a:noFill/>
        </p:spPr>
        <p:txBody>
          <a:bodyPr wrap="square" rtlCol="0">
            <a:noAutofit/>
          </a:bodyPr>
          <a:lstStyle/>
          <a:p>
            <a:pPr algn="ctr">
              <a:spcBef>
                <a:spcPts val="600"/>
              </a:spcBef>
            </a:pPr>
            <a:r>
              <a:rPr lang="en-US" sz="1600" dirty="0"/>
              <a:t>This can be measured with the </a:t>
            </a:r>
            <a:r>
              <a:rPr lang="en-US" sz="1600" b="1" dirty="0"/>
              <a:t>covariance</a:t>
            </a:r>
            <a:r>
              <a:rPr lang="en-US" sz="1600" dirty="0"/>
              <a:t> of </a:t>
            </a:r>
            <a:r>
              <a:rPr lang="en-US" sz="1600" i="1" dirty="0"/>
              <a:t>X</a:t>
            </a:r>
            <a:r>
              <a:rPr lang="en-US" sz="1600" dirty="0"/>
              <a:t> and </a:t>
            </a:r>
            <a:r>
              <a:rPr lang="en-US" sz="1600" i="1" dirty="0"/>
              <a:t>Y</a:t>
            </a:r>
            <a:r>
              <a:rPr lang="en-US" sz="1600" dirty="0"/>
              <a:t>: </a:t>
            </a:r>
            <a:r>
              <a:rPr lang="en-US" sz="1600" b="1" i="1" dirty="0"/>
              <a:t>Cov(X,Y).</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8A318403-95BC-024A-A4FF-55EB3463FDC8}"/>
                  </a:ext>
                </a:extLst>
              </p:cNvPr>
              <p:cNvSpPr txBox="1"/>
              <p:nvPr/>
            </p:nvSpPr>
            <p:spPr>
              <a:xfrm>
                <a:off x="3300940" y="3000202"/>
                <a:ext cx="2562881" cy="215444"/>
              </a:xfrm>
              <a:prstGeom prst="rect">
                <a:avLst/>
              </a:prstGeom>
              <a:noFill/>
            </p:spPr>
            <p:txBody>
              <a:bodyPr wrap="none" lIns="0" tIns="0" rIns="0" bIns="0" rtlCol="0">
                <a:noAutofit/>
              </a:bodyPr>
              <a:lstStyle/>
              <a:p>
                <a14:m>
                  <m:oMath xmlns:m="http://schemas.openxmlformats.org/officeDocument/2006/math">
                    <m:r>
                      <a:rPr lang="en-US" sz="1400" i="1">
                        <a:latin typeface="Cambria Math" panose="02040503050406030204" pitchFamily="18" charset="0"/>
                      </a:rPr>
                      <m:t>𝐶𝑜𝑣</m:t>
                    </m:r>
                    <m:d>
                      <m:dPr>
                        <m:ctrlPr>
                          <a:rPr lang="en-US" sz="1400" i="1">
                            <a:latin typeface="Cambria Math" panose="02040503050406030204" pitchFamily="18" charset="0"/>
                          </a:rPr>
                        </m:ctrlPr>
                      </m:dPr>
                      <m:e>
                        <m:r>
                          <a:rPr lang="en-US" sz="1400" i="1">
                            <a:latin typeface="Cambria Math" panose="02040503050406030204" pitchFamily="18" charset="0"/>
                          </a:rPr>
                          <m:t>𝑋</m:t>
                        </m:r>
                        <m:r>
                          <a:rPr lang="en-US" sz="1400" i="1">
                            <a:latin typeface="Cambria Math" panose="02040503050406030204" pitchFamily="18" charset="0"/>
                          </a:rPr>
                          <m:t>,</m:t>
                        </m:r>
                        <m:r>
                          <a:rPr lang="en-US" sz="1400" i="1">
                            <a:latin typeface="Cambria Math" panose="02040503050406030204" pitchFamily="18" charset="0"/>
                          </a:rPr>
                          <m:t>𝑌</m:t>
                        </m:r>
                      </m:e>
                    </m:d>
                    <m:r>
                      <a:rPr lang="en-US" sz="1400" i="1">
                        <a:latin typeface="Cambria Math" panose="02040503050406030204" pitchFamily="18" charset="0"/>
                      </a:rPr>
                      <m:t>=</m:t>
                    </m:r>
                    <m:r>
                      <a:rPr lang="en-US" sz="1400" i="1">
                        <a:latin typeface="Cambria Math" panose="02040503050406030204" pitchFamily="18" charset="0"/>
                      </a:rPr>
                      <m:t>𝐸</m:t>
                    </m:r>
                    <m:r>
                      <a:rPr lang="en-US" sz="1400" i="1">
                        <a:latin typeface="Cambria Math" panose="02040503050406030204" pitchFamily="18" charset="0"/>
                      </a:rPr>
                      <m:t>[(</m:t>
                    </m:r>
                    <m:r>
                      <a:rPr lang="en-US" sz="1400" i="1">
                        <a:latin typeface="Cambria Math" panose="02040503050406030204" pitchFamily="18" charset="0"/>
                      </a:rPr>
                      <m:t>𝑋</m:t>
                    </m:r>
                    <m:r>
                      <a:rPr lang="en-US" sz="1400" i="1">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𝜇</m:t>
                        </m:r>
                      </m:e>
                      <m:sub>
                        <m:r>
                          <a:rPr lang="en-US" sz="1400" i="1">
                            <a:latin typeface="Cambria Math" panose="02040503050406030204" pitchFamily="18" charset="0"/>
                          </a:rPr>
                          <m:t>𝑋</m:t>
                        </m:r>
                      </m:sub>
                    </m:sSub>
                    <m:r>
                      <a:rPr lang="en-US" sz="1400" i="1">
                        <a:latin typeface="Cambria Math" panose="02040503050406030204" pitchFamily="18" charset="0"/>
                      </a:rPr>
                      <m:t>)(</m:t>
                    </m:r>
                    <m:r>
                      <a:rPr lang="en-US" sz="1400" i="1">
                        <a:latin typeface="Cambria Math" panose="02040503050406030204" pitchFamily="18" charset="0"/>
                      </a:rPr>
                      <m:t>𝑌</m:t>
                    </m:r>
                    <m:r>
                      <a:rPr lang="en-US" sz="1400" i="1">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𝜇</m:t>
                        </m:r>
                      </m:e>
                      <m:sub>
                        <m:r>
                          <a:rPr lang="en-US" sz="1400" i="1">
                            <a:latin typeface="Cambria Math" panose="02040503050406030204" pitchFamily="18" charset="0"/>
                            <a:ea typeface="Cambria Math" panose="02040503050406030204" pitchFamily="18" charset="0"/>
                          </a:rPr>
                          <m:t>𝑌</m:t>
                        </m:r>
                      </m:sub>
                    </m:sSub>
                    <m:r>
                      <a:rPr lang="en-US" sz="1400" i="1">
                        <a:latin typeface="Cambria Math" panose="02040503050406030204" pitchFamily="18" charset="0"/>
                      </a:rPr>
                      <m:t>)</m:t>
                    </m:r>
                  </m:oMath>
                </a14:m>
                <a:r>
                  <a:rPr lang="en-US" sz="1400" dirty="0"/>
                  <a:t>]</a:t>
                </a:r>
              </a:p>
            </p:txBody>
          </p:sp>
        </mc:Choice>
        <mc:Fallback xmlns="">
          <p:sp>
            <p:nvSpPr>
              <p:cNvPr id="7" name="TextBox 6">
                <a:extLst>
                  <a:ext uri="{FF2B5EF4-FFF2-40B4-BE49-F238E27FC236}">
                    <a16:creationId xmlns:a16="http://schemas.microsoft.com/office/drawing/2014/main" id="{8A318403-95BC-024A-A4FF-55EB3463FDC8}"/>
                  </a:ext>
                </a:extLst>
              </p:cNvPr>
              <p:cNvSpPr txBox="1">
                <a:spLocks noRot="1" noChangeAspect="1" noMove="1" noResize="1" noEditPoints="1" noAdjustHandles="1" noChangeArrowheads="1" noChangeShapeType="1" noTextEdit="1"/>
              </p:cNvSpPr>
              <p:nvPr/>
            </p:nvSpPr>
            <p:spPr>
              <a:xfrm>
                <a:off x="3300940" y="3000202"/>
                <a:ext cx="2562881" cy="215444"/>
              </a:xfrm>
              <a:prstGeom prst="rect">
                <a:avLst/>
              </a:prstGeom>
              <a:blipFill>
                <a:blip r:embed="rId2"/>
                <a:stretch>
                  <a:fillRect l="-2375" t="-25000" r="-3088" b="-47222"/>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9026C757-F136-E445-9DA8-1DACB6EAF87D}"/>
              </a:ext>
            </a:extLst>
          </p:cNvPr>
          <p:cNvPicPr>
            <a:picLocks noChangeAspect="1"/>
          </p:cNvPicPr>
          <p:nvPr/>
        </p:nvPicPr>
        <p:blipFill rotWithShape="1">
          <a:blip r:embed="rId3"/>
          <a:srcRect b="37476"/>
          <a:stretch/>
        </p:blipFill>
        <p:spPr>
          <a:xfrm>
            <a:off x="3022484" y="4085462"/>
            <a:ext cx="3326060" cy="957872"/>
          </a:xfrm>
          <a:prstGeom prst="rect">
            <a:avLst/>
          </a:prstGeom>
        </p:spPr>
      </p:pic>
      <p:sp>
        <p:nvSpPr>
          <p:cNvPr id="9" name="TextBox 8">
            <a:extLst>
              <a:ext uri="{FF2B5EF4-FFF2-40B4-BE49-F238E27FC236}">
                <a16:creationId xmlns:a16="http://schemas.microsoft.com/office/drawing/2014/main" id="{942B37ED-576B-E247-98EA-90158E6A8188}"/>
              </a:ext>
            </a:extLst>
          </p:cNvPr>
          <p:cNvSpPr txBox="1"/>
          <p:nvPr/>
        </p:nvSpPr>
        <p:spPr>
          <a:xfrm>
            <a:off x="2971800" y="5043334"/>
            <a:ext cx="1122602" cy="276999"/>
          </a:xfrm>
          <a:prstGeom prst="rect">
            <a:avLst/>
          </a:prstGeom>
          <a:noFill/>
        </p:spPr>
        <p:txBody>
          <a:bodyPr wrap="square" rtlCol="0">
            <a:noAutofit/>
          </a:bodyPr>
          <a:lstStyle/>
          <a:p>
            <a:pPr algn="ctr"/>
            <a:r>
              <a:rPr lang="en-US" sz="1200" b="1" i="1" dirty="0"/>
              <a:t>Cov</a:t>
            </a:r>
            <a:r>
              <a:rPr lang="en-US" sz="1200" b="1" dirty="0"/>
              <a:t>(</a:t>
            </a:r>
            <a:r>
              <a:rPr lang="en-US" sz="1200" b="1" i="1" dirty="0"/>
              <a:t>X,Y</a:t>
            </a:r>
            <a:r>
              <a:rPr lang="en-US" sz="1200" b="1" dirty="0"/>
              <a:t>) &gt; 0</a:t>
            </a:r>
          </a:p>
        </p:txBody>
      </p:sp>
      <p:sp>
        <p:nvSpPr>
          <p:cNvPr id="10" name="TextBox 9">
            <a:extLst>
              <a:ext uri="{FF2B5EF4-FFF2-40B4-BE49-F238E27FC236}">
                <a16:creationId xmlns:a16="http://schemas.microsoft.com/office/drawing/2014/main" id="{462CC700-9765-AD4A-BCF8-0F1984994798}"/>
              </a:ext>
            </a:extLst>
          </p:cNvPr>
          <p:cNvSpPr txBox="1"/>
          <p:nvPr/>
        </p:nvSpPr>
        <p:spPr>
          <a:xfrm>
            <a:off x="4144739" y="5043334"/>
            <a:ext cx="1122602" cy="276999"/>
          </a:xfrm>
          <a:prstGeom prst="rect">
            <a:avLst/>
          </a:prstGeom>
          <a:noFill/>
        </p:spPr>
        <p:txBody>
          <a:bodyPr wrap="square" rtlCol="0">
            <a:noAutofit/>
          </a:bodyPr>
          <a:lstStyle/>
          <a:p>
            <a:pPr algn="ctr"/>
            <a:r>
              <a:rPr lang="en-US" sz="1200" b="1" i="1" dirty="0"/>
              <a:t>Cov</a:t>
            </a:r>
            <a:r>
              <a:rPr lang="en-US" sz="1200" b="1" dirty="0"/>
              <a:t>(</a:t>
            </a:r>
            <a:r>
              <a:rPr lang="en-US" sz="1200" b="1" i="1" dirty="0"/>
              <a:t>X,Y</a:t>
            </a:r>
            <a:r>
              <a:rPr lang="en-US" sz="1200" b="1" dirty="0"/>
              <a:t>) &lt; 0</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A217E784-3D0C-BC45-A7E4-F77B6A713D7F}"/>
                  </a:ext>
                </a:extLst>
              </p:cNvPr>
              <p:cNvSpPr txBox="1"/>
              <p:nvPr/>
            </p:nvSpPr>
            <p:spPr>
              <a:xfrm>
                <a:off x="5317679" y="5043334"/>
                <a:ext cx="1122602" cy="276999"/>
              </a:xfrm>
              <a:prstGeom prst="rect">
                <a:avLst/>
              </a:prstGeom>
              <a:noFill/>
            </p:spPr>
            <p:txBody>
              <a:bodyPr wrap="square" rtlCol="0">
                <a:noAutofit/>
              </a:bodyPr>
              <a:lstStyle/>
              <a:p>
                <a:pPr algn="ctr"/>
                <a:r>
                  <a:rPr lang="en-US" sz="1200" b="1" i="1" dirty="0"/>
                  <a:t>Cov</a:t>
                </a:r>
                <a:r>
                  <a:rPr lang="en-US" sz="1200" b="1" dirty="0"/>
                  <a:t>(</a:t>
                </a:r>
                <a:r>
                  <a:rPr lang="en-US" sz="1200" b="1" i="1" dirty="0"/>
                  <a:t>X,Y</a:t>
                </a:r>
                <a:r>
                  <a:rPr lang="en-US" sz="1200" b="1" dirty="0"/>
                  <a:t>) </a:t>
                </a:r>
                <a14:m>
                  <m:oMath xmlns:m="http://schemas.openxmlformats.org/officeDocument/2006/math">
                    <m:r>
                      <a:rPr lang="en-US" sz="1200" b="1" i="1">
                        <a:latin typeface="Cambria Math" panose="02040503050406030204" pitchFamily="18" charset="0"/>
                        <a:ea typeface="Cambria Math" panose="02040503050406030204" pitchFamily="18" charset="0"/>
                      </a:rPr>
                      <m:t>≈</m:t>
                    </m:r>
                  </m:oMath>
                </a14:m>
                <a:r>
                  <a:rPr lang="en-US" sz="1200" b="1" dirty="0"/>
                  <a:t> 0</a:t>
                </a:r>
              </a:p>
            </p:txBody>
          </p:sp>
        </mc:Choice>
        <mc:Fallback xmlns="">
          <p:sp>
            <p:nvSpPr>
              <p:cNvPr id="11" name="TextBox 10">
                <a:extLst>
                  <a:ext uri="{FF2B5EF4-FFF2-40B4-BE49-F238E27FC236}">
                    <a16:creationId xmlns:a16="http://schemas.microsoft.com/office/drawing/2014/main" xmlns:a14="http://schemas.microsoft.com/office/drawing/2010/main" xmlns="" id="{A217E784-3D0C-BC45-A7E4-F77B6A713D7F}"/>
                  </a:ext>
                </a:extLst>
              </p:cNvPr>
              <p:cNvSpPr txBox="1">
                <a:spLocks noRot="1" noChangeAspect="1" noMove="1" noResize="1" noEditPoints="1" noAdjustHandles="1" noChangeArrowheads="1" noChangeShapeType="1" noTextEdit="1"/>
              </p:cNvSpPr>
              <p:nvPr/>
            </p:nvSpPr>
            <p:spPr>
              <a:xfrm>
                <a:off x="5317679" y="5043334"/>
                <a:ext cx="1122602" cy="276999"/>
              </a:xfrm>
              <a:prstGeom prst="rect">
                <a:avLst/>
              </a:prstGeom>
              <a:blipFill rotWithShape="0">
                <a:blip r:embed="rId4"/>
                <a:stretch>
                  <a:fillRect t="-2174"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A41A8041-DB36-6141-A4DB-919C47AE71AF}"/>
                  </a:ext>
                </a:extLst>
              </p:cNvPr>
              <p:cNvSpPr/>
              <p:nvPr/>
            </p:nvSpPr>
            <p:spPr>
              <a:xfrm>
                <a:off x="3179604" y="3375961"/>
                <a:ext cx="2697085" cy="614079"/>
              </a:xfrm>
              <a:prstGeom prst="rect">
                <a:avLst/>
              </a:prstGeom>
              <a:ln>
                <a:noFill/>
              </a:ln>
            </p:spPr>
            <p:txBody>
              <a:bodyPr wrap="none">
                <a:noAutofit/>
              </a:bodyPr>
              <a:lstStyle/>
              <a:p>
                <a:pPr/>
                <a14:m>
                  <m:oMathPara xmlns:m="http://schemas.openxmlformats.org/officeDocument/2006/math">
                    <m:oMathParaPr>
                      <m:jc m:val="centerGroup"/>
                    </m:oMathParaPr>
                    <m:oMath xmlns:m="http://schemas.openxmlformats.org/officeDocument/2006/math">
                      <m:acc>
                        <m:accPr>
                          <m:chr m:val="̂"/>
                          <m:ctrlPr>
                            <a:rPr lang="en-US" sz="1400" i="1">
                              <a:latin typeface="Cambria Math" panose="02040503050406030204" pitchFamily="18" charset="0"/>
                            </a:rPr>
                          </m:ctrlPr>
                        </m:accPr>
                        <m:e>
                          <m:r>
                            <a:rPr lang="en-US" sz="1400" i="1">
                              <a:latin typeface="Cambria Math" panose="02040503050406030204" pitchFamily="18" charset="0"/>
                            </a:rPr>
                            <m:t>𝐶𝑜𝑣</m:t>
                          </m:r>
                          <m:d>
                            <m:dPr>
                              <m:ctrlPr>
                                <a:rPr lang="en-US" sz="1400" i="1">
                                  <a:latin typeface="Cambria Math" panose="02040503050406030204" pitchFamily="18" charset="0"/>
                                </a:rPr>
                              </m:ctrlPr>
                            </m:dPr>
                            <m:e>
                              <m:r>
                                <a:rPr lang="en-US" sz="1400" i="1">
                                  <a:latin typeface="Cambria Math" panose="02040503050406030204" pitchFamily="18" charset="0"/>
                                </a:rPr>
                                <m:t>𝑋</m:t>
                              </m:r>
                              <m:r>
                                <a:rPr lang="en-US" sz="1400" i="1">
                                  <a:latin typeface="Cambria Math" panose="02040503050406030204" pitchFamily="18" charset="0"/>
                                </a:rPr>
                                <m:t>,</m:t>
                              </m:r>
                              <m:r>
                                <a:rPr lang="en-US" sz="1400" i="1">
                                  <a:latin typeface="Cambria Math" panose="02040503050406030204" pitchFamily="18" charset="0"/>
                                </a:rPr>
                                <m:t>𝑌</m:t>
                              </m:r>
                            </m:e>
                          </m:d>
                        </m:e>
                      </m:acc>
                      <m:r>
                        <a:rPr lang="en-US" sz="1400">
                          <a:latin typeface="Cambria Math" panose="02040503050406030204" pitchFamily="18" charset="0"/>
                        </a:rPr>
                        <m:t>=</m:t>
                      </m:r>
                      <m:nary>
                        <m:naryPr>
                          <m:chr m:val="∑"/>
                          <m:subHide m:val="on"/>
                          <m:supHide m:val="on"/>
                          <m:ctrlPr>
                            <a:rPr lang="en-US" sz="1400" i="1">
                              <a:latin typeface="Cambria Math" panose="02040503050406030204" pitchFamily="18" charset="0"/>
                            </a:rPr>
                          </m:ctrlPr>
                        </m:naryPr>
                        <m:sub/>
                        <m:sup/>
                        <m:e>
                          <m:r>
                            <a:rPr lang="en-US" sz="1400" i="1">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𝑥</m:t>
                              </m:r>
                            </m:e>
                            <m:sub>
                              <m:r>
                                <a:rPr lang="en-US" sz="1400" i="1">
                                  <a:latin typeface="Cambria Math" panose="02040503050406030204" pitchFamily="18" charset="0"/>
                                </a:rPr>
                                <m:t>𝑖</m:t>
                              </m:r>
                            </m:sub>
                          </m:sSub>
                          <m:r>
                            <a:rPr lang="en-US" sz="1400" i="1">
                              <a:latin typeface="Cambria Math" panose="02040503050406030204" pitchFamily="18" charset="0"/>
                            </a:rPr>
                            <m:t>−</m:t>
                          </m:r>
                          <m:acc>
                            <m:accPr>
                              <m:chr m:val="̅"/>
                              <m:ctrlPr>
                                <a:rPr lang="en-US" sz="1400" i="1">
                                  <a:latin typeface="Cambria Math" panose="02040503050406030204" pitchFamily="18" charset="0"/>
                                </a:rPr>
                              </m:ctrlPr>
                            </m:accPr>
                            <m:e>
                              <m:r>
                                <a:rPr lang="en-US" sz="1400" i="1">
                                  <a:latin typeface="Cambria Math" panose="02040503050406030204" pitchFamily="18" charset="0"/>
                                </a:rPr>
                                <m:t>𝑥</m:t>
                              </m:r>
                            </m:e>
                          </m:acc>
                          <m:r>
                            <a:rPr lang="en-US" sz="1400" i="1">
                              <a:latin typeface="Cambria Math" panose="02040503050406030204" pitchFamily="18" charset="0"/>
                              <a:ea typeface="Cambria Math" panose="02040503050406030204" pitchFamily="18" charset="0"/>
                            </a:rPr>
                            <m:t>)</m:t>
                          </m:r>
                          <m:r>
                            <a:rPr lang="en-US" sz="1400" i="1">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𝑦</m:t>
                              </m:r>
                            </m:e>
                            <m:sub>
                              <m:r>
                                <a:rPr lang="en-US" sz="1400" i="1">
                                  <a:latin typeface="Cambria Math" panose="02040503050406030204" pitchFamily="18" charset="0"/>
                                </a:rPr>
                                <m:t>𝑖</m:t>
                              </m:r>
                            </m:sub>
                          </m:sSub>
                          <m:r>
                            <a:rPr lang="en-US" sz="1400" i="1">
                              <a:latin typeface="Cambria Math" panose="02040503050406030204" pitchFamily="18" charset="0"/>
                            </a:rPr>
                            <m:t>−</m:t>
                          </m:r>
                          <m:acc>
                            <m:accPr>
                              <m:chr m:val="̅"/>
                              <m:ctrlPr>
                                <a:rPr lang="en-US" sz="1400" i="1">
                                  <a:latin typeface="Cambria Math" panose="02040503050406030204" pitchFamily="18" charset="0"/>
                                </a:rPr>
                              </m:ctrlPr>
                            </m:accPr>
                            <m:e>
                              <m:r>
                                <a:rPr lang="en-US" sz="1400" i="1">
                                  <a:latin typeface="Cambria Math" panose="02040503050406030204" pitchFamily="18" charset="0"/>
                                </a:rPr>
                                <m:t>𝑦</m:t>
                              </m:r>
                            </m:e>
                          </m:acc>
                          <m:r>
                            <a:rPr lang="en-US" sz="1400" i="1">
                              <a:latin typeface="Cambria Math" panose="02040503050406030204" pitchFamily="18" charset="0"/>
                              <a:ea typeface="Cambria Math" panose="02040503050406030204" pitchFamily="18" charset="0"/>
                            </a:rPr>
                            <m:t>)</m:t>
                          </m:r>
                        </m:e>
                      </m:nary>
                    </m:oMath>
                  </m:oMathPara>
                </a14:m>
                <a:endParaRPr lang="en-US" sz="1400" dirty="0"/>
              </a:p>
            </p:txBody>
          </p:sp>
        </mc:Choice>
        <mc:Fallback xmlns="">
          <p:sp>
            <p:nvSpPr>
              <p:cNvPr id="12" name="Rectangle 11">
                <a:extLst>
                  <a:ext uri="{FF2B5EF4-FFF2-40B4-BE49-F238E27FC236}">
                    <a16:creationId xmlns:a16="http://schemas.microsoft.com/office/drawing/2014/main" id="{A41A8041-DB36-6141-A4DB-919C47AE71AF}"/>
                  </a:ext>
                </a:extLst>
              </p:cNvPr>
              <p:cNvSpPr>
                <a:spLocks noRot="1" noChangeAspect="1" noMove="1" noResize="1" noEditPoints="1" noAdjustHandles="1" noChangeArrowheads="1" noChangeShapeType="1" noTextEdit="1"/>
              </p:cNvSpPr>
              <p:nvPr/>
            </p:nvSpPr>
            <p:spPr>
              <a:xfrm>
                <a:off x="3179604" y="3375961"/>
                <a:ext cx="2697085" cy="614079"/>
              </a:xfrm>
              <a:prstGeom prst="rect">
                <a:avLst/>
              </a:prstGeom>
              <a:blipFill>
                <a:blip r:embed="rId5"/>
                <a:stretch>
                  <a:fillRect t="-115842" r="-1810" b="-166337"/>
                </a:stretch>
              </a:blipFill>
              <a:ln>
                <a:noFill/>
              </a:ln>
            </p:spPr>
            <p:txBody>
              <a:bodyPr/>
              <a:lstStyle/>
              <a:p>
                <a:r>
                  <a:rPr lang="en-US">
                    <a:noFill/>
                  </a:rPr>
                  <a:t> </a:t>
                </a:r>
              </a:p>
            </p:txBody>
          </p:sp>
        </mc:Fallback>
      </mc:AlternateContent>
      <p:sp>
        <p:nvSpPr>
          <p:cNvPr id="13" name="TextBox 12">
            <a:extLst>
              <a:ext uri="{FF2B5EF4-FFF2-40B4-BE49-F238E27FC236}">
                <a16:creationId xmlns:a16="http://schemas.microsoft.com/office/drawing/2014/main" id="{6EE1F4B8-E6F1-EE49-A72B-567B1F417F1C}"/>
              </a:ext>
            </a:extLst>
          </p:cNvPr>
          <p:cNvSpPr txBox="1"/>
          <p:nvPr/>
        </p:nvSpPr>
        <p:spPr>
          <a:xfrm>
            <a:off x="6573354" y="3384433"/>
            <a:ext cx="1564727" cy="307777"/>
          </a:xfrm>
          <a:prstGeom prst="rect">
            <a:avLst/>
          </a:prstGeom>
          <a:noFill/>
        </p:spPr>
        <p:txBody>
          <a:bodyPr wrap="square" rtlCol="0">
            <a:noAutofit/>
          </a:bodyPr>
          <a:lstStyle/>
          <a:p>
            <a:pPr algn="ctr"/>
            <a:r>
              <a:rPr lang="en-US" sz="1400" b="1" dirty="0"/>
              <a:t>Main takeaway</a:t>
            </a:r>
          </a:p>
        </p:txBody>
      </p:sp>
      <p:sp>
        <p:nvSpPr>
          <p:cNvPr id="14" name="Rectangle 13">
            <a:extLst>
              <a:ext uri="{FF2B5EF4-FFF2-40B4-BE49-F238E27FC236}">
                <a16:creationId xmlns:a16="http://schemas.microsoft.com/office/drawing/2014/main" id="{F00A1EA8-5493-A84A-8F0F-9CBE85983D08}"/>
              </a:ext>
            </a:extLst>
          </p:cNvPr>
          <p:cNvSpPr/>
          <p:nvPr/>
        </p:nvSpPr>
        <p:spPr>
          <a:xfrm>
            <a:off x="3206093" y="2909005"/>
            <a:ext cx="2712135" cy="36460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013" dirty="0"/>
          </a:p>
        </p:txBody>
      </p:sp>
      <p:sp>
        <p:nvSpPr>
          <p:cNvPr id="16" name="Rectangle 15">
            <a:extLst>
              <a:ext uri="{FF2B5EF4-FFF2-40B4-BE49-F238E27FC236}">
                <a16:creationId xmlns:a16="http://schemas.microsoft.com/office/drawing/2014/main" id="{EE74F2D4-F751-4145-B96A-5CDE9A78DB8F}"/>
              </a:ext>
            </a:extLst>
          </p:cNvPr>
          <p:cNvSpPr/>
          <p:nvPr/>
        </p:nvSpPr>
        <p:spPr>
          <a:xfrm>
            <a:off x="2999327" y="4059174"/>
            <a:ext cx="3417797" cy="126851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013" dirty="0"/>
          </a:p>
        </p:txBody>
      </p:sp>
      <p:cxnSp>
        <p:nvCxnSpPr>
          <p:cNvPr id="19" name="Straight Arrow Connector 18">
            <a:extLst>
              <a:ext uri="{FF2B5EF4-FFF2-40B4-BE49-F238E27FC236}">
                <a16:creationId xmlns:a16="http://schemas.microsoft.com/office/drawing/2014/main" id="{A3CC55DB-10E7-8B4B-AAB7-AC0F23EAD291}"/>
              </a:ext>
            </a:extLst>
          </p:cNvPr>
          <p:cNvCxnSpPr>
            <a:cxnSpLocks/>
          </p:cNvCxnSpPr>
          <p:nvPr/>
        </p:nvCxnSpPr>
        <p:spPr>
          <a:xfrm flipH="1">
            <a:off x="6443703" y="3672527"/>
            <a:ext cx="715135" cy="39492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4F075C89-1D8A-FD49-863B-A2D8BD032D54}"/>
              </a:ext>
            </a:extLst>
          </p:cNvPr>
          <p:cNvCxnSpPr>
            <a:cxnSpLocks/>
          </p:cNvCxnSpPr>
          <p:nvPr/>
        </p:nvCxnSpPr>
        <p:spPr>
          <a:xfrm flipH="1">
            <a:off x="5859317" y="3233517"/>
            <a:ext cx="789306" cy="37542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36B0D432-8EC6-BC4F-985E-E1FBC29B3338}"/>
              </a:ext>
            </a:extLst>
          </p:cNvPr>
          <p:cNvSpPr txBox="1"/>
          <p:nvPr/>
        </p:nvSpPr>
        <p:spPr>
          <a:xfrm>
            <a:off x="6573354" y="2705121"/>
            <a:ext cx="1766391" cy="738664"/>
          </a:xfrm>
          <a:prstGeom prst="rect">
            <a:avLst/>
          </a:prstGeom>
          <a:noFill/>
        </p:spPr>
        <p:txBody>
          <a:bodyPr wrap="square" rtlCol="0">
            <a:noAutofit/>
          </a:bodyPr>
          <a:lstStyle/>
          <a:p>
            <a:pPr algn="ctr"/>
            <a:r>
              <a:rPr lang="en-US" sz="1400" b="1" dirty="0"/>
              <a:t>Known as the </a:t>
            </a:r>
          </a:p>
          <a:p>
            <a:pPr algn="ctr"/>
            <a:r>
              <a:rPr lang="en-US" sz="1400" b="1" dirty="0"/>
              <a:t>“sum of the cross products”</a:t>
            </a:r>
          </a:p>
        </p:txBody>
      </p:sp>
      <p:sp>
        <p:nvSpPr>
          <p:cNvPr id="20" name="Rectangle 19">
            <a:extLst>
              <a:ext uri="{FF2B5EF4-FFF2-40B4-BE49-F238E27FC236}">
                <a16:creationId xmlns:a16="http://schemas.microsoft.com/office/drawing/2014/main" id="{76ECD4B9-684A-AC4E-B919-D8F0EB0CA614}"/>
              </a:ext>
            </a:extLst>
          </p:cNvPr>
          <p:cNvSpPr/>
          <p:nvPr/>
        </p:nvSpPr>
        <p:spPr>
          <a:xfrm>
            <a:off x="3206194" y="3354752"/>
            <a:ext cx="2564938" cy="58504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013" dirty="0"/>
          </a:p>
        </p:txBody>
      </p:sp>
      <p:sp>
        <p:nvSpPr>
          <p:cNvPr id="22" name="Rectangle 21">
            <a:extLst>
              <a:ext uri="{FF2B5EF4-FFF2-40B4-BE49-F238E27FC236}">
                <a16:creationId xmlns:a16="http://schemas.microsoft.com/office/drawing/2014/main" id="{7C516572-297B-2A4E-877A-40932D38F7FA}"/>
              </a:ext>
            </a:extLst>
          </p:cNvPr>
          <p:cNvSpPr/>
          <p:nvPr/>
        </p:nvSpPr>
        <p:spPr>
          <a:xfrm>
            <a:off x="3709210" y="5541966"/>
            <a:ext cx="1689935" cy="30697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050" dirty="0"/>
          </a:p>
        </p:txBody>
      </p:sp>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47B0E370-5337-9E47-94FB-EA4D098452C9}"/>
                  </a:ext>
                </a:extLst>
              </p:cNvPr>
              <p:cNvSpPr/>
              <p:nvPr/>
            </p:nvSpPr>
            <p:spPr>
              <a:xfrm>
                <a:off x="3658410" y="5541748"/>
                <a:ext cx="1777190" cy="307777"/>
              </a:xfrm>
              <a:prstGeom prst="rect">
                <a:avLst/>
              </a:prstGeom>
            </p:spPr>
            <p:txBody>
              <a:bodyPr wrap="square">
                <a:noAutofit/>
              </a:bodyPr>
              <a:lstStyle/>
              <a:p>
                <a:pPr/>
                <a14:m>
                  <m:oMathPara xmlns:m="http://schemas.openxmlformats.org/officeDocument/2006/math">
                    <m:oMathParaPr>
                      <m:jc m:val="centerGroup"/>
                    </m:oMathParaPr>
                    <m:oMath xmlns:m="http://schemas.openxmlformats.org/officeDocument/2006/math">
                      <m:r>
                        <a:rPr lang="en-US" sz="1400" i="1">
                          <a:latin typeface="Cambria Math" panose="02040503050406030204" pitchFamily="18" charset="0"/>
                        </a:rPr>
                        <m:t>𝐶𝑜𝑣</m:t>
                      </m:r>
                      <m:d>
                        <m:dPr>
                          <m:ctrlPr>
                            <a:rPr lang="en-US" sz="1400" i="1">
                              <a:latin typeface="Cambria Math" panose="02040503050406030204" pitchFamily="18" charset="0"/>
                            </a:rPr>
                          </m:ctrlPr>
                        </m:dPr>
                        <m:e>
                          <m:r>
                            <a:rPr lang="en-US" sz="1400" i="1">
                              <a:latin typeface="Cambria Math" panose="02040503050406030204" pitchFamily="18" charset="0"/>
                            </a:rPr>
                            <m:t>𝑋</m:t>
                          </m:r>
                          <m:r>
                            <a:rPr lang="en-US" sz="1400" i="1">
                              <a:latin typeface="Cambria Math" panose="02040503050406030204" pitchFamily="18" charset="0"/>
                            </a:rPr>
                            <m:t>,</m:t>
                          </m:r>
                          <m:r>
                            <a:rPr lang="en-US" sz="1400" i="1">
                              <a:latin typeface="Cambria Math" panose="02040503050406030204" pitchFamily="18" charset="0"/>
                            </a:rPr>
                            <m:t>𝑋</m:t>
                          </m:r>
                        </m:e>
                      </m:d>
                      <m:r>
                        <a:rPr lang="en-US" sz="1400" i="1">
                          <a:latin typeface="Cambria Math" panose="02040503050406030204" pitchFamily="18" charset="0"/>
                        </a:rPr>
                        <m:t>=</m:t>
                      </m:r>
                      <m:r>
                        <a:rPr lang="en-US" sz="1400" i="1">
                          <a:latin typeface="Cambria Math" panose="02040503050406030204" pitchFamily="18" charset="0"/>
                        </a:rPr>
                        <m:t>𝑉𝑎𝑟</m:t>
                      </m:r>
                      <m:r>
                        <a:rPr lang="en-US" sz="1400" i="1">
                          <a:latin typeface="Cambria Math" panose="02040503050406030204" pitchFamily="18" charset="0"/>
                        </a:rPr>
                        <m:t>(</m:t>
                      </m:r>
                      <m:r>
                        <a:rPr lang="en-US" sz="1400" i="1">
                          <a:latin typeface="Cambria Math" panose="02040503050406030204" pitchFamily="18" charset="0"/>
                        </a:rPr>
                        <m:t>𝑋</m:t>
                      </m:r>
                      <m:r>
                        <a:rPr lang="en-US" sz="1400" i="1">
                          <a:latin typeface="Cambria Math" panose="02040503050406030204" pitchFamily="18" charset="0"/>
                        </a:rPr>
                        <m:t>)</m:t>
                      </m:r>
                    </m:oMath>
                  </m:oMathPara>
                </a14:m>
                <a:endParaRPr lang="en-US" sz="1400" dirty="0"/>
              </a:p>
            </p:txBody>
          </p:sp>
        </mc:Choice>
        <mc:Fallback xmlns="">
          <p:sp>
            <p:nvSpPr>
              <p:cNvPr id="15" name="Rectangle 14">
                <a:extLst>
                  <a:ext uri="{FF2B5EF4-FFF2-40B4-BE49-F238E27FC236}">
                    <a16:creationId xmlns:a16="http://schemas.microsoft.com/office/drawing/2014/main" id="{47B0E370-5337-9E47-94FB-EA4D098452C9}"/>
                  </a:ext>
                </a:extLst>
              </p:cNvPr>
              <p:cNvSpPr>
                <a:spLocks noRot="1" noChangeAspect="1" noMove="1" noResize="1" noEditPoints="1" noAdjustHandles="1" noChangeArrowheads="1" noChangeShapeType="1" noTextEdit="1"/>
              </p:cNvSpPr>
              <p:nvPr/>
            </p:nvSpPr>
            <p:spPr>
              <a:xfrm>
                <a:off x="3658410" y="5541748"/>
                <a:ext cx="1777190" cy="307777"/>
              </a:xfrm>
              <a:prstGeom prst="rect">
                <a:avLst/>
              </a:prstGeom>
              <a:blipFill>
                <a:blip r:embed="rId6"/>
                <a:stretch>
                  <a:fillRect b="-7843"/>
                </a:stretch>
              </a:blipFill>
            </p:spPr>
            <p:txBody>
              <a:bodyPr/>
              <a:lstStyle/>
              <a:p>
                <a:r>
                  <a:rPr lang="en-US">
                    <a:noFill/>
                  </a:rPr>
                  <a:t> </a:t>
                </a:r>
              </a:p>
            </p:txBody>
          </p:sp>
        </mc:Fallback>
      </mc:AlternateContent>
      <p:cxnSp>
        <p:nvCxnSpPr>
          <p:cNvPr id="24" name="Straight Arrow Connector 23">
            <a:extLst>
              <a:ext uri="{FF2B5EF4-FFF2-40B4-BE49-F238E27FC236}">
                <a16:creationId xmlns:a16="http://schemas.microsoft.com/office/drawing/2014/main" id="{128EB135-33AF-664F-B5D9-35EF36DF4511}"/>
              </a:ext>
            </a:extLst>
          </p:cNvPr>
          <p:cNvCxnSpPr>
            <a:cxnSpLocks/>
          </p:cNvCxnSpPr>
          <p:nvPr/>
        </p:nvCxnSpPr>
        <p:spPr>
          <a:xfrm>
            <a:off x="2554118" y="3313158"/>
            <a:ext cx="531077" cy="38253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829709AE-F686-7F4D-A29F-5951BA3992AB}"/>
              </a:ext>
            </a:extLst>
          </p:cNvPr>
          <p:cNvSpPr txBox="1"/>
          <p:nvPr/>
        </p:nvSpPr>
        <p:spPr>
          <a:xfrm>
            <a:off x="816155" y="2705121"/>
            <a:ext cx="1907588" cy="738664"/>
          </a:xfrm>
          <a:prstGeom prst="rect">
            <a:avLst/>
          </a:prstGeom>
          <a:noFill/>
        </p:spPr>
        <p:txBody>
          <a:bodyPr wrap="square" rtlCol="0">
            <a:noAutofit/>
          </a:bodyPr>
          <a:lstStyle/>
          <a:p>
            <a:pPr algn="ctr"/>
            <a:r>
              <a:rPr lang="en-US" sz="1400" b="1" dirty="0"/>
              <a:t>Estimate of the covariance of </a:t>
            </a:r>
            <a:r>
              <a:rPr lang="en-US" sz="1400" b="1" i="1" dirty="0"/>
              <a:t>X</a:t>
            </a:r>
            <a:r>
              <a:rPr lang="en-US" sz="1400" b="1" dirty="0"/>
              <a:t> and </a:t>
            </a:r>
            <a:r>
              <a:rPr lang="en-US" sz="1400" b="1" i="1" dirty="0"/>
              <a:t>Y</a:t>
            </a:r>
            <a:r>
              <a:rPr lang="en-US" sz="1400" b="1" dirty="0"/>
              <a:t> from the data </a:t>
            </a:r>
          </a:p>
        </p:txBody>
      </p:sp>
      <mc:AlternateContent xmlns:mc="http://schemas.openxmlformats.org/markup-compatibility/2006" xmlns:a14="http://schemas.microsoft.com/office/drawing/2010/main">
        <mc:Choice Requires="a14">
          <p:sp>
            <p:nvSpPr>
              <p:cNvPr id="26" name="Rectangle 25">
                <a:extLst>
                  <a:ext uri="{FF2B5EF4-FFF2-40B4-BE49-F238E27FC236}">
                    <a16:creationId xmlns:a16="http://schemas.microsoft.com/office/drawing/2014/main" id="{8394B299-0283-ED4F-BE5F-E005B73BC52F}"/>
                  </a:ext>
                </a:extLst>
              </p:cNvPr>
              <p:cNvSpPr/>
              <p:nvPr/>
            </p:nvSpPr>
            <p:spPr>
              <a:xfrm>
                <a:off x="5557520" y="5525597"/>
                <a:ext cx="1798569" cy="328423"/>
              </a:xfrm>
              <a:prstGeom prst="rect">
                <a:avLst/>
              </a:prstGeom>
            </p:spPr>
            <p:txBody>
              <a:bodyPr wrap="none">
                <a:noAutofit/>
              </a:bodyPr>
              <a:lstStyle/>
              <a:p>
                <a:pPr/>
                <a14:m>
                  <m:oMathPara xmlns:m="http://schemas.openxmlformats.org/officeDocument/2006/math">
                    <m:oMathParaPr>
                      <m:jc m:val="centerGroup"/>
                    </m:oMathParaPr>
                    <m:oMath xmlns:m="http://schemas.openxmlformats.org/officeDocument/2006/math">
                      <m:acc>
                        <m:accPr>
                          <m:chr m:val="̂"/>
                          <m:ctrlPr>
                            <a:rPr lang="en-US" sz="1400" i="1">
                              <a:latin typeface="Cambria Math" panose="02040503050406030204" pitchFamily="18" charset="0"/>
                            </a:rPr>
                          </m:ctrlPr>
                        </m:accPr>
                        <m:e>
                          <m:r>
                            <a:rPr lang="en-US" sz="1400" i="1">
                              <a:latin typeface="Cambria Math" panose="02040503050406030204" pitchFamily="18" charset="0"/>
                            </a:rPr>
                            <m:t>𝐶𝑜𝑣</m:t>
                          </m:r>
                          <m:d>
                            <m:dPr>
                              <m:ctrlPr>
                                <a:rPr lang="en-US" sz="1400" i="1">
                                  <a:latin typeface="Cambria Math" panose="02040503050406030204" pitchFamily="18" charset="0"/>
                                </a:rPr>
                              </m:ctrlPr>
                            </m:dPr>
                            <m:e>
                              <m:r>
                                <a:rPr lang="en-US" sz="1400" i="1">
                                  <a:latin typeface="Cambria Math" panose="02040503050406030204" pitchFamily="18" charset="0"/>
                                </a:rPr>
                                <m:t>𝑋</m:t>
                              </m:r>
                              <m:r>
                                <a:rPr lang="en-US" sz="1400" i="1">
                                  <a:latin typeface="Cambria Math" panose="02040503050406030204" pitchFamily="18" charset="0"/>
                                </a:rPr>
                                <m:t>,</m:t>
                              </m:r>
                              <m:r>
                                <a:rPr lang="en-US" sz="1400" i="1">
                                  <a:latin typeface="Cambria Math" panose="02040503050406030204" pitchFamily="18" charset="0"/>
                                </a:rPr>
                                <m:t>𝑋</m:t>
                              </m:r>
                            </m:e>
                          </m:d>
                        </m:e>
                      </m:acc>
                      <m:r>
                        <a:rPr lang="en-US" sz="1400" i="1">
                          <a:latin typeface="Cambria Math" panose="02040503050406030204" pitchFamily="18" charset="0"/>
                        </a:rPr>
                        <m:t>=</m:t>
                      </m:r>
                      <m:acc>
                        <m:accPr>
                          <m:chr m:val="̂"/>
                          <m:ctrlPr>
                            <a:rPr lang="en-US" sz="1400" i="1">
                              <a:latin typeface="Cambria Math" panose="02040503050406030204" pitchFamily="18" charset="0"/>
                            </a:rPr>
                          </m:ctrlPr>
                        </m:accPr>
                        <m:e>
                          <m:r>
                            <a:rPr lang="en-US" sz="1400" i="1">
                              <a:latin typeface="Cambria Math" panose="02040503050406030204" pitchFamily="18" charset="0"/>
                            </a:rPr>
                            <m:t>𝑉𝑎𝑟</m:t>
                          </m:r>
                          <m:r>
                            <a:rPr lang="en-US" sz="1400" i="1">
                              <a:latin typeface="Cambria Math" panose="02040503050406030204" pitchFamily="18" charset="0"/>
                            </a:rPr>
                            <m:t>(</m:t>
                          </m:r>
                          <m:r>
                            <a:rPr lang="en-US" sz="1400" i="1">
                              <a:latin typeface="Cambria Math" panose="02040503050406030204" pitchFamily="18" charset="0"/>
                            </a:rPr>
                            <m:t>𝑋</m:t>
                          </m:r>
                          <m:r>
                            <a:rPr lang="en-US" sz="1400" i="1">
                              <a:latin typeface="Cambria Math" panose="02040503050406030204" pitchFamily="18" charset="0"/>
                            </a:rPr>
                            <m:t>)</m:t>
                          </m:r>
                        </m:e>
                      </m:acc>
                    </m:oMath>
                  </m:oMathPara>
                </a14:m>
                <a:endParaRPr lang="en-US" sz="1400" dirty="0"/>
              </a:p>
            </p:txBody>
          </p:sp>
        </mc:Choice>
        <mc:Fallback xmlns="">
          <p:sp>
            <p:nvSpPr>
              <p:cNvPr id="26" name="Rectangle 25">
                <a:extLst>
                  <a:ext uri="{FF2B5EF4-FFF2-40B4-BE49-F238E27FC236}">
                    <a16:creationId xmlns:a16="http://schemas.microsoft.com/office/drawing/2014/main" id="{8394B299-0283-ED4F-BE5F-E005B73BC52F}"/>
                  </a:ext>
                </a:extLst>
              </p:cNvPr>
              <p:cNvSpPr>
                <a:spLocks noRot="1" noChangeAspect="1" noMove="1" noResize="1" noEditPoints="1" noAdjustHandles="1" noChangeArrowheads="1" noChangeShapeType="1" noTextEdit="1"/>
              </p:cNvSpPr>
              <p:nvPr/>
            </p:nvSpPr>
            <p:spPr>
              <a:xfrm>
                <a:off x="5557520" y="5525597"/>
                <a:ext cx="1798569" cy="328423"/>
              </a:xfrm>
              <a:prstGeom prst="rect">
                <a:avLst/>
              </a:prstGeom>
              <a:blipFill>
                <a:blip r:embed="rId7"/>
                <a:stretch>
                  <a:fillRect r="-43729" b="-9259"/>
                </a:stretch>
              </a:blipFill>
            </p:spPr>
            <p:txBody>
              <a:bodyPr/>
              <a:lstStyle/>
              <a:p>
                <a:r>
                  <a:rPr lang="en-US">
                    <a:noFill/>
                  </a:rPr>
                  <a:t> </a:t>
                </a:r>
              </a:p>
            </p:txBody>
          </p:sp>
        </mc:Fallback>
      </mc:AlternateContent>
      <p:sp>
        <p:nvSpPr>
          <p:cNvPr id="28" name="Rectangle 27">
            <a:extLst>
              <a:ext uri="{FF2B5EF4-FFF2-40B4-BE49-F238E27FC236}">
                <a16:creationId xmlns:a16="http://schemas.microsoft.com/office/drawing/2014/main" id="{D9CB44B1-3120-7641-9E27-9A62BBB4CEC9}"/>
              </a:ext>
            </a:extLst>
          </p:cNvPr>
          <p:cNvSpPr/>
          <p:nvPr/>
        </p:nvSpPr>
        <p:spPr>
          <a:xfrm>
            <a:off x="5573381" y="5548194"/>
            <a:ext cx="1782708" cy="30074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050" dirty="0"/>
          </a:p>
        </p:txBody>
      </p:sp>
      <p:sp>
        <p:nvSpPr>
          <p:cNvPr id="29" name="TextBox 28">
            <a:extLst>
              <a:ext uri="{FF2B5EF4-FFF2-40B4-BE49-F238E27FC236}">
                <a16:creationId xmlns:a16="http://schemas.microsoft.com/office/drawing/2014/main" id="{B44E6C1F-DFB5-DF40-9D14-B12B8AD30362}"/>
              </a:ext>
            </a:extLst>
          </p:cNvPr>
          <p:cNvSpPr txBox="1"/>
          <p:nvPr/>
        </p:nvSpPr>
        <p:spPr>
          <a:xfrm>
            <a:off x="76200" y="5317239"/>
            <a:ext cx="3109356" cy="954107"/>
          </a:xfrm>
          <a:prstGeom prst="rect">
            <a:avLst/>
          </a:prstGeom>
          <a:noFill/>
        </p:spPr>
        <p:txBody>
          <a:bodyPr wrap="square" rtlCol="0">
            <a:noAutofit/>
          </a:bodyPr>
          <a:lstStyle/>
          <a:p>
            <a:pPr algn="ctr"/>
            <a:r>
              <a:rPr lang="en-US" sz="1400" b="1" dirty="0"/>
              <a:t> Use the above equations and the equations from the last slide to show these results: We will go over the answer in live session! </a:t>
            </a:r>
          </a:p>
        </p:txBody>
      </p:sp>
      <p:cxnSp>
        <p:nvCxnSpPr>
          <p:cNvPr id="30" name="Straight Arrow Connector 29">
            <a:extLst>
              <a:ext uri="{FF2B5EF4-FFF2-40B4-BE49-F238E27FC236}">
                <a16:creationId xmlns:a16="http://schemas.microsoft.com/office/drawing/2014/main" id="{0F04C4EE-1073-6544-8FB4-6E4F0ABE9DF4}"/>
              </a:ext>
            </a:extLst>
          </p:cNvPr>
          <p:cNvCxnSpPr>
            <a:cxnSpLocks/>
          </p:cNvCxnSpPr>
          <p:nvPr/>
        </p:nvCxnSpPr>
        <p:spPr>
          <a:xfrm>
            <a:off x="3187438" y="5660962"/>
            <a:ext cx="434517"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45975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4"/>
                                        </p:tgtEl>
                                        <p:attrNameLst>
                                          <p:attrName>style.visibility</p:attrName>
                                        </p:attrNameLst>
                                      </p:cBhvr>
                                      <p:to>
                                        <p:strVal val="visible"/>
                                      </p:to>
                                    </p:set>
                                    <p:animEffect transition="in" filter="fade">
                                      <p:cBhvr>
                                        <p:cTn id="32" dur="500"/>
                                        <p:tgtEl>
                                          <p:spTgt spid="24"/>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5"/>
                                        </p:tgtEl>
                                        <p:attrNameLst>
                                          <p:attrName>style.visibility</p:attrName>
                                        </p:attrNameLst>
                                      </p:cBhvr>
                                      <p:to>
                                        <p:strVal val="visible"/>
                                      </p:to>
                                    </p:set>
                                    <p:animEffect transition="in" filter="fade">
                                      <p:cBhvr>
                                        <p:cTn id="35" dur="500"/>
                                        <p:tgtEl>
                                          <p:spTgt spid="25"/>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23"/>
                                        </p:tgtEl>
                                        <p:attrNameLst>
                                          <p:attrName>style.visibility</p:attrName>
                                        </p:attrNameLst>
                                      </p:cBhvr>
                                      <p:to>
                                        <p:strVal val="visible"/>
                                      </p:to>
                                    </p:set>
                                    <p:animEffect transition="in" filter="fade">
                                      <p:cBhvr>
                                        <p:cTn id="40" dur="500"/>
                                        <p:tgtEl>
                                          <p:spTgt spid="23"/>
                                        </p:tgtEl>
                                      </p:cBhvr>
                                    </p:animEffect>
                                  </p:childTnLst>
                                </p:cTn>
                              </p:par>
                              <p:par>
                                <p:cTn id="41" presetID="10" presetClass="entr" presetSubtype="0" fill="hold" nodeType="withEffect">
                                  <p:stCondLst>
                                    <p:cond delay="0"/>
                                  </p:stCondLst>
                                  <p:childTnLst>
                                    <p:set>
                                      <p:cBhvr>
                                        <p:cTn id="42" dur="1" fill="hold">
                                          <p:stCondLst>
                                            <p:cond delay="0"/>
                                          </p:stCondLst>
                                        </p:cTn>
                                        <p:tgtEl>
                                          <p:spTgt spid="21"/>
                                        </p:tgtEl>
                                        <p:attrNameLst>
                                          <p:attrName>style.visibility</p:attrName>
                                        </p:attrNameLst>
                                      </p:cBhvr>
                                      <p:to>
                                        <p:strVal val="visible"/>
                                      </p:to>
                                    </p:set>
                                    <p:animEffect transition="in" filter="fade">
                                      <p:cBhvr>
                                        <p:cTn id="43" dur="500"/>
                                        <p:tgtEl>
                                          <p:spTgt spid="21"/>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xit" presetSubtype="0" fill="hold" grpId="1" nodeType="clickEffect">
                                  <p:stCondLst>
                                    <p:cond delay="0"/>
                                  </p:stCondLst>
                                  <p:childTnLst>
                                    <p:animEffect transition="out" filter="fade">
                                      <p:cBhvr>
                                        <p:cTn id="47" dur="500"/>
                                        <p:tgtEl>
                                          <p:spTgt spid="23"/>
                                        </p:tgtEl>
                                      </p:cBhvr>
                                    </p:animEffect>
                                    <p:set>
                                      <p:cBhvr>
                                        <p:cTn id="48" dur="1" fill="hold">
                                          <p:stCondLst>
                                            <p:cond delay="499"/>
                                          </p:stCondLst>
                                        </p:cTn>
                                        <p:tgtEl>
                                          <p:spTgt spid="23"/>
                                        </p:tgtEl>
                                        <p:attrNameLst>
                                          <p:attrName>style.visibility</p:attrName>
                                        </p:attrNameLst>
                                      </p:cBhvr>
                                      <p:to>
                                        <p:strVal val="hidden"/>
                                      </p:to>
                                    </p:set>
                                  </p:childTnLst>
                                </p:cTn>
                              </p:par>
                              <p:par>
                                <p:cTn id="49" presetID="10" presetClass="exit" presetSubtype="0" fill="hold" nodeType="withEffect">
                                  <p:stCondLst>
                                    <p:cond delay="0"/>
                                  </p:stCondLst>
                                  <p:childTnLst>
                                    <p:animEffect transition="out" filter="fade">
                                      <p:cBhvr>
                                        <p:cTn id="50" dur="500"/>
                                        <p:tgtEl>
                                          <p:spTgt spid="21"/>
                                        </p:tgtEl>
                                      </p:cBhvr>
                                    </p:animEffect>
                                    <p:set>
                                      <p:cBhvr>
                                        <p:cTn id="51" dur="1" fill="hold">
                                          <p:stCondLst>
                                            <p:cond delay="499"/>
                                          </p:stCondLst>
                                        </p:cTn>
                                        <p:tgtEl>
                                          <p:spTgt spid="21"/>
                                        </p:tgtEl>
                                        <p:attrNameLst>
                                          <p:attrName>style.visibility</p:attrName>
                                        </p:attrNameLst>
                                      </p:cBhvr>
                                      <p:to>
                                        <p:strVal val="hidden"/>
                                      </p:to>
                                    </p:set>
                                  </p:childTnLst>
                                </p:cTn>
                              </p:par>
                              <p:par>
                                <p:cTn id="52" presetID="10" presetClass="exit" presetSubtype="0" fill="hold" grpId="1" nodeType="withEffect">
                                  <p:stCondLst>
                                    <p:cond delay="0"/>
                                  </p:stCondLst>
                                  <p:childTnLst>
                                    <p:animEffect transition="out" filter="fade">
                                      <p:cBhvr>
                                        <p:cTn id="53" dur="500"/>
                                        <p:tgtEl>
                                          <p:spTgt spid="25"/>
                                        </p:tgtEl>
                                      </p:cBhvr>
                                    </p:animEffect>
                                    <p:set>
                                      <p:cBhvr>
                                        <p:cTn id="54" dur="1" fill="hold">
                                          <p:stCondLst>
                                            <p:cond delay="499"/>
                                          </p:stCondLst>
                                        </p:cTn>
                                        <p:tgtEl>
                                          <p:spTgt spid="25"/>
                                        </p:tgtEl>
                                        <p:attrNameLst>
                                          <p:attrName>style.visibility</p:attrName>
                                        </p:attrNameLst>
                                      </p:cBhvr>
                                      <p:to>
                                        <p:strVal val="hidden"/>
                                      </p:to>
                                    </p:set>
                                  </p:childTnLst>
                                </p:cTn>
                              </p:par>
                              <p:par>
                                <p:cTn id="55" presetID="10" presetClass="exit" presetSubtype="0" fill="hold" nodeType="withEffect">
                                  <p:stCondLst>
                                    <p:cond delay="0"/>
                                  </p:stCondLst>
                                  <p:childTnLst>
                                    <p:animEffect transition="out" filter="fade">
                                      <p:cBhvr>
                                        <p:cTn id="56" dur="500"/>
                                        <p:tgtEl>
                                          <p:spTgt spid="24"/>
                                        </p:tgtEl>
                                      </p:cBhvr>
                                    </p:animEffect>
                                    <p:set>
                                      <p:cBhvr>
                                        <p:cTn id="57" dur="1" fill="hold">
                                          <p:stCondLst>
                                            <p:cond delay="499"/>
                                          </p:stCondLst>
                                        </p:cTn>
                                        <p:tgtEl>
                                          <p:spTgt spid="24"/>
                                        </p:tgtEl>
                                        <p:attrNameLst>
                                          <p:attrName>style.visibility</p:attrName>
                                        </p:attrNameLst>
                                      </p:cBhvr>
                                      <p:to>
                                        <p:strVal val="hidden"/>
                                      </p:to>
                                    </p:se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8"/>
                                        </p:tgtEl>
                                        <p:attrNameLst>
                                          <p:attrName>style.visibility</p:attrName>
                                        </p:attrNameLst>
                                      </p:cBhvr>
                                      <p:to>
                                        <p:strVal val="visible"/>
                                      </p:to>
                                    </p:set>
                                    <p:animEffect transition="in" filter="fade">
                                      <p:cBhvr>
                                        <p:cTn id="62" dur="500"/>
                                        <p:tgtEl>
                                          <p:spTgt spid="8"/>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9"/>
                                        </p:tgtEl>
                                        <p:attrNameLst>
                                          <p:attrName>style.visibility</p:attrName>
                                        </p:attrNameLst>
                                      </p:cBhvr>
                                      <p:to>
                                        <p:strVal val="visible"/>
                                      </p:to>
                                    </p:set>
                                    <p:animEffect transition="in" filter="fade">
                                      <p:cBhvr>
                                        <p:cTn id="65" dur="500"/>
                                        <p:tgtEl>
                                          <p:spTgt spid="9"/>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10"/>
                                        </p:tgtEl>
                                        <p:attrNameLst>
                                          <p:attrName>style.visibility</p:attrName>
                                        </p:attrNameLst>
                                      </p:cBhvr>
                                      <p:to>
                                        <p:strVal val="visible"/>
                                      </p:to>
                                    </p:set>
                                    <p:animEffect transition="in" filter="fade">
                                      <p:cBhvr>
                                        <p:cTn id="68" dur="500"/>
                                        <p:tgtEl>
                                          <p:spTgt spid="10"/>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11"/>
                                        </p:tgtEl>
                                        <p:attrNameLst>
                                          <p:attrName>style.visibility</p:attrName>
                                        </p:attrNameLst>
                                      </p:cBhvr>
                                      <p:to>
                                        <p:strVal val="visible"/>
                                      </p:to>
                                    </p:set>
                                    <p:animEffect transition="in" filter="fade">
                                      <p:cBhvr>
                                        <p:cTn id="71" dur="500"/>
                                        <p:tgtEl>
                                          <p:spTgt spid="11"/>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grpId="0" nodeType="clickEffect">
                                  <p:stCondLst>
                                    <p:cond delay="0"/>
                                  </p:stCondLst>
                                  <p:childTnLst>
                                    <p:set>
                                      <p:cBhvr>
                                        <p:cTn id="75" dur="1" fill="hold">
                                          <p:stCondLst>
                                            <p:cond delay="0"/>
                                          </p:stCondLst>
                                        </p:cTn>
                                        <p:tgtEl>
                                          <p:spTgt spid="15"/>
                                        </p:tgtEl>
                                        <p:attrNameLst>
                                          <p:attrName>style.visibility</p:attrName>
                                        </p:attrNameLst>
                                      </p:cBhvr>
                                      <p:to>
                                        <p:strVal val="visible"/>
                                      </p:to>
                                    </p:set>
                                    <p:animEffect transition="in" filter="fade">
                                      <p:cBhvr>
                                        <p:cTn id="76" dur="500"/>
                                        <p:tgtEl>
                                          <p:spTgt spid="15"/>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grpId="0" nodeType="clickEffect">
                                  <p:stCondLst>
                                    <p:cond delay="0"/>
                                  </p:stCondLst>
                                  <p:childTnLst>
                                    <p:set>
                                      <p:cBhvr>
                                        <p:cTn id="80" dur="1" fill="hold">
                                          <p:stCondLst>
                                            <p:cond delay="0"/>
                                          </p:stCondLst>
                                        </p:cTn>
                                        <p:tgtEl>
                                          <p:spTgt spid="26"/>
                                        </p:tgtEl>
                                        <p:attrNameLst>
                                          <p:attrName>style.visibility</p:attrName>
                                        </p:attrNameLst>
                                      </p:cBhvr>
                                      <p:to>
                                        <p:strVal val="visible"/>
                                      </p:to>
                                    </p:set>
                                    <p:animEffect transition="in" filter="fade">
                                      <p:cBhvr>
                                        <p:cTn id="81" dur="500"/>
                                        <p:tgtEl>
                                          <p:spTgt spid="26"/>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grpId="0" nodeType="clickEffect">
                                  <p:stCondLst>
                                    <p:cond delay="0"/>
                                  </p:stCondLst>
                                  <p:childTnLst>
                                    <p:set>
                                      <p:cBhvr>
                                        <p:cTn id="85" dur="1" fill="hold">
                                          <p:stCondLst>
                                            <p:cond delay="0"/>
                                          </p:stCondLst>
                                        </p:cTn>
                                        <p:tgtEl>
                                          <p:spTgt spid="14"/>
                                        </p:tgtEl>
                                        <p:attrNameLst>
                                          <p:attrName>style.visibility</p:attrName>
                                        </p:attrNameLst>
                                      </p:cBhvr>
                                      <p:to>
                                        <p:strVal val="visible"/>
                                      </p:to>
                                    </p:set>
                                    <p:animEffect transition="in" filter="fade">
                                      <p:cBhvr>
                                        <p:cTn id="86" dur="500"/>
                                        <p:tgtEl>
                                          <p:spTgt spid="14"/>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16"/>
                                        </p:tgtEl>
                                        <p:attrNameLst>
                                          <p:attrName>style.visibility</p:attrName>
                                        </p:attrNameLst>
                                      </p:cBhvr>
                                      <p:to>
                                        <p:strVal val="visible"/>
                                      </p:to>
                                    </p:set>
                                    <p:animEffect transition="in" filter="fade">
                                      <p:cBhvr>
                                        <p:cTn id="89" dur="500"/>
                                        <p:tgtEl>
                                          <p:spTgt spid="16"/>
                                        </p:tgtEl>
                                      </p:cBhvr>
                                    </p:animEffect>
                                  </p:childTnLst>
                                </p:cTn>
                              </p:par>
                              <p:par>
                                <p:cTn id="90" presetID="10" presetClass="entr" presetSubtype="0" fill="hold" nodeType="withEffect">
                                  <p:stCondLst>
                                    <p:cond delay="0"/>
                                  </p:stCondLst>
                                  <p:childTnLst>
                                    <p:set>
                                      <p:cBhvr>
                                        <p:cTn id="91" dur="1" fill="hold">
                                          <p:stCondLst>
                                            <p:cond delay="0"/>
                                          </p:stCondLst>
                                        </p:cTn>
                                        <p:tgtEl>
                                          <p:spTgt spid="19"/>
                                        </p:tgtEl>
                                        <p:attrNameLst>
                                          <p:attrName>style.visibility</p:attrName>
                                        </p:attrNameLst>
                                      </p:cBhvr>
                                      <p:to>
                                        <p:strVal val="visible"/>
                                      </p:to>
                                    </p:set>
                                    <p:animEffect transition="in" filter="fade">
                                      <p:cBhvr>
                                        <p:cTn id="92" dur="500"/>
                                        <p:tgtEl>
                                          <p:spTgt spid="19"/>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13"/>
                                        </p:tgtEl>
                                        <p:attrNameLst>
                                          <p:attrName>style.visibility</p:attrName>
                                        </p:attrNameLst>
                                      </p:cBhvr>
                                      <p:to>
                                        <p:strVal val="visible"/>
                                      </p:to>
                                    </p:set>
                                    <p:animEffect transition="in" filter="fade">
                                      <p:cBhvr>
                                        <p:cTn id="95" dur="500"/>
                                        <p:tgtEl>
                                          <p:spTgt spid="13"/>
                                        </p:tgtEl>
                                      </p:cBhvr>
                                    </p:animEffect>
                                  </p:childTnLst>
                                </p:cTn>
                              </p:par>
                              <p:par>
                                <p:cTn id="96" presetID="10" presetClass="entr" presetSubtype="0" fill="hold" grpId="0" nodeType="withEffect">
                                  <p:stCondLst>
                                    <p:cond delay="0"/>
                                  </p:stCondLst>
                                  <p:childTnLst>
                                    <p:set>
                                      <p:cBhvr>
                                        <p:cTn id="97" dur="1" fill="hold">
                                          <p:stCondLst>
                                            <p:cond delay="0"/>
                                          </p:stCondLst>
                                        </p:cTn>
                                        <p:tgtEl>
                                          <p:spTgt spid="20"/>
                                        </p:tgtEl>
                                        <p:attrNameLst>
                                          <p:attrName>style.visibility</p:attrName>
                                        </p:attrNameLst>
                                      </p:cBhvr>
                                      <p:to>
                                        <p:strVal val="visible"/>
                                      </p:to>
                                    </p:set>
                                    <p:animEffect transition="in" filter="fade">
                                      <p:cBhvr>
                                        <p:cTn id="98" dur="500"/>
                                        <p:tgtEl>
                                          <p:spTgt spid="20"/>
                                        </p:tgtEl>
                                      </p:cBhvr>
                                    </p:animEffect>
                                  </p:childTnLst>
                                </p:cTn>
                              </p:par>
                              <p:par>
                                <p:cTn id="99" presetID="10" presetClass="entr" presetSubtype="0" fill="hold" grpId="0" nodeType="withEffect">
                                  <p:stCondLst>
                                    <p:cond delay="0"/>
                                  </p:stCondLst>
                                  <p:childTnLst>
                                    <p:set>
                                      <p:cBhvr>
                                        <p:cTn id="100" dur="1" fill="hold">
                                          <p:stCondLst>
                                            <p:cond delay="0"/>
                                          </p:stCondLst>
                                        </p:cTn>
                                        <p:tgtEl>
                                          <p:spTgt spid="28"/>
                                        </p:tgtEl>
                                        <p:attrNameLst>
                                          <p:attrName>style.visibility</p:attrName>
                                        </p:attrNameLst>
                                      </p:cBhvr>
                                      <p:to>
                                        <p:strVal val="visible"/>
                                      </p:to>
                                    </p:set>
                                    <p:animEffect transition="in" filter="fade">
                                      <p:cBhvr>
                                        <p:cTn id="101" dur="500"/>
                                        <p:tgtEl>
                                          <p:spTgt spid="28"/>
                                        </p:tgtEl>
                                      </p:cBhvr>
                                    </p:animEffect>
                                  </p:childTnLst>
                                </p:cTn>
                              </p:par>
                              <p:par>
                                <p:cTn id="102" presetID="10" presetClass="entr" presetSubtype="0" fill="hold" grpId="0" nodeType="withEffect">
                                  <p:stCondLst>
                                    <p:cond delay="0"/>
                                  </p:stCondLst>
                                  <p:childTnLst>
                                    <p:set>
                                      <p:cBhvr>
                                        <p:cTn id="103" dur="1" fill="hold">
                                          <p:stCondLst>
                                            <p:cond delay="0"/>
                                          </p:stCondLst>
                                        </p:cTn>
                                        <p:tgtEl>
                                          <p:spTgt spid="22"/>
                                        </p:tgtEl>
                                        <p:attrNameLst>
                                          <p:attrName>style.visibility</p:attrName>
                                        </p:attrNameLst>
                                      </p:cBhvr>
                                      <p:to>
                                        <p:strVal val="visible"/>
                                      </p:to>
                                    </p:set>
                                    <p:animEffect transition="in" filter="fade">
                                      <p:cBhvr>
                                        <p:cTn id="104" dur="500"/>
                                        <p:tgtEl>
                                          <p:spTgt spid="22"/>
                                        </p:tgtEl>
                                      </p:cBhvr>
                                    </p:animEffect>
                                  </p:childTnLst>
                                </p:cTn>
                              </p:par>
                            </p:childTnLst>
                          </p:cTn>
                        </p:par>
                      </p:childTnLst>
                    </p:cTn>
                  </p:par>
                  <p:par>
                    <p:cTn id="105" fill="hold">
                      <p:stCondLst>
                        <p:cond delay="indefinite"/>
                      </p:stCondLst>
                      <p:childTnLst>
                        <p:par>
                          <p:cTn id="106" fill="hold">
                            <p:stCondLst>
                              <p:cond delay="0"/>
                            </p:stCondLst>
                            <p:childTnLst>
                              <p:par>
                                <p:cTn id="107" presetID="10" presetClass="entr" presetSubtype="0" fill="hold" grpId="0" nodeType="clickEffect">
                                  <p:stCondLst>
                                    <p:cond delay="0"/>
                                  </p:stCondLst>
                                  <p:childTnLst>
                                    <p:set>
                                      <p:cBhvr>
                                        <p:cTn id="108" dur="1" fill="hold">
                                          <p:stCondLst>
                                            <p:cond delay="0"/>
                                          </p:stCondLst>
                                        </p:cTn>
                                        <p:tgtEl>
                                          <p:spTgt spid="29"/>
                                        </p:tgtEl>
                                        <p:attrNameLst>
                                          <p:attrName>style.visibility</p:attrName>
                                        </p:attrNameLst>
                                      </p:cBhvr>
                                      <p:to>
                                        <p:strVal val="visible"/>
                                      </p:to>
                                    </p:set>
                                    <p:animEffect transition="in" filter="fade">
                                      <p:cBhvr>
                                        <p:cTn id="109" dur="500"/>
                                        <p:tgtEl>
                                          <p:spTgt spid="29"/>
                                        </p:tgtEl>
                                      </p:cBhvr>
                                    </p:animEffect>
                                  </p:childTnLst>
                                </p:cTn>
                              </p:par>
                              <p:par>
                                <p:cTn id="110" presetID="10" presetClass="entr" presetSubtype="0" fill="hold" nodeType="withEffect">
                                  <p:stCondLst>
                                    <p:cond delay="0"/>
                                  </p:stCondLst>
                                  <p:childTnLst>
                                    <p:set>
                                      <p:cBhvr>
                                        <p:cTn id="111" dur="1" fill="hold">
                                          <p:stCondLst>
                                            <p:cond delay="0"/>
                                          </p:stCondLst>
                                        </p:cTn>
                                        <p:tgtEl>
                                          <p:spTgt spid="30"/>
                                        </p:tgtEl>
                                        <p:attrNameLst>
                                          <p:attrName>style.visibility</p:attrName>
                                        </p:attrNameLst>
                                      </p:cBhvr>
                                      <p:to>
                                        <p:strVal val="visible"/>
                                      </p:to>
                                    </p:set>
                                    <p:animEffect transition="in" filter="fade">
                                      <p:cBhvr>
                                        <p:cTn id="112"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9" grpId="0"/>
      <p:bldP spid="10" grpId="0"/>
      <p:bldP spid="11" grpId="0"/>
      <p:bldP spid="12" grpId="0"/>
      <p:bldP spid="13" grpId="0"/>
      <p:bldP spid="14" grpId="0" animBg="1"/>
      <p:bldP spid="16" grpId="0" animBg="1"/>
      <p:bldP spid="23" grpId="0"/>
      <p:bldP spid="23" grpId="1"/>
      <p:bldP spid="20" grpId="0" animBg="1"/>
      <p:bldP spid="22" grpId="0" animBg="1"/>
      <p:bldP spid="15" grpId="0"/>
      <p:bldP spid="25" grpId="0"/>
      <p:bldP spid="25" grpId="1"/>
      <p:bldP spid="26" grpId="0"/>
      <p:bldP spid="28" grpId="0" animBg="1"/>
      <p:bldP spid="29"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242195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a:t>Correlation</a:t>
            </a:r>
          </a:p>
        </p:txBody>
      </p:sp>
    </p:spTree>
    <p:extLst>
      <p:ext uri="{BB962C8B-B14F-4D97-AF65-F5344CB8AC3E}">
        <p14:creationId xmlns:p14="http://schemas.microsoft.com/office/powerpoint/2010/main" val="122285380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8EED6C-FA73-9943-9210-46E7486AF9D3}"/>
              </a:ext>
            </a:extLst>
          </p:cNvPr>
          <p:cNvSpPr>
            <a:spLocks noGrp="1"/>
          </p:cNvSpPr>
          <p:nvPr>
            <p:ph type="title"/>
          </p:nvPr>
        </p:nvSpPr>
        <p:spPr/>
        <p:txBody>
          <a:bodyPr>
            <a:noAutofit/>
          </a:bodyPr>
          <a:lstStyle/>
          <a:p>
            <a:r>
              <a:rPr lang="en-US" dirty="0"/>
              <a:t>Correlation</a:t>
            </a:r>
          </a:p>
        </p:txBody>
      </p:sp>
      <p:sp>
        <p:nvSpPr>
          <p:cNvPr id="6" name="TextBox 5">
            <a:extLst>
              <a:ext uri="{FF2B5EF4-FFF2-40B4-BE49-F238E27FC236}">
                <a16:creationId xmlns:a16="http://schemas.microsoft.com/office/drawing/2014/main" id="{3D24F617-6122-7348-A5A4-B618F1F51275}"/>
              </a:ext>
            </a:extLst>
          </p:cNvPr>
          <p:cNvSpPr txBox="1"/>
          <p:nvPr/>
        </p:nvSpPr>
        <p:spPr>
          <a:xfrm>
            <a:off x="2412933" y="7269802"/>
            <a:ext cx="4486883" cy="248209"/>
          </a:xfrm>
          <a:prstGeom prst="rect">
            <a:avLst/>
          </a:prstGeom>
          <a:noFill/>
        </p:spPr>
        <p:txBody>
          <a:bodyPr wrap="square" rtlCol="0">
            <a:noAutofit/>
          </a:bodyPr>
          <a:lstStyle/>
          <a:p>
            <a:pPr algn="ctr"/>
            <a:r>
              <a:rPr lang="en-US" sz="1013" dirty="0"/>
              <a:t>This can be measured with the </a:t>
            </a:r>
            <a:r>
              <a:rPr lang="en-US" sz="1013" b="1" dirty="0"/>
              <a:t>covariance</a:t>
            </a:r>
            <a:r>
              <a:rPr lang="en-US" sz="1013" dirty="0"/>
              <a:t> of X and Y: </a:t>
            </a:r>
            <a:r>
              <a:rPr lang="en-US" sz="1013" b="1" i="1" dirty="0"/>
              <a:t>Cov(X,Y)</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8A318403-95BC-024A-A4FF-55EB3463FDC8}"/>
                  </a:ext>
                </a:extLst>
              </p:cNvPr>
              <p:cNvSpPr txBox="1"/>
              <p:nvPr/>
            </p:nvSpPr>
            <p:spPr>
              <a:xfrm>
                <a:off x="2542067" y="7704959"/>
                <a:ext cx="2478243" cy="207749"/>
              </a:xfrm>
              <a:prstGeom prst="rect">
                <a:avLst/>
              </a:prstGeom>
              <a:noFill/>
            </p:spPr>
            <p:txBody>
              <a:bodyPr wrap="none" lIns="0" tIns="0" rIns="0" bIns="0" rtlCol="0">
                <a:noAutofit/>
              </a:bodyPr>
              <a:lstStyle/>
              <a:p>
                <a14:m>
                  <m:oMath xmlns:m="http://schemas.openxmlformats.org/officeDocument/2006/math">
                    <m:r>
                      <a:rPr lang="en-US" sz="1350" i="1">
                        <a:latin typeface="Cambria Math" panose="02040503050406030204" pitchFamily="18" charset="0"/>
                      </a:rPr>
                      <m:t>𝐶𝑜𝑣</m:t>
                    </m:r>
                    <m:d>
                      <m:dPr>
                        <m:ctrlPr>
                          <a:rPr lang="en-US" sz="1350" i="1">
                            <a:latin typeface="Cambria Math" panose="02040503050406030204" pitchFamily="18" charset="0"/>
                          </a:rPr>
                        </m:ctrlPr>
                      </m:dPr>
                      <m:e>
                        <m:r>
                          <a:rPr lang="en-US" sz="1350" i="1">
                            <a:latin typeface="Cambria Math" panose="02040503050406030204" pitchFamily="18" charset="0"/>
                          </a:rPr>
                          <m:t>𝑋</m:t>
                        </m:r>
                        <m:r>
                          <a:rPr lang="en-US" sz="1350" i="1">
                            <a:latin typeface="Cambria Math" panose="02040503050406030204" pitchFamily="18" charset="0"/>
                          </a:rPr>
                          <m:t>,</m:t>
                        </m:r>
                        <m:r>
                          <a:rPr lang="en-US" sz="1350" i="1">
                            <a:latin typeface="Cambria Math" panose="02040503050406030204" pitchFamily="18" charset="0"/>
                          </a:rPr>
                          <m:t>𝑌</m:t>
                        </m:r>
                      </m:e>
                    </m:d>
                    <m:r>
                      <a:rPr lang="en-US" sz="1350" i="1">
                        <a:latin typeface="Cambria Math" panose="02040503050406030204" pitchFamily="18" charset="0"/>
                      </a:rPr>
                      <m:t>=</m:t>
                    </m:r>
                    <m:r>
                      <a:rPr lang="en-US" sz="1350" i="1">
                        <a:latin typeface="Cambria Math" panose="02040503050406030204" pitchFamily="18" charset="0"/>
                      </a:rPr>
                      <m:t>𝐸</m:t>
                    </m:r>
                    <m:r>
                      <a:rPr lang="en-US" sz="1350" i="1">
                        <a:latin typeface="Cambria Math" panose="02040503050406030204" pitchFamily="18" charset="0"/>
                      </a:rPr>
                      <m:t>[(</m:t>
                    </m:r>
                    <m:r>
                      <a:rPr lang="en-US" sz="1350" i="1">
                        <a:latin typeface="Cambria Math" panose="02040503050406030204" pitchFamily="18" charset="0"/>
                      </a:rPr>
                      <m:t>𝑋</m:t>
                    </m:r>
                    <m:r>
                      <a:rPr lang="en-US" sz="1350" i="1">
                        <a:latin typeface="Cambria Math" panose="02040503050406030204" pitchFamily="18" charset="0"/>
                      </a:rPr>
                      <m:t>−</m:t>
                    </m:r>
                    <m:sSub>
                      <m:sSubPr>
                        <m:ctrlPr>
                          <a:rPr lang="en-US" sz="1350" i="1">
                            <a:latin typeface="Cambria Math" panose="02040503050406030204" pitchFamily="18" charset="0"/>
                          </a:rPr>
                        </m:ctrlPr>
                      </m:sSubPr>
                      <m:e>
                        <m:r>
                          <a:rPr lang="en-US" sz="1350" i="1">
                            <a:latin typeface="Cambria Math" panose="02040503050406030204" pitchFamily="18" charset="0"/>
                            <a:ea typeface="Cambria Math" panose="02040503050406030204" pitchFamily="18" charset="0"/>
                          </a:rPr>
                          <m:t>𝜇</m:t>
                        </m:r>
                      </m:e>
                      <m:sub>
                        <m:r>
                          <a:rPr lang="en-US" sz="1350" i="1">
                            <a:latin typeface="Cambria Math" panose="02040503050406030204" pitchFamily="18" charset="0"/>
                          </a:rPr>
                          <m:t>𝑋</m:t>
                        </m:r>
                      </m:sub>
                    </m:sSub>
                    <m:r>
                      <a:rPr lang="en-US" sz="1350" i="1">
                        <a:latin typeface="Cambria Math" panose="02040503050406030204" pitchFamily="18" charset="0"/>
                      </a:rPr>
                      <m:t>)(</m:t>
                    </m:r>
                    <m:r>
                      <a:rPr lang="en-US" sz="1350" i="1">
                        <a:latin typeface="Cambria Math" panose="02040503050406030204" pitchFamily="18" charset="0"/>
                      </a:rPr>
                      <m:t>𝑌</m:t>
                    </m:r>
                    <m:r>
                      <a:rPr lang="en-US" sz="1350" i="1">
                        <a:latin typeface="Cambria Math" panose="02040503050406030204" pitchFamily="18" charset="0"/>
                      </a:rPr>
                      <m:t>−</m:t>
                    </m:r>
                    <m:sSub>
                      <m:sSubPr>
                        <m:ctrlPr>
                          <a:rPr lang="en-US" sz="1350" i="1">
                            <a:latin typeface="Cambria Math" panose="02040503050406030204" pitchFamily="18" charset="0"/>
                          </a:rPr>
                        </m:ctrlPr>
                      </m:sSubPr>
                      <m:e>
                        <m:r>
                          <a:rPr lang="en-US" sz="1350" i="1">
                            <a:latin typeface="Cambria Math" panose="02040503050406030204" pitchFamily="18" charset="0"/>
                            <a:ea typeface="Cambria Math" panose="02040503050406030204" pitchFamily="18" charset="0"/>
                          </a:rPr>
                          <m:t>𝜇</m:t>
                        </m:r>
                      </m:e>
                      <m:sub>
                        <m:r>
                          <a:rPr lang="en-US" sz="1350" i="1">
                            <a:latin typeface="Cambria Math" panose="02040503050406030204" pitchFamily="18" charset="0"/>
                            <a:ea typeface="Cambria Math" panose="02040503050406030204" pitchFamily="18" charset="0"/>
                          </a:rPr>
                          <m:t>𝑌</m:t>
                        </m:r>
                      </m:sub>
                    </m:sSub>
                    <m:r>
                      <a:rPr lang="en-US" sz="1350" i="1">
                        <a:latin typeface="Cambria Math" panose="02040503050406030204" pitchFamily="18" charset="0"/>
                      </a:rPr>
                      <m:t>)</m:t>
                    </m:r>
                  </m:oMath>
                </a14:m>
                <a:r>
                  <a:rPr lang="en-US" sz="1350" dirty="0"/>
                  <a:t>]</a:t>
                </a:r>
              </a:p>
            </p:txBody>
          </p:sp>
        </mc:Choice>
        <mc:Fallback xmlns="">
          <p:sp>
            <p:nvSpPr>
              <p:cNvPr id="7" name="TextBox 6">
                <a:extLst>
                  <a:ext uri="{FF2B5EF4-FFF2-40B4-BE49-F238E27FC236}">
                    <a16:creationId xmlns:a16="http://schemas.microsoft.com/office/drawing/2014/main" id="{8A318403-95BC-024A-A4FF-55EB3463FDC8}"/>
                  </a:ext>
                </a:extLst>
              </p:cNvPr>
              <p:cNvSpPr txBox="1">
                <a:spLocks noRot="1" noChangeAspect="1" noMove="1" noResize="1" noEditPoints="1" noAdjustHandles="1" noChangeArrowheads="1" noChangeShapeType="1" noTextEdit="1"/>
              </p:cNvSpPr>
              <p:nvPr/>
            </p:nvSpPr>
            <p:spPr>
              <a:xfrm>
                <a:off x="2542067" y="7704959"/>
                <a:ext cx="2478243" cy="207749"/>
              </a:xfrm>
              <a:prstGeom prst="rect">
                <a:avLst/>
              </a:prstGeom>
              <a:blipFill>
                <a:blip r:embed="rId3"/>
                <a:stretch>
                  <a:fillRect l="-2457" t="-26471" r="-3440" b="-50000"/>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9026C757-F136-E445-9DA8-1DACB6EAF87D}"/>
              </a:ext>
            </a:extLst>
          </p:cNvPr>
          <p:cNvPicPr>
            <a:picLocks noChangeAspect="1"/>
          </p:cNvPicPr>
          <p:nvPr/>
        </p:nvPicPr>
        <p:blipFill rotWithShape="1">
          <a:blip r:embed="rId4"/>
          <a:srcRect r="66450" b="37476"/>
          <a:stretch/>
        </p:blipFill>
        <p:spPr>
          <a:xfrm>
            <a:off x="2391442" y="2570458"/>
            <a:ext cx="1490954" cy="1279831"/>
          </a:xfrm>
          <a:prstGeom prst="rect">
            <a:avLst/>
          </a:prstGeom>
        </p:spPr>
      </p:pic>
      <p:sp>
        <p:nvSpPr>
          <p:cNvPr id="9" name="TextBox 8">
            <a:extLst>
              <a:ext uri="{FF2B5EF4-FFF2-40B4-BE49-F238E27FC236}">
                <a16:creationId xmlns:a16="http://schemas.microsoft.com/office/drawing/2014/main" id="{942B37ED-576B-E247-98EA-90158E6A8188}"/>
              </a:ext>
            </a:extLst>
          </p:cNvPr>
          <p:cNvSpPr txBox="1"/>
          <p:nvPr/>
        </p:nvSpPr>
        <p:spPr>
          <a:xfrm>
            <a:off x="2412930" y="9391448"/>
            <a:ext cx="894413" cy="404085"/>
          </a:xfrm>
          <a:prstGeom prst="rect">
            <a:avLst/>
          </a:prstGeom>
          <a:noFill/>
        </p:spPr>
        <p:txBody>
          <a:bodyPr wrap="square" rtlCol="0">
            <a:noAutofit/>
          </a:bodyPr>
          <a:lstStyle/>
          <a:p>
            <a:pPr algn="ctr"/>
            <a:r>
              <a:rPr lang="en-US" sz="1013" b="1" dirty="0"/>
              <a:t>Cov(X,Y) &gt; 0</a:t>
            </a:r>
          </a:p>
        </p:txBody>
      </p:sp>
      <p:sp>
        <p:nvSpPr>
          <p:cNvPr id="10" name="TextBox 9">
            <a:extLst>
              <a:ext uri="{FF2B5EF4-FFF2-40B4-BE49-F238E27FC236}">
                <a16:creationId xmlns:a16="http://schemas.microsoft.com/office/drawing/2014/main" id="{462CC700-9765-AD4A-BCF8-0F1984994798}"/>
              </a:ext>
            </a:extLst>
          </p:cNvPr>
          <p:cNvSpPr txBox="1"/>
          <p:nvPr/>
        </p:nvSpPr>
        <p:spPr>
          <a:xfrm>
            <a:off x="3514189" y="9391448"/>
            <a:ext cx="894413" cy="404085"/>
          </a:xfrm>
          <a:prstGeom prst="rect">
            <a:avLst/>
          </a:prstGeom>
          <a:noFill/>
        </p:spPr>
        <p:txBody>
          <a:bodyPr wrap="square" rtlCol="0">
            <a:noAutofit/>
          </a:bodyPr>
          <a:lstStyle/>
          <a:p>
            <a:pPr algn="ctr"/>
            <a:r>
              <a:rPr lang="en-US" sz="1013" b="1" dirty="0"/>
              <a:t>Cov(X,Y) &lt; 0</a:t>
            </a:r>
          </a:p>
        </p:txBody>
      </p:sp>
      <p:sp>
        <p:nvSpPr>
          <p:cNvPr id="11" name="TextBox 10">
            <a:extLst>
              <a:ext uri="{FF2B5EF4-FFF2-40B4-BE49-F238E27FC236}">
                <a16:creationId xmlns:a16="http://schemas.microsoft.com/office/drawing/2014/main" id="{A217E784-3D0C-BC45-A7E4-F77B6A713D7F}"/>
              </a:ext>
            </a:extLst>
          </p:cNvPr>
          <p:cNvSpPr txBox="1"/>
          <p:nvPr/>
        </p:nvSpPr>
        <p:spPr>
          <a:xfrm>
            <a:off x="4545053" y="9391448"/>
            <a:ext cx="894413" cy="404085"/>
          </a:xfrm>
          <a:prstGeom prst="rect">
            <a:avLst/>
          </a:prstGeom>
          <a:noFill/>
        </p:spPr>
        <p:txBody>
          <a:bodyPr wrap="square" rtlCol="0">
            <a:noAutofit/>
          </a:bodyPr>
          <a:lstStyle/>
          <a:p>
            <a:pPr algn="ctr"/>
            <a:r>
              <a:rPr lang="en-US" sz="1013" b="1" dirty="0"/>
              <a:t>Cov(X,Y) = 0</a:t>
            </a:r>
          </a:p>
        </p:txBody>
      </p:sp>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A41A8041-DB36-6141-A4DB-919C47AE71AF}"/>
                  </a:ext>
                </a:extLst>
              </p:cNvPr>
              <p:cNvSpPr/>
              <p:nvPr/>
            </p:nvSpPr>
            <p:spPr>
              <a:xfrm>
                <a:off x="4407044" y="5673222"/>
                <a:ext cx="2970614" cy="608693"/>
              </a:xfrm>
              <a:prstGeom prst="rect">
                <a:avLst/>
              </a:prstGeom>
              <a:ln>
                <a:noFill/>
              </a:ln>
            </p:spPr>
            <p:txBody>
              <a:bodyPr wrap="square">
                <a:noAutofit/>
              </a:bodyPr>
              <a:lstStyle/>
              <a:p>
                <a:pPr/>
                <a14:m>
                  <m:oMathPara xmlns:m="http://schemas.openxmlformats.org/officeDocument/2006/math">
                    <m:oMathParaPr>
                      <m:jc m:val="centerGroup"/>
                    </m:oMathParaPr>
                    <m:oMath xmlns:m="http://schemas.openxmlformats.org/officeDocument/2006/math">
                      <m:acc>
                        <m:accPr>
                          <m:chr m:val="̂"/>
                          <m:ctrlPr>
                            <a:rPr lang="en-US" sz="1600" i="1">
                              <a:latin typeface="Cambria Math" panose="02040503050406030204" pitchFamily="18" charset="0"/>
                            </a:rPr>
                          </m:ctrlPr>
                        </m:accPr>
                        <m:e>
                          <m:r>
                            <a:rPr lang="en-US" sz="1600" i="1">
                              <a:latin typeface="Cambria Math" panose="02040503050406030204" pitchFamily="18" charset="0"/>
                            </a:rPr>
                            <m:t>𝐶𝑜𝑟𝑟</m:t>
                          </m:r>
                          <m:d>
                            <m:dPr>
                              <m:ctrlPr>
                                <a:rPr lang="en-US" sz="1600" i="1">
                                  <a:latin typeface="Cambria Math" panose="02040503050406030204" pitchFamily="18" charset="0"/>
                                </a:rPr>
                              </m:ctrlPr>
                            </m:dPr>
                            <m:e>
                              <m:r>
                                <a:rPr lang="en-US" sz="1600" i="1">
                                  <a:latin typeface="Cambria Math" panose="02040503050406030204" pitchFamily="18" charset="0"/>
                                </a:rPr>
                                <m:t>𝑋</m:t>
                              </m:r>
                              <m:r>
                                <a:rPr lang="en-US" sz="1600" i="1">
                                  <a:latin typeface="Cambria Math" panose="02040503050406030204" pitchFamily="18" charset="0"/>
                                </a:rPr>
                                <m:t>,</m:t>
                              </m:r>
                              <m:r>
                                <a:rPr lang="en-US" sz="1600" i="1">
                                  <a:latin typeface="Cambria Math" panose="02040503050406030204" pitchFamily="18" charset="0"/>
                                </a:rPr>
                                <m:t>𝑌</m:t>
                              </m:r>
                            </m:e>
                          </m:d>
                        </m:e>
                      </m:acc>
                      <m:r>
                        <a:rPr lang="en-US" sz="1600">
                          <a:latin typeface="Cambria Math" panose="02040503050406030204" pitchFamily="18" charset="0"/>
                        </a:rPr>
                        <m:t>=</m:t>
                      </m:r>
                      <m:f>
                        <m:fPr>
                          <m:ctrlPr>
                            <a:rPr lang="en-US" sz="1600" i="1">
                              <a:latin typeface="Cambria Math" panose="02040503050406030204" pitchFamily="18" charset="0"/>
                            </a:rPr>
                          </m:ctrlPr>
                        </m:fPr>
                        <m:num>
                          <m:nary>
                            <m:naryPr>
                              <m:chr m:val="∑"/>
                              <m:subHide m:val="on"/>
                              <m:supHide m:val="on"/>
                              <m:ctrlPr>
                                <a:rPr lang="en-US" sz="1600" i="1">
                                  <a:latin typeface="Cambria Math" panose="02040503050406030204" pitchFamily="18" charset="0"/>
                                </a:rPr>
                              </m:ctrlPr>
                            </m:naryPr>
                            <m:sub/>
                            <m:sup/>
                            <m:e>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𝑖</m:t>
                                  </m:r>
                                </m:sub>
                              </m:sSub>
                              <m:r>
                                <a:rPr lang="en-US" sz="1600" i="1">
                                  <a:latin typeface="Cambria Math" panose="02040503050406030204" pitchFamily="18" charset="0"/>
                                </a:rPr>
                                <m:t>−</m:t>
                              </m:r>
                              <m:acc>
                                <m:accPr>
                                  <m:chr m:val="̅"/>
                                  <m:ctrlPr>
                                    <a:rPr lang="en-US" sz="1600" i="1">
                                      <a:latin typeface="Cambria Math" panose="02040503050406030204" pitchFamily="18" charset="0"/>
                                    </a:rPr>
                                  </m:ctrlPr>
                                </m:accPr>
                                <m:e>
                                  <m:r>
                                    <a:rPr lang="en-US" sz="1600" i="1">
                                      <a:latin typeface="Cambria Math" panose="02040503050406030204" pitchFamily="18" charset="0"/>
                                    </a:rPr>
                                    <m:t>𝑥</m:t>
                                  </m:r>
                                </m:e>
                              </m:acc>
                              <m:r>
                                <a:rPr lang="en-US" sz="1600" i="1">
                                  <a:latin typeface="Cambria Math" panose="02040503050406030204" pitchFamily="18" charset="0"/>
                                  <a:ea typeface="Cambria Math" panose="02040503050406030204" pitchFamily="18" charset="0"/>
                                </a:rPr>
                                <m:t>)</m:t>
                              </m:r>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𝑦</m:t>
                                  </m:r>
                                </m:e>
                                <m:sub>
                                  <m:r>
                                    <a:rPr lang="en-US" sz="1600" i="1">
                                      <a:latin typeface="Cambria Math" panose="02040503050406030204" pitchFamily="18" charset="0"/>
                                    </a:rPr>
                                    <m:t>𝑖</m:t>
                                  </m:r>
                                </m:sub>
                              </m:sSub>
                              <m:r>
                                <a:rPr lang="en-US" sz="1600" i="1">
                                  <a:latin typeface="Cambria Math" panose="02040503050406030204" pitchFamily="18" charset="0"/>
                                </a:rPr>
                                <m:t>−</m:t>
                              </m:r>
                              <m:acc>
                                <m:accPr>
                                  <m:chr m:val="̅"/>
                                  <m:ctrlPr>
                                    <a:rPr lang="en-US" sz="1600" i="1">
                                      <a:latin typeface="Cambria Math" panose="02040503050406030204" pitchFamily="18" charset="0"/>
                                    </a:rPr>
                                  </m:ctrlPr>
                                </m:accPr>
                                <m:e>
                                  <m:r>
                                    <a:rPr lang="en-US" sz="1600" i="1">
                                      <a:latin typeface="Cambria Math" panose="02040503050406030204" pitchFamily="18" charset="0"/>
                                    </a:rPr>
                                    <m:t>𝑦</m:t>
                                  </m:r>
                                </m:e>
                              </m:acc>
                              <m:r>
                                <a:rPr lang="en-US" sz="1600" i="1">
                                  <a:latin typeface="Cambria Math" panose="02040503050406030204" pitchFamily="18" charset="0"/>
                                  <a:ea typeface="Cambria Math" panose="02040503050406030204" pitchFamily="18" charset="0"/>
                                </a:rPr>
                                <m:t>)</m:t>
                              </m:r>
                            </m:e>
                          </m:nary>
                        </m:num>
                        <m:den>
                          <m:sSub>
                            <m:sSubPr>
                              <m:ctrlPr>
                                <a:rPr lang="en-US" sz="1600" i="1">
                                  <a:latin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𝑠</m:t>
                              </m:r>
                            </m:e>
                            <m:sub>
                              <m:r>
                                <a:rPr lang="en-US" sz="1600" i="1">
                                  <a:latin typeface="Cambria Math" panose="02040503050406030204" pitchFamily="18" charset="0"/>
                                </a:rPr>
                                <m:t>𝑋</m:t>
                              </m:r>
                            </m:sub>
                          </m:sSub>
                          <m:sSub>
                            <m:sSubPr>
                              <m:ctrlPr>
                                <a:rPr lang="en-US" sz="1600" i="1">
                                  <a:latin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𝑠</m:t>
                              </m:r>
                            </m:e>
                            <m:sub>
                              <m:r>
                                <a:rPr lang="en-US" sz="1600" i="1">
                                  <a:latin typeface="Cambria Math" panose="02040503050406030204" pitchFamily="18" charset="0"/>
                                  <a:ea typeface="Cambria Math" panose="02040503050406030204" pitchFamily="18" charset="0"/>
                                </a:rPr>
                                <m:t>𝑌</m:t>
                              </m:r>
                            </m:sub>
                          </m:sSub>
                        </m:den>
                      </m:f>
                    </m:oMath>
                  </m:oMathPara>
                </a14:m>
                <a:endParaRPr lang="en-US" sz="1600" dirty="0"/>
              </a:p>
            </p:txBody>
          </p:sp>
        </mc:Choice>
        <mc:Fallback xmlns="">
          <p:sp>
            <p:nvSpPr>
              <p:cNvPr id="12" name="Rectangle 11">
                <a:extLst>
                  <a:ext uri="{FF2B5EF4-FFF2-40B4-BE49-F238E27FC236}">
                    <a16:creationId xmlns:a16="http://schemas.microsoft.com/office/drawing/2014/main" id="{A41A8041-DB36-6141-A4DB-919C47AE71AF}"/>
                  </a:ext>
                </a:extLst>
              </p:cNvPr>
              <p:cNvSpPr>
                <a:spLocks noRot="1" noChangeAspect="1" noMove="1" noResize="1" noEditPoints="1" noAdjustHandles="1" noChangeArrowheads="1" noChangeShapeType="1" noTextEdit="1"/>
              </p:cNvSpPr>
              <p:nvPr/>
            </p:nvSpPr>
            <p:spPr>
              <a:xfrm>
                <a:off x="4407044" y="5673222"/>
                <a:ext cx="2970614" cy="608693"/>
              </a:xfrm>
              <a:prstGeom prst="rect">
                <a:avLst/>
              </a:prstGeom>
              <a:blipFill>
                <a:blip r:embed="rId5"/>
                <a:stretch>
                  <a:fillRect/>
                </a:stretch>
              </a:blipFill>
              <a:ln>
                <a:noFill/>
              </a:ln>
            </p:spPr>
            <p:txBody>
              <a:bodyPr/>
              <a:lstStyle/>
              <a:p>
                <a:r>
                  <a:rPr lang="en-US">
                    <a:noFill/>
                  </a:rPr>
                  <a:t> </a:t>
                </a:r>
              </a:p>
            </p:txBody>
          </p:sp>
        </mc:Fallback>
      </mc:AlternateContent>
      <p:sp>
        <p:nvSpPr>
          <p:cNvPr id="13" name="TextBox 12">
            <a:extLst>
              <a:ext uri="{FF2B5EF4-FFF2-40B4-BE49-F238E27FC236}">
                <a16:creationId xmlns:a16="http://schemas.microsoft.com/office/drawing/2014/main" id="{6EE1F4B8-E6F1-EE49-A72B-567B1F417F1C}"/>
              </a:ext>
            </a:extLst>
          </p:cNvPr>
          <p:cNvSpPr txBox="1"/>
          <p:nvPr/>
        </p:nvSpPr>
        <p:spPr>
          <a:xfrm>
            <a:off x="5784002" y="8058714"/>
            <a:ext cx="1170967" cy="584775"/>
          </a:xfrm>
          <a:prstGeom prst="rect">
            <a:avLst/>
          </a:prstGeom>
          <a:noFill/>
        </p:spPr>
        <p:txBody>
          <a:bodyPr wrap="square" rtlCol="0">
            <a:noAutofit/>
          </a:bodyPr>
          <a:lstStyle/>
          <a:p>
            <a:pPr algn="ctr"/>
            <a:r>
              <a:rPr lang="en-US" sz="1600" b="1" dirty="0"/>
              <a:t>Main Takeaway</a:t>
            </a:r>
          </a:p>
        </p:txBody>
      </p:sp>
      <p:sp>
        <p:nvSpPr>
          <p:cNvPr id="14" name="Rectangle 13">
            <a:extLst>
              <a:ext uri="{FF2B5EF4-FFF2-40B4-BE49-F238E27FC236}">
                <a16:creationId xmlns:a16="http://schemas.microsoft.com/office/drawing/2014/main" id="{F00A1EA8-5493-A84A-8F0F-9CBE85983D08}"/>
              </a:ext>
            </a:extLst>
          </p:cNvPr>
          <p:cNvSpPr/>
          <p:nvPr/>
        </p:nvSpPr>
        <p:spPr>
          <a:xfrm>
            <a:off x="4407044" y="3962400"/>
            <a:ext cx="2695364" cy="69402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600" dirty="0"/>
          </a:p>
        </p:txBody>
      </p:sp>
      <p:sp>
        <p:nvSpPr>
          <p:cNvPr id="16" name="Rectangle 15">
            <a:extLst>
              <a:ext uri="{FF2B5EF4-FFF2-40B4-BE49-F238E27FC236}">
                <a16:creationId xmlns:a16="http://schemas.microsoft.com/office/drawing/2014/main" id="{EE74F2D4-F751-4145-B96A-5CDE9A78DB8F}"/>
              </a:ext>
            </a:extLst>
          </p:cNvPr>
          <p:cNvSpPr/>
          <p:nvPr/>
        </p:nvSpPr>
        <p:spPr>
          <a:xfrm>
            <a:off x="2158121" y="8407284"/>
            <a:ext cx="3417797" cy="126851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013" dirty="0"/>
          </a:p>
        </p:txBody>
      </p:sp>
      <p:cxnSp>
        <p:nvCxnSpPr>
          <p:cNvPr id="18" name="Straight Arrow Connector 17">
            <a:extLst>
              <a:ext uri="{FF2B5EF4-FFF2-40B4-BE49-F238E27FC236}">
                <a16:creationId xmlns:a16="http://schemas.microsoft.com/office/drawing/2014/main" id="{0F2F3B7B-965E-B843-9B9A-3CEF4ED5A473}"/>
              </a:ext>
            </a:extLst>
          </p:cNvPr>
          <p:cNvCxnSpPr/>
          <p:nvPr/>
        </p:nvCxnSpPr>
        <p:spPr>
          <a:xfrm flipH="1" flipV="1">
            <a:off x="5282608" y="7808834"/>
            <a:ext cx="743481" cy="16953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A3CC55DB-10E7-8B4B-AAB7-AC0F23EAD291}"/>
              </a:ext>
            </a:extLst>
          </p:cNvPr>
          <p:cNvCxnSpPr>
            <a:cxnSpLocks/>
          </p:cNvCxnSpPr>
          <p:nvPr/>
        </p:nvCxnSpPr>
        <p:spPr>
          <a:xfrm flipH="1">
            <a:off x="5654350" y="8346808"/>
            <a:ext cx="715135" cy="39492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B24066AB-0E14-A941-868E-3AF588640EEA}"/>
              </a:ext>
            </a:extLst>
          </p:cNvPr>
          <p:cNvSpPr txBox="1"/>
          <p:nvPr/>
        </p:nvSpPr>
        <p:spPr>
          <a:xfrm>
            <a:off x="1519298" y="2133600"/>
            <a:ext cx="1528702" cy="307777"/>
          </a:xfrm>
          <a:prstGeom prst="rect">
            <a:avLst/>
          </a:prstGeom>
          <a:noFill/>
        </p:spPr>
        <p:txBody>
          <a:bodyPr wrap="square" rtlCol="0">
            <a:noAutofit/>
          </a:bodyPr>
          <a:lstStyle/>
          <a:p>
            <a:pPr algn="ctr"/>
            <a:r>
              <a:rPr lang="en-US" sz="1400" b="1" dirty="0"/>
              <a:t>Cov(X,Y) = 4</a:t>
            </a:r>
          </a:p>
        </p:txBody>
      </p:sp>
      <p:pic>
        <p:nvPicPr>
          <p:cNvPr id="46" name="Picture 45">
            <a:extLst>
              <a:ext uri="{FF2B5EF4-FFF2-40B4-BE49-F238E27FC236}">
                <a16:creationId xmlns:a16="http://schemas.microsoft.com/office/drawing/2014/main" id="{ECF1322E-F411-9B45-B3F3-A2320973BCA6}"/>
              </a:ext>
            </a:extLst>
          </p:cNvPr>
          <p:cNvPicPr>
            <a:picLocks noChangeAspect="1"/>
          </p:cNvPicPr>
          <p:nvPr/>
        </p:nvPicPr>
        <p:blipFill rotWithShape="1">
          <a:blip r:embed="rId4"/>
          <a:srcRect l="31676" r="33651" b="37476"/>
          <a:stretch/>
        </p:blipFill>
        <p:spPr>
          <a:xfrm>
            <a:off x="2310626" y="4876800"/>
            <a:ext cx="1652586" cy="1372648"/>
          </a:xfrm>
          <a:prstGeom prst="rect">
            <a:avLst/>
          </a:prstGeom>
        </p:spPr>
      </p:pic>
      <p:sp>
        <p:nvSpPr>
          <p:cNvPr id="20" name="TextBox 19">
            <a:extLst>
              <a:ext uri="{FF2B5EF4-FFF2-40B4-BE49-F238E27FC236}">
                <a16:creationId xmlns:a16="http://schemas.microsoft.com/office/drawing/2014/main" id="{CB1CC008-5B85-BA40-847E-225607479452}"/>
              </a:ext>
            </a:extLst>
          </p:cNvPr>
          <p:cNvSpPr txBox="1"/>
          <p:nvPr/>
        </p:nvSpPr>
        <p:spPr>
          <a:xfrm>
            <a:off x="1371600" y="4492823"/>
            <a:ext cx="1837202" cy="307777"/>
          </a:xfrm>
          <a:prstGeom prst="rect">
            <a:avLst/>
          </a:prstGeom>
          <a:noFill/>
        </p:spPr>
        <p:txBody>
          <a:bodyPr wrap="square" rtlCol="0">
            <a:noAutofit/>
          </a:bodyPr>
          <a:lstStyle/>
          <a:p>
            <a:pPr algn="ctr"/>
            <a:r>
              <a:rPr lang="en-US" sz="1400" b="1" dirty="0"/>
              <a:t>Cov(X,Y) = -4000</a:t>
            </a:r>
          </a:p>
        </p:txBody>
      </p:sp>
      <p:sp>
        <p:nvSpPr>
          <p:cNvPr id="23" name="TextBox 22">
            <a:extLst>
              <a:ext uri="{FF2B5EF4-FFF2-40B4-BE49-F238E27FC236}">
                <a16:creationId xmlns:a16="http://schemas.microsoft.com/office/drawing/2014/main" id="{AB4989E0-DEF0-2547-92C7-B0B572D1738E}"/>
              </a:ext>
            </a:extLst>
          </p:cNvPr>
          <p:cNvSpPr txBox="1"/>
          <p:nvPr/>
        </p:nvSpPr>
        <p:spPr>
          <a:xfrm>
            <a:off x="496169" y="4091335"/>
            <a:ext cx="3518850" cy="307777"/>
          </a:xfrm>
          <a:prstGeom prst="rect">
            <a:avLst/>
          </a:prstGeom>
          <a:noFill/>
        </p:spPr>
        <p:txBody>
          <a:bodyPr wrap="square" rtlCol="0">
            <a:noAutofit/>
          </a:bodyPr>
          <a:lstStyle/>
          <a:p>
            <a:pPr algn="ctr"/>
            <a:r>
              <a:rPr lang="en-US" sz="1400" b="1" i="1" dirty="0"/>
              <a:t>Depends</a:t>
            </a:r>
            <a:r>
              <a:rPr lang="en-US" sz="1400" b="1" dirty="0"/>
              <a:t> on the scale of </a:t>
            </a:r>
            <a:r>
              <a:rPr lang="en-US" sz="1400" b="1" i="1" dirty="0"/>
              <a:t>X</a:t>
            </a:r>
            <a:r>
              <a:rPr lang="en-US" sz="1400" b="1" dirty="0"/>
              <a:t> and </a:t>
            </a:r>
            <a:r>
              <a:rPr lang="en-US" sz="1400" b="1" i="1" dirty="0"/>
              <a:t>Y</a:t>
            </a:r>
          </a:p>
        </p:txBody>
      </p:sp>
      <p:sp>
        <p:nvSpPr>
          <p:cNvPr id="3" name="TextBox 2">
            <a:extLst>
              <a:ext uri="{FF2B5EF4-FFF2-40B4-BE49-F238E27FC236}">
                <a16:creationId xmlns:a16="http://schemas.microsoft.com/office/drawing/2014/main" id="{4B333FE1-7F3E-FA4E-86D8-BA87D8706DC5}"/>
              </a:ext>
            </a:extLst>
          </p:cNvPr>
          <p:cNvSpPr txBox="1"/>
          <p:nvPr/>
        </p:nvSpPr>
        <p:spPr>
          <a:xfrm>
            <a:off x="4408605" y="1416713"/>
            <a:ext cx="4279756" cy="1077218"/>
          </a:xfrm>
          <a:prstGeom prst="rect">
            <a:avLst/>
          </a:prstGeom>
          <a:noFill/>
        </p:spPr>
        <p:txBody>
          <a:bodyPr wrap="square" rtlCol="0">
            <a:noAutofit/>
          </a:bodyPr>
          <a:lstStyle/>
          <a:p>
            <a:r>
              <a:rPr lang="en-US" sz="1600" dirty="0"/>
              <a:t>The correlation between </a:t>
            </a:r>
            <a:r>
              <a:rPr lang="en-US" sz="1600" i="1" dirty="0"/>
              <a:t>X</a:t>
            </a:r>
            <a:r>
              <a:rPr lang="en-US" sz="1600" dirty="0"/>
              <a:t> and </a:t>
            </a:r>
            <a:r>
              <a:rPr lang="en-US" sz="1600" i="1" dirty="0"/>
              <a:t>Y</a:t>
            </a:r>
            <a:r>
              <a:rPr lang="en-US" sz="1600" dirty="0"/>
              <a:t> allows us to obtain a measure of dependence between </a:t>
            </a:r>
            <a:r>
              <a:rPr lang="en-US" sz="1600" i="1" dirty="0"/>
              <a:t>X</a:t>
            </a:r>
            <a:r>
              <a:rPr lang="en-US" sz="1600" dirty="0"/>
              <a:t> and </a:t>
            </a:r>
            <a:r>
              <a:rPr lang="en-US" sz="1600" i="1" dirty="0"/>
              <a:t>Y</a:t>
            </a:r>
            <a:r>
              <a:rPr lang="en-US" sz="1600" dirty="0"/>
              <a:t> that is scaled so that it must be between –1 and 1 inclusive. </a:t>
            </a:r>
          </a:p>
        </p:txBody>
      </p:sp>
      <p:sp>
        <p:nvSpPr>
          <p:cNvPr id="24" name="TextBox 23">
            <a:extLst>
              <a:ext uri="{FF2B5EF4-FFF2-40B4-BE49-F238E27FC236}">
                <a16:creationId xmlns:a16="http://schemas.microsoft.com/office/drawing/2014/main" id="{A10804CC-FA2D-0647-B33E-F5F0693092B4}"/>
              </a:ext>
            </a:extLst>
          </p:cNvPr>
          <p:cNvSpPr txBox="1"/>
          <p:nvPr/>
        </p:nvSpPr>
        <p:spPr>
          <a:xfrm>
            <a:off x="4407044" y="2562761"/>
            <a:ext cx="4279756" cy="1323439"/>
          </a:xfrm>
          <a:prstGeom prst="rect">
            <a:avLst/>
          </a:prstGeom>
          <a:noFill/>
        </p:spPr>
        <p:txBody>
          <a:bodyPr wrap="square" rtlCol="0">
            <a:noAutofit/>
          </a:bodyPr>
          <a:lstStyle/>
          <a:p>
            <a:r>
              <a:rPr lang="en-US" sz="1600" dirty="0"/>
              <a:t>In fact, the correlation, which you are very familiar with, is simply the scaled covariance; we simply divide the covariance by the standard deviation of both </a:t>
            </a:r>
            <a:r>
              <a:rPr lang="en-US" sz="1600" i="1" dirty="0"/>
              <a:t>X</a:t>
            </a:r>
            <a:r>
              <a:rPr lang="en-US" sz="1600" dirty="0"/>
              <a:t> and </a:t>
            </a:r>
            <a:r>
              <a:rPr lang="en-US" sz="1600" i="1" dirty="0"/>
              <a:t>Y</a:t>
            </a:r>
            <a:r>
              <a:rPr lang="en-US" sz="1600" dirty="0"/>
              <a:t> and we have the correlation. </a:t>
            </a:r>
          </a:p>
        </p:txBody>
      </p:sp>
      <p:pic>
        <p:nvPicPr>
          <p:cNvPr id="25" name="Picture 24">
            <a:extLst>
              <a:ext uri="{FF2B5EF4-FFF2-40B4-BE49-F238E27FC236}">
                <a16:creationId xmlns:a16="http://schemas.microsoft.com/office/drawing/2014/main" id="{124CF443-BC38-AE44-8325-5B47EB46229D}"/>
              </a:ext>
            </a:extLst>
          </p:cNvPr>
          <p:cNvPicPr>
            <a:picLocks noChangeAspect="1"/>
          </p:cNvPicPr>
          <p:nvPr/>
        </p:nvPicPr>
        <p:blipFill rotWithShape="1">
          <a:blip r:embed="rId4"/>
          <a:srcRect l="65058" b="37476"/>
          <a:stretch/>
        </p:blipFill>
        <p:spPr>
          <a:xfrm>
            <a:off x="569443" y="2514600"/>
            <a:ext cx="1609877" cy="1326855"/>
          </a:xfrm>
          <a:prstGeom prst="rect">
            <a:avLst/>
          </a:prstGeom>
        </p:spPr>
      </p:pic>
      <p:pic>
        <p:nvPicPr>
          <p:cNvPr id="27" name="Picture 26">
            <a:extLst>
              <a:ext uri="{FF2B5EF4-FFF2-40B4-BE49-F238E27FC236}">
                <a16:creationId xmlns:a16="http://schemas.microsoft.com/office/drawing/2014/main" id="{B9439FD4-9577-DA43-B56E-F0850CBAA817}"/>
              </a:ext>
            </a:extLst>
          </p:cNvPr>
          <p:cNvPicPr>
            <a:picLocks noChangeAspect="1"/>
          </p:cNvPicPr>
          <p:nvPr/>
        </p:nvPicPr>
        <p:blipFill rotWithShape="1">
          <a:blip r:embed="rId4"/>
          <a:srcRect l="65058" b="37476"/>
          <a:stretch/>
        </p:blipFill>
        <p:spPr>
          <a:xfrm>
            <a:off x="628732" y="4948354"/>
            <a:ext cx="1491298" cy="1229123"/>
          </a:xfrm>
          <a:prstGeom prst="rect">
            <a:avLst/>
          </a:prstGeom>
        </p:spPr>
      </p:pic>
      <p:cxnSp>
        <p:nvCxnSpPr>
          <p:cNvPr id="29" name="Straight Arrow Connector 28">
            <a:extLst>
              <a:ext uri="{FF2B5EF4-FFF2-40B4-BE49-F238E27FC236}">
                <a16:creationId xmlns:a16="http://schemas.microsoft.com/office/drawing/2014/main" id="{8276FE0D-843E-584C-9E87-E13F7F4A7476}"/>
              </a:ext>
            </a:extLst>
          </p:cNvPr>
          <p:cNvCxnSpPr>
            <a:cxnSpLocks/>
          </p:cNvCxnSpPr>
          <p:nvPr/>
        </p:nvCxnSpPr>
        <p:spPr>
          <a:xfrm>
            <a:off x="3060424" y="4780280"/>
            <a:ext cx="133202" cy="365760"/>
          </a:xfrm>
          <a:prstGeom prst="straightConnector1">
            <a:avLst/>
          </a:prstGeom>
          <a:ln w="38100">
            <a:solidFill>
              <a:srgbClr val="354CA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B302C0A6-9756-314D-A3D0-606AC510D754}"/>
              </a:ext>
            </a:extLst>
          </p:cNvPr>
          <p:cNvSpPr txBox="1"/>
          <p:nvPr/>
        </p:nvSpPr>
        <p:spPr>
          <a:xfrm>
            <a:off x="1219200" y="4705508"/>
            <a:ext cx="254869" cy="276999"/>
          </a:xfrm>
          <a:prstGeom prst="rect">
            <a:avLst/>
          </a:prstGeom>
          <a:noFill/>
        </p:spPr>
        <p:txBody>
          <a:bodyPr wrap="square" rtlCol="0">
            <a:noAutofit/>
          </a:bodyPr>
          <a:lstStyle/>
          <a:p>
            <a:r>
              <a:rPr lang="en-US" sz="1200" dirty="0"/>
              <a:t>?</a:t>
            </a:r>
          </a:p>
        </p:txBody>
      </p:sp>
      <p:sp>
        <p:nvSpPr>
          <p:cNvPr id="31" name="TextBox 30">
            <a:extLst>
              <a:ext uri="{FF2B5EF4-FFF2-40B4-BE49-F238E27FC236}">
                <a16:creationId xmlns:a16="http://schemas.microsoft.com/office/drawing/2014/main" id="{6ED4059E-DB87-F34E-9334-BD4000C58837}"/>
              </a:ext>
            </a:extLst>
          </p:cNvPr>
          <p:cNvSpPr txBox="1"/>
          <p:nvPr/>
        </p:nvSpPr>
        <p:spPr>
          <a:xfrm>
            <a:off x="3085339" y="4705508"/>
            <a:ext cx="254869" cy="276999"/>
          </a:xfrm>
          <a:prstGeom prst="rect">
            <a:avLst/>
          </a:prstGeom>
          <a:noFill/>
        </p:spPr>
        <p:txBody>
          <a:bodyPr wrap="square" rtlCol="0">
            <a:noAutofit/>
          </a:bodyPr>
          <a:lstStyle/>
          <a:p>
            <a:r>
              <a:rPr lang="en-US" sz="1200" dirty="0"/>
              <a:t>?</a:t>
            </a:r>
          </a:p>
        </p:txBody>
      </p:sp>
      <p:cxnSp>
        <p:nvCxnSpPr>
          <p:cNvPr id="32" name="Straight Arrow Connector 31">
            <a:extLst>
              <a:ext uri="{FF2B5EF4-FFF2-40B4-BE49-F238E27FC236}">
                <a16:creationId xmlns:a16="http://schemas.microsoft.com/office/drawing/2014/main" id="{3DD5953C-FF3D-B74A-9D38-41AAB1B23079}"/>
              </a:ext>
            </a:extLst>
          </p:cNvPr>
          <p:cNvCxnSpPr>
            <a:cxnSpLocks/>
          </p:cNvCxnSpPr>
          <p:nvPr/>
        </p:nvCxnSpPr>
        <p:spPr>
          <a:xfrm flipH="1">
            <a:off x="1394405" y="4780280"/>
            <a:ext cx="120167" cy="365760"/>
          </a:xfrm>
          <a:prstGeom prst="straightConnector1">
            <a:avLst/>
          </a:prstGeom>
          <a:ln w="38100">
            <a:solidFill>
              <a:srgbClr val="354CA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F645DEFF-69D0-DD4C-812C-E48B23419568}"/>
                  </a:ext>
                </a:extLst>
              </p:cNvPr>
              <p:cNvSpPr txBox="1"/>
              <p:nvPr/>
            </p:nvSpPr>
            <p:spPr>
              <a:xfrm>
                <a:off x="5003800" y="4900509"/>
                <a:ext cx="3002668" cy="509691"/>
              </a:xfrm>
              <a:prstGeom prst="rect">
                <a:avLst/>
              </a:prstGeom>
              <a:noFill/>
            </p:spPr>
            <p:txBody>
              <a:bodyPr wrap="square" lIns="0" tIns="0" rIns="0" bIns="0" rtlCol="0">
                <a:noAutofit/>
              </a:bodyPr>
              <a:lstStyle/>
              <a:p>
                <a:pP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rPr>
                        <m:t>=</m:t>
                      </m:r>
                      <m:f>
                        <m:fPr>
                          <m:ctrlPr>
                            <a:rPr lang="en-US" sz="1600" i="1">
                              <a:latin typeface="Cambria Math" panose="02040503050406030204" pitchFamily="18" charset="0"/>
                            </a:rPr>
                          </m:ctrlPr>
                        </m:fPr>
                        <m:num>
                          <m:r>
                            <a:rPr lang="en-US" sz="1600" i="1">
                              <a:latin typeface="Cambria Math" panose="02040503050406030204" pitchFamily="18" charset="0"/>
                            </a:rPr>
                            <m:t>𝐸</m:t>
                          </m:r>
                          <m:r>
                            <a:rPr lang="en-US" sz="1600" i="1">
                              <a:latin typeface="Cambria Math" panose="02040503050406030204" pitchFamily="18" charset="0"/>
                            </a:rPr>
                            <m:t>[(</m:t>
                          </m:r>
                          <m:r>
                            <a:rPr lang="en-US" sz="1600" i="1">
                              <a:latin typeface="Cambria Math" panose="02040503050406030204" pitchFamily="18" charset="0"/>
                            </a:rPr>
                            <m:t>𝑋</m:t>
                          </m:r>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𝜇</m:t>
                              </m:r>
                            </m:e>
                            <m:sub>
                              <m:r>
                                <a:rPr lang="en-US" sz="1600" i="1">
                                  <a:latin typeface="Cambria Math" panose="02040503050406030204" pitchFamily="18" charset="0"/>
                                </a:rPr>
                                <m:t>𝑋</m:t>
                              </m:r>
                            </m:sub>
                          </m:sSub>
                          <m:r>
                            <a:rPr lang="en-US" sz="1600" i="1">
                              <a:latin typeface="Cambria Math" panose="02040503050406030204" pitchFamily="18" charset="0"/>
                            </a:rPr>
                            <m:t>)(</m:t>
                          </m:r>
                          <m:r>
                            <a:rPr lang="en-US" sz="1600" i="1">
                              <a:latin typeface="Cambria Math" panose="02040503050406030204" pitchFamily="18" charset="0"/>
                            </a:rPr>
                            <m:t>𝑌</m:t>
                          </m:r>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𝜇</m:t>
                              </m:r>
                            </m:e>
                            <m:sub>
                              <m:r>
                                <a:rPr lang="en-US" sz="1600" i="1">
                                  <a:latin typeface="Cambria Math" panose="02040503050406030204" pitchFamily="18" charset="0"/>
                                  <a:ea typeface="Cambria Math" panose="02040503050406030204" pitchFamily="18" charset="0"/>
                                </a:rPr>
                                <m:t>𝑌</m:t>
                              </m:r>
                            </m:sub>
                          </m:sSub>
                          <m:r>
                            <a:rPr lang="en-US" sz="1600" i="1">
                              <a:latin typeface="Cambria Math" panose="02040503050406030204" pitchFamily="18" charset="0"/>
                            </a:rPr>
                            <m:t>)</m:t>
                          </m:r>
                        </m:num>
                        <m:den>
                          <m:sSub>
                            <m:sSubPr>
                              <m:ctrlPr>
                                <a:rPr lang="en-US" sz="1600" i="1">
                                  <a:latin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𝜎</m:t>
                              </m:r>
                            </m:e>
                            <m:sub>
                              <m:r>
                                <a:rPr lang="en-US" sz="1600" i="1">
                                  <a:latin typeface="Cambria Math" panose="02040503050406030204" pitchFamily="18" charset="0"/>
                                </a:rPr>
                                <m:t>𝑋</m:t>
                              </m:r>
                            </m:sub>
                          </m:sSub>
                          <m:sSub>
                            <m:sSubPr>
                              <m:ctrlPr>
                                <a:rPr lang="en-US" sz="1600" i="1">
                                  <a:latin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𝜎</m:t>
                              </m:r>
                            </m:e>
                            <m:sub>
                              <m:r>
                                <a:rPr lang="en-US" sz="1600" i="1">
                                  <a:latin typeface="Cambria Math" panose="02040503050406030204" pitchFamily="18" charset="0"/>
                                  <a:ea typeface="Cambria Math" panose="02040503050406030204" pitchFamily="18" charset="0"/>
                                </a:rPr>
                                <m:t>𝑌</m:t>
                              </m:r>
                            </m:sub>
                          </m:sSub>
                        </m:den>
                      </m:f>
                    </m:oMath>
                  </m:oMathPara>
                </a14:m>
                <a:endParaRPr lang="en-US" sz="1600" dirty="0"/>
              </a:p>
            </p:txBody>
          </p:sp>
        </mc:Choice>
        <mc:Fallback xmlns="">
          <p:sp>
            <p:nvSpPr>
              <p:cNvPr id="34" name="TextBox 33">
                <a:extLst>
                  <a:ext uri="{FF2B5EF4-FFF2-40B4-BE49-F238E27FC236}">
                    <a16:creationId xmlns:a16="http://schemas.microsoft.com/office/drawing/2014/main" id="{F645DEFF-69D0-DD4C-812C-E48B23419568}"/>
                  </a:ext>
                </a:extLst>
              </p:cNvPr>
              <p:cNvSpPr txBox="1">
                <a:spLocks noRot="1" noChangeAspect="1" noMove="1" noResize="1" noEditPoints="1" noAdjustHandles="1" noChangeArrowheads="1" noChangeShapeType="1" noTextEdit="1"/>
              </p:cNvSpPr>
              <p:nvPr/>
            </p:nvSpPr>
            <p:spPr>
              <a:xfrm>
                <a:off x="5003800" y="4900509"/>
                <a:ext cx="3002668" cy="509691"/>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D4DB25A4-A052-7C47-A5B6-7B94752AB487}"/>
                  </a:ext>
                </a:extLst>
              </p:cNvPr>
              <p:cNvSpPr txBox="1"/>
              <p:nvPr/>
            </p:nvSpPr>
            <p:spPr>
              <a:xfrm>
                <a:off x="4495800" y="4038808"/>
                <a:ext cx="2409272" cy="512704"/>
              </a:xfrm>
              <a:prstGeom prst="rect">
                <a:avLst/>
              </a:prstGeom>
              <a:noFill/>
            </p:spPr>
            <p:txBody>
              <a:bodyPr wrap="square" lIns="0" tIns="0" rIns="0" bIns="0" rtlCol="0">
                <a:noAutofit/>
              </a:bodyPr>
              <a:lstStyle/>
              <a:p>
                <a:pP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rPr>
                        <m:t>𝐶𝑜𝑟𝑟</m:t>
                      </m:r>
                      <m:d>
                        <m:dPr>
                          <m:ctrlPr>
                            <a:rPr lang="en-US" sz="1600" i="1">
                              <a:latin typeface="Cambria Math" panose="02040503050406030204" pitchFamily="18" charset="0"/>
                            </a:rPr>
                          </m:ctrlPr>
                        </m:dPr>
                        <m:e>
                          <m:r>
                            <a:rPr lang="en-US" sz="1600" i="1">
                              <a:latin typeface="Cambria Math" panose="02040503050406030204" pitchFamily="18" charset="0"/>
                            </a:rPr>
                            <m:t>𝑋</m:t>
                          </m:r>
                          <m:r>
                            <a:rPr lang="en-US" sz="1600" i="1">
                              <a:latin typeface="Cambria Math" panose="02040503050406030204" pitchFamily="18" charset="0"/>
                            </a:rPr>
                            <m:t>,</m:t>
                          </m:r>
                          <m:r>
                            <a:rPr lang="en-US" sz="1600" i="1">
                              <a:latin typeface="Cambria Math" panose="02040503050406030204" pitchFamily="18" charset="0"/>
                            </a:rPr>
                            <m:t>𝑌</m:t>
                          </m:r>
                        </m:e>
                      </m:d>
                      <m:r>
                        <a:rPr lang="en-US" sz="1600" i="1">
                          <a:latin typeface="Cambria Math" panose="02040503050406030204" pitchFamily="18" charset="0"/>
                        </a:rPr>
                        <m:t>=</m:t>
                      </m:r>
                      <m:f>
                        <m:fPr>
                          <m:ctrlPr>
                            <a:rPr lang="en-US" sz="1600" i="1">
                              <a:latin typeface="Cambria Math" panose="02040503050406030204" pitchFamily="18" charset="0"/>
                            </a:rPr>
                          </m:ctrlPr>
                        </m:fPr>
                        <m:num>
                          <m:r>
                            <a:rPr lang="en-US" sz="1600" i="1">
                              <a:latin typeface="Cambria Math" panose="02040503050406030204" pitchFamily="18" charset="0"/>
                            </a:rPr>
                            <m:t>𝐶𝑜𝑣</m:t>
                          </m:r>
                          <m:r>
                            <a:rPr lang="en-US" sz="1600" i="1">
                              <a:latin typeface="Cambria Math" panose="02040503050406030204" pitchFamily="18" charset="0"/>
                            </a:rPr>
                            <m:t>(</m:t>
                          </m:r>
                          <m:r>
                            <a:rPr lang="en-US" sz="1600" i="1">
                              <a:latin typeface="Cambria Math" panose="02040503050406030204" pitchFamily="18" charset="0"/>
                            </a:rPr>
                            <m:t>𝑋</m:t>
                          </m:r>
                          <m:r>
                            <a:rPr lang="en-US" sz="1600" i="1">
                              <a:latin typeface="Cambria Math" panose="02040503050406030204" pitchFamily="18" charset="0"/>
                            </a:rPr>
                            <m:t>,</m:t>
                          </m:r>
                          <m:r>
                            <a:rPr lang="en-US" sz="1600" i="1">
                              <a:latin typeface="Cambria Math" panose="02040503050406030204" pitchFamily="18" charset="0"/>
                            </a:rPr>
                            <m:t>𝑌</m:t>
                          </m:r>
                          <m:r>
                            <a:rPr lang="en-US" sz="1600" i="1">
                              <a:latin typeface="Cambria Math" panose="02040503050406030204" pitchFamily="18" charset="0"/>
                            </a:rPr>
                            <m:t>)</m:t>
                          </m:r>
                        </m:num>
                        <m:den>
                          <m:r>
                            <a:rPr lang="en-US" sz="1600" i="1">
                              <a:latin typeface="Cambria Math" panose="02040503050406030204" pitchFamily="18" charset="0"/>
                            </a:rPr>
                            <m:t>𝑆𝐷</m:t>
                          </m:r>
                          <m:d>
                            <m:dPr>
                              <m:ctrlPr>
                                <a:rPr lang="en-US" sz="1600" i="1">
                                  <a:latin typeface="Cambria Math" panose="02040503050406030204" pitchFamily="18" charset="0"/>
                                </a:rPr>
                              </m:ctrlPr>
                            </m:dPr>
                            <m:e>
                              <m:r>
                                <a:rPr lang="en-US" sz="1600" i="1">
                                  <a:latin typeface="Cambria Math" panose="02040503050406030204" pitchFamily="18" charset="0"/>
                                </a:rPr>
                                <m:t>𝑋</m:t>
                              </m:r>
                            </m:e>
                          </m:d>
                          <m:r>
                            <a:rPr lang="en-US" sz="1600" i="1">
                              <a:latin typeface="Cambria Math" panose="02040503050406030204" pitchFamily="18" charset="0"/>
                            </a:rPr>
                            <m:t>𝑆𝐷</m:t>
                          </m:r>
                          <m:r>
                            <a:rPr lang="en-US" sz="1600" i="1">
                              <a:latin typeface="Cambria Math" panose="02040503050406030204" pitchFamily="18" charset="0"/>
                            </a:rPr>
                            <m:t>(</m:t>
                          </m:r>
                          <m:r>
                            <a:rPr lang="en-US" sz="1600" i="1">
                              <a:latin typeface="Cambria Math" panose="02040503050406030204" pitchFamily="18" charset="0"/>
                            </a:rPr>
                            <m:t>𝑌</m:t>
                          </m:r>
                          <m:r>
                            <a:rPr lang="en-US" sz="1600" i="1">
                              <a:latin typeface="Cambria Math" panose="02040503050406030204" pitchFamily="18" charset="0"/>
                            </a:rPr>
                            <m:t>)</m:t>
                          </m:r>
                        </m:den>
                      </m:f>
                    </m:oMath>
                  </m:oMathPara>
                </a14:m>
                <a:endParaRPr lang="en-US" sz="1600" dirty="0"/>
              </a:p>
            </p:txBody>
          </p:sp>
        </mc:Choice>
        <mc:Fallback xmlns="">
          <p:sp>
            <p:nvSpPr>
              <p:cNvPr id="35" name="TextBox 34">
                <a:extLst>
                  <a:ext uri="{FF2B5EF4-FFF2-40B4-BE49-F238E27FC236}">
                    <a16:creationId xmlns:a16="http://schemas.microsoft.com/office/drawing/2014/main" id="{D4DB25A4-A052-7C47-A5B6-7B94752AB487}"/>
                  </a:ext>
                </a:extLst>
              </p:cNvPr>
              <p:cNvSpPr txBox="1">
                <a:spLocks noRot="1" noChangeAspect="1" noMove="1" noResize="1" noEditPoints="1" noAdjustHandles="1" noChangeArrowheads="1" noChangeShapeType="1" noTextEdit="1"/>
              </p:cNvSpPr>
              <p:nvPr/>
            </p:nvSpPr>
            <p:spPr>
              <a:xfrm>
                <a:off x="4495800" y="4038808"/>
                <a:ext cx="2409272" cy="512704"/>
              </a:xfrm>
              <a:prstGeom prst="rect">
                <a:avLst/>
              </a:prstGeom>
              <a:blipFill>
                <a:blip r:embed="rId7"/>
                <a:stretch>
                  <a:fillRect/>
                </a:stretch>
              </a:blipFill>
            </p:spPr>
            <p:txBody>
              <a:bodyPr/>
              <a:lstStyle/>
              <a:p>
                <a:r>
                  <a:rPr lang="en-US">
                    <a:noFill/>
                  </a:rPr>
                  <a:t> </a:t>
                </a:r>
              </a:p>
            </p:txBody>
          </p:sp>
        </mc:Fallback>
      </mc:AlternateContent>
      <p:sp>
        <p:nvSpPr>
          <p:cNvPr id="36" name="TextBox 35">
            <a:extLst>
              <a:ext uri="{FF2B5EF4-FFF2-40B4-BE49-F238E27FC236}">
                <a16:creationId xmlns:a16="http://schemas.microsoft.com/office/drawing/2014/main" id="{0614450F-DE34-3649-B9E8-1F7010A2B708}"/>
              </a:ext>
            </a:extLst>
          </p:cNvPr>
          <p:cNvSpPr txBox="1"/>
          <p:nvPr/>
        </p:nvSpPr>
        <p:spPr>
          <a:xfrm>
            <a:off x="7102407" y="4142098"/>
            <a:ext cx="1660593" cy="338554"/>
          </a:xfrm>
          <a:prstGeom prst="rect">
            <a:avLst/>
          </a:prstGeom>
          <a:noFill/>
        </p:spPr>
        <p:txBody>
          <a:bodyPr wrap="square" rtlCol="0">
            <a:noAutofit/>
          </a:bodyPr>
          <a:lstStyle/>
          <a:p>
            <a:pPr algn="ctr"/>
            <a:r>
              <a:rPr lang="en-US" sz="1600" b="1" dirty="0"/>
              <a:t>Main takeaway</a:t>
            </a:r>
          </a:p>
        </p:txBody>
      </p:sp>
      <p:sp>
        <p:nvSpPr>
          <p:cNvPr id="37" name="Rectangle 36">
            <a:extLst>
              <a:ext uri="{FF2B5EF4-FFF2-40B4-BE49-F238E27FC236}">
                <a16:creationId xmlns:a16="http://schemas.microsoft.com/office/drawing/2014/main" id="{A21FA3B3-6DA6-7840-B9F4-DE66902B27C2}"/>
              </a:ext>
            </a:extLst>
          </p:cNvPr>
          <p:cNvSpPr/>
          <p:nvPr/>
        </p:nvSpPr>
        <p:spPr>
          <a:xfrm>
            <a:off x="4407044" y="1371599"/>
            <a:ext cx="4279756" cy="110337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600" dirty="0"/>
          </a:p>
        </p:txBody>
      </p:sp>
      <p:cxnSp>
        <p:nvCxnSpPr>
          <p:cNvPr id="38" name="Straight Arrow Connector 37">
            <a:extLst>
              <a:ext uri="{FF2B5EF4-FFF2-40B4-BE49-F238E27FC236}">
                <a16:creationId xmlns:a16="http://schemas.microsoft.com/office/drawing/2014/main" id="{CFACEDF6-2FA0-E64E-9BEB-A1C70ABE869D}"/>
              </a:ext>
            </a:extLst>
          </p:cNvPr>
          <p:cNvCxnSpPr/>
          <p:nvPr/>
        </p:nvCxnSpPr>
        <p:spPr>
          <a:xfrm>
            <a:off x="2843763" y="2376209"/>
            <a:ext cx="120380" cy="365760"/>
          </a:xfrm>
          <a:prstGeom prst="straightConnector1">
            <a:avLst/>
          </a:prstGeom>
          <a:ln w="38100">
            <a:solidFill>
              <a:srgbClr val="354CA1"/>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0C1FB62E-7E31-664D-A06C-1CD05DDBD886}"/>
              </a:ext>
            </a:extLst>
          </p:cNvPr>
          <p:cNvSpPr txBox="1"/>
          <p:nvPr/>
        </p:nvSpPr>
        <p:spPr>
          <a:xfrm>
            <a:off x="1402820" y="2313904"/>
            <a:ext cx="254869" cy="276999"/>
          </a:xfrm>
          <a:prstGeom prst="rect">
            <a:avLst/>
          </a:prstGeom>
          <a:noFill/>
        </p:spPr>
        <p:txBody>
          <a:bodyPr wrap="square" rtlCol="0">
            <a:noAutofit/>
          </a:bodyPr>
          <a:lstStyle/>
          <a:p>
            <a:r>
              <a:rPr lang="en-US" sz="1200" dirty="0"/>
              <a:t>?</a:t>
            </a:r>
          </a:p>
        </p:txBody>
      </p:sp>
      <p:sp>
        <p:nvSpPr>
          <p:cNvPr id="40" name="TextBox 39">
            <a:extLst>
              <a:ext uri="{FF2B5EF4-FFF2-40B4-BE49-F238E27FC236}">
                <a16:creationId xmlns:a16="http://schemas.microsoft.com/office/drawing/2014/main" id="{2EC404E8-43E2-5D41-831B-7E59A5B0520E}"/>
              </a:ext>
            </a:extLst>
          </p:cNvPr>
          <p:cNvSpPr txBox="1"/>
          <p:nvPr/>
        </p:nvSpPr>
        <p:spPr>
          <a:xfrm>
            <a:off x="2891433" y="2302877"/>
            <a:ext cx="254869" cy="276999"/>
          </a:xfrm>
          <a:prstGeom prst="rect">
            <a:avLst/>
          </a:prstGeom>
          <a:noFill/>
        </p:spPr>
        <p:txBody>
          <a:bodyPr wrap="square" rtlCol="0">
            <a:noAutofit/>
          </a:bodyPr>
          <a:lstStyle/>
          <a:p>
            <a:r>
              <a:rPr lang="en-US" sz="1200" dirty="0"/>
              <a:t>?</a:t>
            </a:r>
          </a:p>
        </p:txBody>
      </p:sp>
      <p:cxnSp>
        <p:nvCxnSpPr>
          <p:cNvPr id="41" name="Straight Arrow Connector 40">
            <a:extLst>
              <a:ext uri="{FF2B5EF4-FFF2-40B4-BE49-F238E27FC236}">
                <a16:creationId xmlns:a16="http://schemas.microsoft.com/office/drawing/2014/main" id="{2BEDC09D-DAE1-BC4A-AF2C-766242BF2902}"/>
              </a:ext>
            </a:extLst>
          </p:cNvPr>
          <p:cNvCxnSpPr>
            <a:cxnSpLocks/>
          </p:cNvCxnSpPr>
          <p:nvPr/>
        </p:nvCxnSpPr>
        <p:spPr>
          <a:xfrm flipH="1">
            <a:off x="1585192" y="2384286"/>
            <a:ext cx="120167" cy="365760"/>
          </a:xfrm>
          <a:prstGeom prst="straightConnector1">
            <a:avLst/>
          </a:prstGeom>
          <a:ln w="38100">
            <a:solidFill>
              <a:srgbClr val="354CA1"/>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5F2F7380-BDFE-F74A-8660-E0A6D0D6DCA9}"/>
              </a:ext>
            </a:extLst>
          </p:cNvPr>
          <p:cNvSpPr txBox="1"/>
          <p:nvPr/>
        </p:nvSpPr>
        <p:spPr>
          <a:xfrm>
            <a:off x="400045" y="2150943"/>
            <a:ext cx="1891444" cy="307777"/>
          </a:xfrm>
          <a:prstGeom prst="rect">
            <a:avLst/>
          </a:prstGeom>
          <a:solidFill>
            <a:schemeClr val="bg1"/>
          </a:solidFill>
        </p:spPr>
        <p:txBody>
          <a:bodyPr wrap="square" rtlCol="0">
            <a:noAutofit/>
          </a:bodyPr>
          <a:lstStyle/>
          <a:p>
            <a:pPr algn="ctr"/>
            <a:r>
              <a:rPr lang="en-US" sz="1400" b="1" i="1" dirty="0"/>
              <a:t>Corr</a:t>
            </a:r>
            <a:r>
              <a:rPr lang="en-US" sz="1400" b="1" dirty="0"/>
              <a:t>(</a:t>
            </a:r>
            <a:r>
              <a:rPr lang="en-US" sz="1400" b="1" i="1" dirty="0"/>
              <a:t>X,Y</a:t>
            </a:r>
            <a:r>
              <a:rPr lang="en-US" sz="1400" b="1" dirty="0"/>
              <a:t>) = 0.005</a:t>
            </a:r>
          </a:p>
        </p:txBody>
      </p:sp>
      <p:sp>
        <p:nvSpPr>
          <p:cNvPr id="43" name="TextBox 42">
            <a:extLst>
              <a:ext uri="{FF2B5EF4-FFF2-40B4-BE49-F238E27FC236}">
                <a16:creationId xmlns:a16="http://schemas.microsoft.com/office/drawing/2014/main" id="{A41F3B3B-5CCC-754A-B09B-B9B00D5A95AB}"/>
              </a:ext>
            </a:extLst>
          </p:cNvPr>
          <p:cNvSpPr txBox="1"/>
          <p:nvPr/>
        </p:nvSpPr>
        <p:spPr>
          <a:xfrm>
            <a:off x="2250407" y="2150943"/>
            <a:ext cx="1891444" cy="307777"/>
          </a:xfrm>
          <a:prstGeom prst="rect">
            <a:avLst/>
          </a:prstGeom>
          <a:solidFill>
            <a:schemeClr val="bg1"/>
          </a:solidFill>
        </p:spPr>
        <p:txBody>
          <a:bodyPr wrap="square" rtlCol="0">
            <a:noAutofit/>
          </a:bodyPr>
          <a:lstStyle/>
          <a:p>
            <a:pPr algn="ctr"/>
            <a:r>
              <a:rPr lang="en-US" sz="1400" b="1" i="1" dirty="0"/>
              <a:t>Corr</a:t>
            </a:r>
            <a:r>
              <a:rPr lang="en-US" sz="1400" b="1" dirty="0"/>
              <a:t>(</a:t>
            </a:r>
            <a:r>
              <a:rPr lang="en-US" sz="1400" b="1" i="1" dirty="0"/>
              <a:t>X,Y</a:t>
            </a:r>
            <a:r>
              <a:rPr lang="en-US" sz="1400" b="1" dirty="0"/>
              <a:t>) = 0.921</a:t>
            </a:r>
          </a:p>
        </p:txBody>
      </p:sp>
      <p:sp>
        <p:nvSpPr>
          <p:cNvPr id="47" name="Rectangle 46">
            <a:extLst>
              <a:ext uri="{FF2B5EF4-FFF2-40B4-BE49-F238E27FC236}">
                <a16:creationId xmlns:a16="http://schemas.microsoft.com/office/drawing/2014/main" id="{D24EF366-B25F-2A43-A988-1EBDBBDC503A}"/>
              </a:ext>
            </a:extLst>
          </p:cNvPr>
          <p:cNvSpPr/>
          <p:nvPr/>
        </p:nvSpPr>
        <p:spPr>
          <a:xfrm>
            <a:off x="4407044" y="5630537"/>
            <a:ext cx="3525408" cy="6940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600" dirty="0"/>
          </a:p>
        </p:txBody>
      </p:sp>
      <p:sp>
        <p:nvSpPr>
          <p:cNvPr id="48" name="TextBox 47">
            <a:extLst>
              <a:ext uri="{FF2B5EF4-FFF2-40B4-BE49-F238E27FC236}">
                <a16:creationId xmlns:a16="http://schemas.microsoft.com/office/drawing/2014/main" id="{442FC90C-C2F7-5F4B-98C9-5DC7B26464E7}"/>
              </a:ext>
            </a:extLst>
          </p:cNvPr>
          <p:cNvSpPr txBox="1"/>
          <p:nvPr/>
        </p:nvSpPr>
        <p:spPr>
          <a:xfrm>
            <a:off x="400045" y="4492823"/>
            <a:ext cx="1764492" cy="307777"/>
          </a:xfrm>
          <a:prstGeom prst="rect">
            <a:avLst/>
          </a:prstGeom>
          <a:solidFill>
            <a:schemeClr val="bg1"/>
          </a:solidFill>
        </p:spPr>
        <p:txBody>
          <a:bodyPr wrap="square" rtlCol="0">
            <a:noAutofit/>
          </a:bodyPr>
          <a:lstStyle/>
          <a:p>
            <a:pPr algn="ctr"/>
            <a:r>
              <a:rPr lang="en-US" sz="1400" b="1" i="1" dirty="0"/>
              <a:t>Corr</a:t>
            </a:r>
            <a:r>
              <a:rPr lang="en-US" sz="1400" b="1" dirty="0"/>
              <a:t>(</a:t>
            </a:r>
            <a:r>
              <a:rPr lang="en-US" sz="1400" b="1" i="1" dirty="0"/>
              <a:t>X,Y</a:t>
            </a:r>
            <a:r>
              <a:rPr lang="en-US" sz="1400" b="1" dirty="0"/>
              <a:t>) = 0.105</a:t>
            </a:r>
          </a:p>
        </p:txBody>
      </p:sp>
      <p:sp>
        <p:nvSpPr>
          <p:cNvPr id="49" name="TextBox 48">
            <a:extLst>
              <a:ext uri="{FF2B5EF4-FFF2-40B4-BE49-F238E27FC236}">
                <a16:creationId xmlns:a16="http://schemas.microsoft.com/office/drawing/2014/main" id="{0578908A-4386-3C4E-8608-F30EA7820C6D}"/>
              </a:ext>
            </a:extLst>
          </p:cNvPr>
          <p:cNvSpPr txBox="1"/>
          <p:nvPr/>
        </p:nvSpPr>
        <p:spPr>
          <a:xfrm>
            <a:off x="2209800" y="4492823"/>
            <a:ext cx="1932051" cy="307777"/>
          </a:xfrm>
          <a:prstGeom prst="rect">
            <a:avLst/>
          </a:prstGeom>
          <a:solidFill>
            <a:schemeClr val="bg1"/>
          </a:solidFill>
        </p:spPr>
        <p:txBody>
          <a:bodyPr wrap="square" rtlCol="0">
            <a:noAutofit/>
          </a:bodyPr>
          <a:lstStyle/>
          <a:p>
            <a:pPr algn="ctr"/>
            <a:r>
              <a:rPr lang="en-US" sz="1400" b="1" i="1" dirty="0"/>
              <a:t>Corr</a:t>
            </a:r>
            <a:r>
              <a:rPr lang="en-US" sz="1400" b="1" dirty="0"/>
              <a:t>(</a:t>
            </a:r>
            <a:r>
              <a:rPr lang="en-US" sz="1400" b="1" i="1" dirty="0"/>
              <a:t>X,Y</a:t>
            </a:r>
            <a:r>
              <a:rPr lang="en-US" sz="1400" b="1" dirty="0"/>
              <a:t>) = –.8993</a:t>
            </a:r>
          </a:p>
        </p:txBody>
      </p:sp>
    </p:spTree>
    <p:extLst>
      <p:ext uri="{BB962C8B-B14F-4D97-AF65-F5344CB8AC3E}">
        <p14:creationId xmlns:p14="http://schemas.microsoft.com/office/powerpoint/2010/main" val="1303858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500"/>
                                        <p:tgtEl>
                                          <p:spTgt spid="2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1"/>
                                        </p:tgtEl>
                                        <p:attrNameLst>
                                          <p:attrName>style.visibility</p:attrName>
                                        </p:attrNameLst>
                                      </p:cBhvr>
                                      <p:to>
                                        <p:strVal val="visible"/>
                                      </p:to>
                                    </p:set>
                                    <p:animEffect transition="in" filter="fade">
                                      <p:cBhvr>
                                        <p:cTn id="22" dur="500"/>
                                        <p:tgtEl>
                                          <p:spTgt spid="41"/>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9"/>
                                        </p:tgtEl>
                                        <p:attrNameLst>
                                          <p:attrName>style.visibility</p:attrName>
                                        </p:attrNameLst>
                                      </p:cBhvr>
                                      <p:to>
                                        <p:strVal val="visible"/>
                                      </p:to>
                                    </p:set>
                                    <p:animEffect transition="in" filter="fade">
                                      <p:cBhvr>
                                        <p:cTn id="25" dur="500"/>
                                        <p:tgtEl>
                                          <p:spTgt spid="39"/>
                                        </p:tgtEl>
                                      </p:cBhvr>
                                    </p:animEffect>
                                  </p:childTnLst>
                                </p:cTn>
                              </p:par>
                              <p:par>
                                <p:cTn id="26" presetID="10" presetClass="entr" presetSubtype="0" fill="hold" nodeType="withEffect">
                                  <p:stCondLst>
                                    <p:cond delay="0"/>
                                  </p:stCondLst>
                                  <p:childTnLst>
                                    <p:set>
                                      <p:cBhvr>
                                        <p:cTn id="27" dur="1" fill="hold">
                                          <p:stCondLst>
                                            <p:cond delay="0"/>
                                          </p:stCondLst>
                                        </p:cTn>
                                        <p:tgtEl>
                                          <p:spTgt spid="38"/>
                                        </p:tgtEl>
                                        <p:attrNameLst>
                                          <p:attrName>style.visibility</p:attrName>
                                        </p:attrNameLst>
                                      </p:cBhvr>
                                      <p:to>
                                        <p:strVal val="visible"/>
                                      </p:to>
                                    </p:set>
                                    <p:animEffect transition="in" filter="fade">
                                      <p:cBhvr>
                                        <p:cTn id="28" dur="500"/>
                                        <p:tgtEl>
                                          <p:spTgt spid="3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0"/>
                                        </p:tgtEl>
                                        <p:attrNameLst>
                                          <p:attrName>style.visibility</p:attrName>
                                        </p:attrNameLst>
                                      </p:cBhvr>
                                      <p:to>
                                        <p:strVal val="visible"/>
                                      </p:to>
                                    </p:set>
                                    <p:animEffect transition="in" filter="fade">
                                      <p:cBhvr>
                                        <p:cTn id="31" dur="500"/>
                                        <p:tgtEl>
                                          <p:spTgt spid="40"/>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23"/>
                                        </p:tgtEl>
                                        <p:attrNameLst>
                                          <p:attrName>style.visibility</p:attrName>
                                        </p:attrNameLst>
                                      </p:cBhvr>
                                      <p:to>
                                        <p:strVal val="visible"/>
                                      </p:to>
                                    </p:set>
                                    <p:animEffect transition="in" filter="fade">
                                      <p:cBhvr>
                                        <p:cTn id="36" dur="500"/>
                                        <p:tgtEl>
                                          <p:spTgt spid="23"/>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20"/>
                                        </p:tgtEl>
                                        <p:attrNameLst>
                                          <p:attrName>style.visibility</p:attrName>
                                        </p:attrNameLst>
                                      </p:cBhvr>
                                      <p:to>
                                        <p:strVal val="visible"/>
                                      </p:to>
                                    </p:set>
                                    <p:animEffect transition="in" filter="fade">
                                      <p:cBhvr>
                                        <p:cTn id="41" dur="500"/>
                                        <p:tgtEl>
                                          <p:spTgt spid="20"/>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29"/>
                                        </p:tgtEl>
                                        <p:attrNameLst>
                                          <p:attrName>style.visibility</p:attrName>
                                        </p:attrNameLst>
                                      </p:cBhvr>
                                      <p:to>
                                        <p:strVal val="visible"/>
                                      </p:to>
                                    </p:set>
                                    <p:animEffect transition="in" filter="fade">
                                      <p:cBhvr>
                                        <p:cTn id="46" dur="500"/>
                                        <p:tgtEl>
                                          <p:spTgt spid="29"/>
                                        </p:tgtEl>
                                      </p:cBhvr>
                                    </p:animEffect>
                                  </p:childTnLst>
                                </p:cTn>
                              </p:par>
                              <p:par>
                                <p:cTn id="47" presetID="10" presetClass="entr" presetSubtype="0" fill="hold" grpId="1" nodeType="withEffect">
                                  <p:stCondLst>
                                    <p:cond delay="0"/>
                                  </p:stCondLst>
                                  <p:childTnLst>
                                    <p:set>
                                      <p:cBhvr>
                                        <p:cTn id="48" dur="1" fill="hold">
                                          <p:stCondLst>
                                            <p:cond delay="0"/>
                                          </p:stCondLst>
                                        </p:cTn>
                                        <p:tgtEl>
                                          <p:spTgt spid="31"/>
                                        </p:tgtEl>
                                        <p:attrNameLst>
                                          <p:attrName>style.visibility</p:attrName>
                                        </p:attrNameLst>
                                      </p:cBhvr>
                                      <p:to>
                                        <p:strVal val="visible"/>
                                      </p:to>
                                    </p:set>
                                    <p:animEffect transition="in" filter="fade">
                                      <p:cBhvr>
                                        <p:cTn id="49" dur="500"/>
                                        <p:tgtEl>
                                          <p:spTgt spid="31"/>
                                        </p:tgtEl>
                                      </p:cBhvr>
                                    </p:animEffect>
                                  </p:childTnLst>
                                </p:cTn>
                              </p:par>
                              <p:par>
                                <p:cTn id="50" presetID="10" presetClass="entr" presetSubtype="0" fill="hold" nodeType="withEffect">
                                  <p:stCondLst>
                                    <p:cond delay="0"/>
                                  </p:stCondLst>
                                  <p:childTnLst>
                                    <p:set>
                                      <p:cBhvr>
                                        <p:cTn id="51" dur="1" fill="hold">
                                          <p:stCondLst>
                                            <p:cond delay="0"/>
                                          </p:stCondLst>
                                        </p:cTn>
                                        <p:tgtEl>
                                          <p:spTgt spid="32"/>
                                        </p:tgtEl>
                                        <p:attrNameLst>
                                          <p:attrName>style.visibility</p:attrName>
                                        </p:attrNameLst>
                                      </p:cBhvr>
                                      <p:to>
                                        <p:strVal val="visible"/>
                                      </p:to>
                                    </p:set>
                                    <p:animEffect transition="in" filter="fade">
                                      <p:cBhvr>
                                        <p:cTn id="52" dur="500"/>
                                        <p:tgtEl>
                                          <p:spTgt spid="32"/>
                                        </p:tgtEl>
                                      </p:cBhvr>
                                    </p:animEffect>
                                  </p:childTnLst>
                                </p:cTn>
                              </p:par>
                              <p:par>
                                <p:cTn id="53" presetID="10" presetClass="entr" presetSubtype="0" fill="hold" grpId="1" nodeType="withEffect">
                                  <p:stCondLst>
                                    <p:cond delay="0"/>
                                  </p:stCondLst>
                                  <p:childTnLst>
                                    <p:set>
                                      <p:cBhvr>
                                        <p:cTn id="54" dur="1" fill="hold">
                                          <p:stCondLst>
                                            <p:cond delay="0"/>
                                          </p:stCondLst>
                                        </p:cTn>
                                        <p:tgtEl>
                                          <p:spTgt spid="30"/>
                                        </p:tgtEl>
                                        <p:attrNameLst>
                                          <p:attrName>style.visibility</p:attrName>
                                        </p:attrNameLst>
                                      </p:cBhvr>
                                      <p:to>
                                        <p:strVal val="visible"/>
                                      </p:to>
                                    </p:set>
                                    <p:animEffect transition="in" filter="fade">
                                      <p:cBhvr>
                                        <p:cTn id="55" dur="500"/>
                                        <p:tgtEl>
                                          <p:spTgt spid="30"/>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27"/>
                                        </p:tgtEl>
                                        <p:attrNameLst>
                                          <p:attrName>style.visibility</p:attrName>
                                        </p:attrNameLst>
                                      </p:cBhvr>
                                      <p:to>
                                        <p:strVal val="visible"/>
                                      </p:to>
                                    </p:set>
                                    <p:animEffect transition="in" filter="fade">
                                      <p:cBhvr>
                                        <p:cTn id="60" dur="500"/>
                                        <p:tgtEl>
                                          <p:spTgt spid="27"/>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46"/>
                                        </p:tgtEl>
                                        <p:attrNameLst>
                                          <p:attrName>style.visibility</p:attrName>
                                        </p:attrNameLst>
                                      </p:cBhvr>
                                      <p:to>
                                        <p:strVal val="visible"/>
                                      </p:to>
                                    </p:set>
                                    <p:animEffect transition="in" filter="fade">
                                      <p:cBhvr>
                                        <p:cTn id="65" dur="500"/>
                                        <p:tgtEl>
                                          <p:spTgt spid="46"/>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3"/>
                                        </p:tgtEl>
                                        <p:attrNameLst>
                                          <p:attrName>style.visibility</p:attrName>
                                        </p:attrNameLst>
                                      </p:cBhvr>
                                      <p:to>
                                        <p:strVal val="visible"/>
                                      </p:to>
                                    </p:set>
                                    <p:animEffect transition="in" filter="fade">
                                      <p:cBhvr>
                                        <p:cTn id="70" dur="500"/>
                                        <p:tgtEl>
                                          <p:spTgt spid="3"/>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24"/>
                                        </p:tgtEl>
                                        <p:attrNameLst>
                                          <p:attrName>style.visibility</p:attrName>
                                        </p:attrNameLst>
                                      </p:cBhvr>
                                      <p:to>
                                        <p:strVal val="visible"/>
                                      </p:to>
                                    </p:set>
                                    <p:animEffect transition="in" filter="fade">
                                      <p:cBhvr>
                                        <p:cTn id="75" dur="500"/>
                                        <p:tgtEl>
                                          <p:spTgt spid="24"/>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grpId="0" nodeType="clickEffect">
                                  <p:stCondLst>
                                    <p:cond delay="0"/>
                                  </p:stCondLst>
                                  <p:childTnLst>
                                    <p:set>
                                      <p:cBhvr>
                                        <p:cTn id="79" dur="1" fill="hold">
                                          <p:stCondLst>
                                            <p:cond delay="0"/>
                                          </p:stCondLst>
                                        </p:cTn>
                                        <p:tgtEl>
                                          <p:spTgt spid="35"/>
                                        </p:tgtEl>
                                        <p:attrNameLst>
                                          <p:attrName>style.visibility</p:attrName>
                                        </p:attrNameLst>
                                      </p:cBhvr>
                                      <p:to>
                                        <p:strVal val="visible"/>
                                      </p:to>
                                    </p:set>
                                    <p:animEffect transition="in" filter="fade">
                                      <p:cBhvr>
                                        <p:cTn id="80" dur="500"/>
                                        <p:tgtEl>
                                          <p:spTgt spid="35"/>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grpId="0" nodeType="clickEffect">
                                  <p:stCondLst>
                                    <p:cond delay="0"/>
                                  </p:stCondLst>
                                  <p:childTnLst>
                                    <p:set>
                                      <p:cBhvr>
                                        <p:cTn id="84" dur="1" fill="hold">
                                          <p:stCondLst>
                                            <p:cond delay="0"/>
                                          </p:stCondLst>
                                        </p:cTn>
                                        <p:tgtEl>
                                          <p:spTgt spid="34"/>
                                        </p:tgtEl>
                                        <p:attrNameLst>
                                          <p:attrName>style.visibility</p:attrName>
                                        </p:attrNameLst>
                                      </p:cBhvr>
                                      <p:to>
                                        <p:strVal val="visible"/>
                                      </p:to>
                                    </p:set>
                                    <p:animEffect transition="in" filter="fade">
                                      <p:cBhvr>
                                        <p:cTn id="85" dur="500"/>
                                        <p:tgtEl>
                                          <p:spTgt spid="34"/>
                                        </p:tgtEl>
                                      </p:cBhvr>
                                    </p:animEffect>
                                  </p:childTnLst>
                                </p:cTn>
                              </p:par>
                            </p:childTnLst>
                          </p:cTn>
                        </p:par>
                      </p:childTnLst>
                    </p:cTn>
                  </p:par>
                  <p:par>
                    <p:cTn id="86" fill="hold">
                      <p:stCondLst>
                        <p:cond delay="indefinite"/>
                      </p:stCondLst>
                      <p:childTnLst>
                        <p:par>
                          <p:cTn id="87" fill="hold">
                            <p:stCondLst>
                              <p:cond delay="0"/>
                            </p:stCondLst>
                            <p:childTnLst>
                              <p:par>
                                <p:cTn id="88" presetID="10" presetClass="entr" presetSubtype="0" fill="hold" grpId="0" nodeType="clickEffect">
                                  <p:stCondLst>
                                    <p:cond delay="0"/>
                                  </p:stCondLst>
                                  <p:childTnLst>
                                    <p:set>
                                      <p:cBhvr>
                                        <p:cTn id="89" dur="1" fill="hold">
                                          <p:stCondLst>
                                            <p:cond delay="0"/>
                                          </p:stCondLst>
                                        </p:cTn>
                                        <p:tgtEl>
                                          <p:spTgt spid="12"/>
                                        </p:tgtEl>
                                        <p:attrNameLst>
                                          <p:attrName>style.visibility</p:attrName>
                                        </p:attrNameLst>
                                      </p:cBhvr>
                                      <p:to>
                                        <p:strVal val="visible"/>
                                      </p:to>
                                    </p:set>
                                    <p:animEffect transition="in" filter="fade">
                                      <p:cBhvr>
                                        <p:cTn id="90" dur="500"/>
                                        <p:tgtEl>
                                          <p:spTgt spid="12"/>
                                        </p:tgtEl>
                                      </p:cBhvr>
                                    </p:animEffect>
                                  </p:childTnLst>
                                </p:cTn>
                              </p:par>
                            </p:childTnLst>
                          </p:cTn>
                        </p:par>
                      </p:childTnLst>
                    </p:cTn>
                  </p:par>
                  <p:par>
                    <p:cTn id="91" fill="hold">
                      <p:stCondLst>
                        <p:cond delay="indefinite"/>
                      </p:stCondLst>
                      <p:childTnLst>
                        <p:par>
                          <p:cTn id="92" fill="hold">
                            <p:stCondLst>
                              <p:cond delay="0"/>
                            </p:stCondLst>
                            <p:childTnLst>
                              <p:par>
                                <p:cTn id="93" presetID="10" presetClass="exit" presetSubtype="0" fill="hold" grpId="1" nodeType="clickEffect">
                                  <p:stCondLst>
                                    <p:cond delay="0"/>
                                  </p:stCondLst>
                                  <p:childTnLst>
                                    <p:animEffect transition="out" filter="fade">
                                      <p:cBhvr>
                                        <p:cTn id="94" dur="500"/>
                                        <p:tgtEl>
                                          <p:spTgt spid="17"/>
                                        </p:tgtEl>
                                      </p:cBhvr>
                                    </p:animEffect>
                                    <p:set>
                                      <p:cBhvr>
                                        <p:cTn id="95" dur="1" fill="hold">
                                          <p:stCondLst>
                                            <p:cond delay="499"/>
                                          </p:stCondLst>
                                        </p:cTn>
                                        <p:tgtEl>
                                          <p:spTgt spid="17"/>
                                        </p:tgtEl>
                                        <p:attrNameLst>
                                          <p:attrName>style.visibility</p:attrName>
                                        </p:attrNameLst>
                                      </p:cBhvr>
                                      <p:to>
                                        <p:strVal val="hidden"/>
                                      </p:to>
                                    </p:set>
                                  </p:childTnLst>
                                </p:cTn>
                              </p:par>
                              <p:par>
                                <p:cTn id="96" presetID="10" presetClass="exit" presetSubtype="0" fill="hold" nodeType="withEffect">
                                  <p:stCondLst>
                                    <p:cond delay="0"/>
                                  </p:stCondLst>
                                  <p:childTnLst>
                                    <p:animEffect transition="out" filter="fade">
                                      <p:cBhvr>
                                        <p:cTn id="97" dur="500"/>
                                        <p:tgtEl>
                                          <p:spTgt spid="38"/>
                                        </p:tgtEl>
                                      </p:cBhvr>
                                    </p:animEffect>
                                    <p:set>
                                      <p:cBhvr>
                                        <p:cTn id="98" dur="1" fill="hold">
                                          <p:stCondLst>
                                            <p:cond delay="499"/>
                                          </p:stCondLst>
                                        </p:cTn>
                                        <p:tgtEl>
                                          <p:spTgt spid="38"/>
                                        </p:tgtEl>
                                        <p:attrNameLst>
                                          <p:attrName>style.visibility</p:attrName>
                                        </p:attrNameLst>
                                      </p:cBhvr>
                                      <p:to>
                                        <p:strVal val="hidden"/>
                                      </p:to>
                                    </p:set>
                                  </p:childTnLst>
                                </p:cTn>
                              </p:par>
                              <p:par>
                                <p:cTn id="99" presetID="10" presetClass="exit" presetSubtype="0" fill="hold" grpId="1" nodeType="withEffect">
                                  <p:stCondLst>
                                    <p:cond delay="0"/>
                                  </p:stCondLst>
                                  <p:childTnLst>
                                    <p:animEffect transition="out" filter="fade">
                                      <p:cBhvr>
                                        <p:cTn id="100" dur="500"/>
                                        <p:tgtEl>
                                          <p:spTgt spid="39"/>
                                        </p:tgtEl>
                                      </p:cBhvr>
                                    </p:animEffect>
                                    <p:set>
                                      <p:cBhvr>
                                        <p:cTn id="101" dur="1" fill="hold">
                                          <p:stCondLst>
                                            <p:cond delay="499"/>
                                          </p:stCondLst>
                                        </p:cTn>
                                        <p:tgtEl>
                                          <p:spTgt spid="39"/>
                                        </p:tgtEl>
                                        <p:attrNameLst>
                                          <p:attrName>style.visibility</p:attrName>
                                        </p:attrNameLst>
                                      </p:cBhvr>
                                      <p:to>
                                        <p:strVal val="hidden"/>
                                      </p:to>
                                    </p:set>
                                  </p:childTnLst>
                                </p:cTn>
                              </p:par>
                              <p:par>
                                <p:cTn id="102" presetID="10" presetClass="exit" presetSubtype="0" fill="hold" grpId="1" nodeType="withEffect">
                                  <p:stCondLst>
                                    <p:cond delay="0"/>
                                  </p:stCondLst>
                                  <p:childTnLst>
                                    <p:animEffect transition="out" filter="fade">
                                      <p:cBhvr>
                                        <p:cTn id="103" dur="500"/>
                                        <p:tgtEl>
                                          <p:spTgt spid="40"/>
                                        </p:tgtEl>
                                      </p:cBhvr>
                                    </p:animEffect>
                                    <p:set>
                                      <p:cBhvr>
                                        <p:cTn id="104" dur="1" fill="hold">
                                          <p:stCondLst>
                                            <p:cond delay="499"/>
                                          </p:stCondLst>
                                        </p:cTn>
                                        <p:tgtEl>
                                          <p:spTgt spid="40"/>
                                        </p:tgtEl>
                                        <p:attrNameLst>
                                          <p:attrName>style.visibility</p:attrName>
                                        </p:attrNameLst>
                                      </p:cBhvr>
                                      <p:to>
                                        <p:strVal val="hidden"/>
                                      </p:to>
                                    </p:set>
                                  </p:childTnLst>
                                </p:cTn>
                              </p:par>
                              <p:par>
                                <p:cTn id="105" presetID="10" presetClass="exit" presetSubtype="0" fill="hold" nodeType="withEffect">
                                  <p:stCondLst>
                                    <p:cond delay="0"/>
                                  </p:stCondLst>
                                  <p:childTnLst>
                                    <p:animEffect transition="out" filter="fade">
                                      <p:cBhvr>
                                        <p:cTn id="106" dur="500"/>
                                        <p:tgtEl>
                                          <p:spTgt spid="41"/>
                                        </p:tgtEl>
                                      </p:cBhvr>
                                    </p:animEffect>
                                    <p:set>
                                      <p:cBhvr>
                                        <p:cTn id="107" dur="1" fill="hold">
                                          <p:stCondLst>
                                            <p:cond delay="499"/>
                                          </p:stCondLst>
                                        </p:cTn>
                                        <p:tgtEl>
                                          <p:spTgt spid="41"/>
                                        </p:tgtEl>
                                        <p:attrNameLst>
                                          <p:attrName>style.visibility</p:attrName>
                                        </p:attrNameLst>
                                      </p:cBhvr>
                                      <p:to>
                                        <p:strVal val="hidden"/>
                                      </p:to>
                                    </p:set>
                                  </p:childTnLst>
                                </p:cTn>
                              </p:par>
                            </p:childTnLst>
                          </p:cTn>
                        </p:par>
                      </p:childTnLst>
                    </p:cTn>
                  </p:par>
                  <p:par>
                    <p:cTn id="108" fill="hold">
                      <p:stCondLst>
                        <p:cond delay="indefinite"/>
                      </p:stCondLst>
                      <p:childTnLst>
                        <p:par>
                          <p:cTn id="109" fill="hold">
                            <p:stCondLst>
                              <p:cond delay="0"/>
                            </p:stCondLst>
                            <p:childTnLst>
                              <p:par>
                                <p:cTn id="110" presetID="10" presetClass="entr" presetSubtype="0" fill="hold" grpId="0" nodeType="clickEffect">
                                  <p:stCondLst>
                                    <p:cond delay="0"/>
                                  </p:stCondLst>
                                  <p:childTnLst>
                                    <p:set>
                                      <p:cBhvr>
                                        <p:cTn id="111" dur="1" fill="hold">
                                          <p:stCondLst>
                                            <p:cond delay="0"/>
                                          </p:stCondLst>
                                        </p:cTn>
                                        <p:tgtEl>
                                          <p:spTgt spid="42"/>
                                        </p:tgtEl>
                                        <p:attrNameLst>
                                          <p:attrName>style.visibility</p:attrName>
                                        </p:attrNameLst>
                                      </p:cBhvr>
                                      <p:to>
                                        <p:strVal val="visible"/>
                                      </p:to>
                                    </p:set>
                                    <p:animEffect transition="in" filter="fade">
                                      <p:cBhvr>
                                        <p:cTn id="112" dur="500"/>
                                        <p:tgtEl>
                                          <p:spTgt spid="42"/>
                                        </p:tgtEl>
                                      </p:cBhvr>
                                    </p:animEffect>
                                  </p:childTnLst>
                                </p:cTn>
                              </p:par>
                            </p:childTnLst>
                          </p:cTn>
                        </p:par>
                      </p:childTnLst>
                    </p:cTn>
                  </p:par>
                  <p:par>
                    <p:cTn id="113" fill="hold">
                      <p:stCondLst>
                        <p:cond delay="indefinite"/>
                      </p:stCondLst>
                      <p:childTnLst>
                        <p:par>
                          <p:cTn id="114" fill="hold">
                            <p:stCondLst>
                              <p:cond delay="0"/>
                            </p:stCondLst>
                            <p:childTnLst>
                              <p:par>
                                <p:cTn id="115" presetID="10" presetClass="entr" presetSubtype="0" fill="hold" grpId="0" nodeType="clickEffect">
                                  <p:stCondLst>
                                    <p:cond delay="0"/>
                                  </p:stCondLst>
                                  <p:childTnLst>
                                    <p:set>
                                      <p:cBhvr>
                                        <p:cTn id="116" dur="1" fill="hold">
                                          <p:stCondLst>
                                            <p:cond delay="0"/>
                                          </p:stCondLst>
                                        </p:cTn>
                                        <p:tgtEl>
                                          <p:spTgt spid="43"/>
                                        </p:tgtEl>
                                        <p:attrNameLst>
                                          <p:attrName>style.visibility</p:attrName>
                                        </p:attrNameLst>
                                      </p:cBhvr>
                                      <p:to>
                                        <p:strVal val="visible"/>
                                      </p:to>
                                    </p:set>
                                    <p:animEffect transition="in" filter="fade">
                                      <p:cBhvr>
                                        <p:cTn id="117" dur="500"/>
                                        <p:tgtEl>
                                          <p:spTgt spid="43"/>
                                        </p:tgtEl>
                                      </p:cBhvr>
                                    </p:animEffect>
                                  </p:childTnLst>
                                </p:cTn>
                              </p:par>
                            </p:childTnLst>
                          </p:cTn>
                        </p:par>
                      </p:childTnLst>
                    </p:cTn>
                  </p:par>
                  <p:par>
                    <p:cTn id="118" fill="hold">
                      <p:stCondLst>
                        <p:cond delay="indefinite"/>
                      </p:stCondLst>
                      <p:childTnLst>
                        <p:par>
                          <p:cTn id="119" fill="hold">
                            <p:stCondLst>
                              <p:cond delay="0"/>
                            </p:stCondLst>
                            <p:childTnLst>
                              <p:par>
                                <p:cTn id="120" presetID="10" presetClass="exit" presetSubtype="0" fill="hold" grpId="1" nodeType="clickEffect">
                                  <p:stCondLst>
                                    <p:cond delay="0"/>
                                  </p:stCondLst>
                                  <p:childTnLst>
                                    <p:animEffect transition="out" filter="fade">
                                      <p:cBhvr>
                                        <p:cTn id="121" dur="500"/>
                                        <p:tgtEl>
                                          <p:spTgt spid="20"/>
                                        </p:tgtEl>
                                      </p:cBhvr>
                                    </p:animEffect>
                                    <p:set>
                                      <p:cBhvr>
                                        <p:cTn id="122" dur="1" fill="hold">
                                          <p:stCondLst>
                                            <p:cond delay="499"/>
                                          </p:stCondLst>
                                        </p:cTn>
                                        <p:tgtEl>
                                          <p:spTgt spid="20"/>
                                        </p:tgtEl>
                                        <p:attrNameLst>
                                          <p:attrName>style.visibility</p:attrName>
                                        </p:attrNameLst>
                                      </p:cBhvr>
                                      <p:to>
                                        <p:strVal val="hidden"/>
                                      </p:to>
                                    </p:set>
                                  </p:childTnLst>
                                </p:cTn>
                              </p:par>
                              <p:par>
                                <p:cTn id="123" presetID="10" presetClass="exit" presetSubtype="0" fill="hold" nodeType="withEffect">
                                  <p:stCondLst>
                                    <p:cond delay="0"/>
                                  </p:stCondLst>
                                  <p:childTnLst>
                                    <p:animEffect transition="out" filter="fade">
                                      <p:cBhvr>
                                        <p:cTn id="124" dur="500"/>
                                        <p:tgtEl>
                                          <p:spTgt spid="32"/>
                                        </p:tgtEl>
                                      </p:cBhvr>
                                    </p:animEffect>
                                    <p:set>
                                      <p:cBhvr>
                                        <p:cTn id="125" dur="1" fill="hold">
                                          <p:stCondLst>
                                            <p:cond delay="499"/>
                                          </p:stCondLst>
                                        </p:cTn>
                                        <p:tgtEl>
                                          <p:spTgt spid="32"/>
                                        </p:tgtEl>
                                        <p:attrNameLst>
                                          <p:attrName>style.visibility</p:attrName>
                                        </p:attrNameLst>
                                      </p:cBhvr>
                                      <p:to>
                                        <p:strVal val="hidden"/>
                                      </p:to>
                                    </p:set>
                                  </p:childTnLst>
                                </p:cTn>
                              </p:par>
                              <p:par>
                                <p:cTn id="126" presetID="10" presetClass="exit" presetSubtype="0" fill="hold" grpId="0" nodeType="withEffect">
                                  <p:stCondLst>
                                    <p:cond delay="0"/>
                                  </p:stCondLst>
                                  <p:childTnLst>
                                    <p:animEffect transition="out" filter="fade">
                                      <p:cBhvr>
                                        <p:cTn id="127" dur="500"/>
                                        <p:tgtEl>
                                          <p:spTgt spid="30"/>
                                        </p:tgtEl>
                                      </p:cBhvr>
                                    </p:animEffect>
                                    <p:set>
                                      <p:cBhvr>
                                        <p:cTn id="128" dur="1" fill="hold">
                                          <p:stCondLst>
                                            <p:cond delay="499"/>
                                          </p:stCondLst>
                                        </p:cTn>
                                        <p:tgtEl>
                                          <p:spTgt spid="30"/>
                                        </p:tgtEl>
                                        <p:attrNameLst>
                                          <p:attrName>style.visibility</p:attrName>
                                        </p:attrNameLst>
                                      </p:cBhvr>
                                      <p:to>
                                        <p:strVal val="hidden"/>
                                      </p:to>
                                    </p:set>
                                  </p:childTnLst>
                                </p:cTn>
                              </p:par>
                              <p:par>
                                <p:cTn id="129" presetID="10" presetClass="exit" presetSubtype="0" fill="hold" nodeType="withEffect">
                                  <p:stCondLst>
                                    <p:cond delay="0"/>
                                  </p:stCondLst>
                                  <p:childTnLst>
                                    <p:animEffect transition="out" filter="fade">
                                      <p:cBhvr>
                                        <p:cTn id="130" dur="500"/>
                                        <p:tgtEl>
                                          <p:spTgt spid="29"/>
                                        </p:tgtEl>
                                      </p:cBhvr>
                                    </p:animEffect>
                                    <p:set>
                                      <p:cBhvr>
                                        <p:cTn id="131" dur="1" fill="hold">
                                          <p:stCondLst>
                                            <p:cond delay="499"/>
                                          </p:stCondLst>
                                        </p:cTn>
                                        <p:tgtEl>
                                          <p:spTgt spid="29"/>
                                        </p:tgtEl>
                                        <p:attrNameLst>
                                          <p:attrName>style.visibility</p:attrName>
                                        </p:attrNameLst>
                                      </p:cBhvr>
                                      <p:to>
                                        <p:strVal val="hidden"/>
                                      </p:to>
                                    </p:set>
                                  </p:childTnLst>
                                </p:cTn>
                              </p:par>
                              <p:par>
                                <p:cTn id="132" presetID="10" presetClass="exit" presetSubtype="0" fill="hold" grpId="0" nodeType="withEffect">
                                  <p:stCondLst>
                                    <p:cond delay="0"/>
                                  </p:stCondLst>
                                  <p:childTnLst>
                                    <p:animEffect transition="out" filter="fade">
                                      <p:cBhvr>
                                        <p:cTn id="133" dur="500"/>
                                        <p:tgtEl>
                                          <p:spTgt spid="31"/>
                                        </p:tgtEl>
                                      </p:cBhvr>
                                    </p:animEffect>
                                    <p:set>
                                      <p:cBhvr>
                                        <p:cTn id="134" dur="1" fill="hold">
                                          <p:stCondLst>
                                            <p:cond delay="499"/>
                                          </p:stCondLst>
                                        </p:cTn>
                                        <p:tgtEl>
                                          <p:spTgt spid="31"/>
                                        </p:tgtEl>
                                        <p:attrNameLst>
                                          <p:attrName>style.visibility</p:attrName>
                                        </p:attrNameLst>
                                      </p:cBhvr>
                                      <p:to>
                                        <p:strVal val="hidden"/>
                                      </p:to>
                                    </p:set>
                                  </p:childTnLst>
                                </p:cTn>
                              </p:par>
                            </p:childTnLst>
                          </p:cTn>
                        </p:par>
                      </p:childTnLst>
                    </p:cTn>
                  </p:par>
                  <p:par>
                    <p:cTn id="135" fill="hold">
                      <p:stCondLst>
                        <p:cond delay="indefinite"/>
                      </p:stCondLst>
                      <p:childTnLst>
                        <p:par>
                          <p:cTn id="136" fill="hold">
                            <p:stCondLst>
                              <p:cond delay="0"/>
                            </p:stCondLst>
                            <p:childTnLst>
                              <p:par>
                                <p:cTn id="137" presetID="10" presetClass="entr" presetSubtype="0" fill="hold" grpId="0" nodeType="clickEffect">
                                  <p:stCondLst>
                                    <p:cond delay="0"/>
                                  </p:stCondLst>
                                  <p:childTnLst>
                                    <p:set>
                                      <p:cBhvr>
                                        <p:cTn id="138" dur="1" fill="hold">
                                          <p:stCondLst>
                                            <p:cond delay="0"/>
                                          </p:stCondLst>
                                        </p:cTn>
                                        <p:tgtEl>
                                          <p:spTgt spid="48"/>
                                        </p:tgtEl>
                                        <p:attrNameLst>
                                          <p:attrName>style.visibility</p:attrName>
                                        </p:attrNameLst>
                                      </p:cBhvr>
                                      <p:to>
                                        <p:strVal val="visible"/>
                                      </p:to>
                                    </p:set>
                                    <p:animEffect transition="in" filter="fade">
                                      <p:cBhvr>
                                        <p:cTn id="139" dur="500"/>
                                        <p:tgtEl>
                                          <p:spTgt spid="48"/>
                                        </p:tgtEl>
                                      </p:cBhvr>
                                    </p:animEffect>
                                  </p:childTnLst>
                                </p:cTn>
                              </p:par>
                            </p:childTnLst>
                          </p:cTn>
                        </p:par>
                      </p:childTnLst>
                    </p:cTn>
                  </p:par>
                  <p:par>
                    <p:cTn id="140" fill="hold">
                      <p:stCondLst>
                        <p:cond delay="indefinite"/>
                      </p:stCondLst>
                      <p:childTnLst>
                        <p:par>
                          <p:cTn id="141" fill="hold">
                            <p:stCondLst>
                              <p:cond delay="0"/>
                            </p:stCondLst>
                            <p:childTnLst>
                              <p:par>
                                <p:cTn id="142" presetID="10" presetClass="entr" presetSubtype="0" fill="hold" grpId="0" nodeType="clickEffect">
                                  <p:stCondLst>
                                    <p:cond delay="0"/>
                                  </p:stCondLst>
                                  <p:childTnLst>
                                    <p:set>
                                      <p:cBhvr>
                                        <p:cTn id="143" dur="1" fill="hold">
                                          <p:stCondLst>
                                            <p:cond delay="0"/>
                                          </p:stCondLst>
                                        </p:cTn>
                                        <p:tgtEl>
                                          <p:spTgt spid="49"/>
                                        </p:tgtEl>
                                        <p:attrNameLst>
                                          <p:attrName>style.visibility</p:attrName>
                                        </p:attrNameLst>
                                      </p:cBhvr>
                                      <p:to>
                                        <p:strVal val="visible"/>
                                      </p:to>
                                    </p:set>
                                    <p:animEffect transition="in" filter="fade">
                                      <p:cBhvr>
                                        <p:cTn id="144" dur="500"/>
                                        <p:tgtEl>
                                          <p:spTgt spid="49"/>
                                        </p:tgtEl>
                                      </p:cBhvr>
                                    </p:animEffect>
                                  </p:childTnLst>
                                </p:cTn>
                              </p:par>
                            </p:childTnLst>
                          </p:cTn>
                        </p:par>
                      </p:childTnLst>
                    </p:cTn>
                  </p:par>
                  <p:par>
                    <p:cTn id="145" fill="hold">
                      <p:stCondLst>
                        <p:cond delay="indefinite"/>
                      </p:stCondLst>
                      <p:childTnLst>
                        <p:par>
                          <p:cTn id="146" fill="hold">
                            <p:stCondLst>
                              <p:cond delay="0"/>
                            </p:stCondLst>
                            <p:childTnLst>
                              <p:par>
                                <p:cTn id="147" presetID="10" presetClass="entr" presetSubtype="0" fill="hold" grpId="0" nodeType="clickEffect">
                                  <p:stCondLst>
                                    <p:cond delay="0"/>
                                  </p:stCondLst>
                                  <p:childTnLst>
                                    <p:set>
                                      <p:cBhvr>
                                        <p:cTn id="148" dur="1" fill="hold">
                                          <p:stCondLst>
                                            <p:cond delay="0"/>
                                          </p:stCondLst>
                                        </p:cTn>
                                        <p:tgtEl>
                                          <p:spTgt spid="14"/>
                                        </p:tgtEl>
                                        <p:attrNameLst>
                                          <p:attrName>style.visibility</p:attrName>
                                        </p:attrNameLst>
                                      </p:cBhvr>
                                      <p:to>
                                        <p:strVal val="visible"/>
                                      </p:to>
                                    </p:set>
                                    <p:animEffect transition="in" filter="fade">
                                      <p:cBhvr>
                                        <p:cTn id="149" dur="500"/>
                                        <p:tgtEl>
                                          <p:spTgt spid="14"/>
                                        </p:tgtEl>
                                      </p:cBhvr>
                                    </p:animEffect>
                                  </p:childTnLst>
                                </p:cTn>
                              </p:par>
                              <p:par>
                                <p:cTn id="150" presetID="10" presetClass="entr" presetSubtype="0" fill="hold" grpId="0" nodeType="withEffect">
                                  <p:stCondLst>
                                    <p:cond delay="0"/>
                                  </p:stCondLst>
                                  <p:childTnLst>
                                    <p:set>
                                      <p:cBhvr>
                                        <p:cTn id="151" dur="1" fill="hold">
                                          <p:stCondLst>
                                            <p:cond delay="0"/>
                                          </p:stCondLst>
                                        </p:cTn>
                                        <p:tgtEl>
                                          <p:spTgt spid="37"/>
                                        </p:tgtEl>
                                        <p:attrNameLst>
                                          <p:attrName>style.visibility</p:attrName>
                                        </p:attrNameLst>
                                      </p:cBhvr>
                                      <p:to>
                                        <p:strVal val="visible"/>
                                      </p:to>
                                    </p:set>
                                    <p:animEffect transition="in" filter="fade">
                                      <p:cBhvr>
                                        <p:cTn id="152" dur="500"/>
                                        <p:tgtEl>
                                          <p:spTgt spid="37"/>
                                        </p:tgtEl>
                                      </p:cBhvr>
                                    </p:animEffect>
                                  </p:childTnLst>
                                </p:cTn>
                              </p:par>
                              <p:par>
                                <p:cTn id="153" presetID="10" presetClass="entr" presetSubtype="0" fill="hold" grpId="0" nodeType="withEffect">
                                  <p:stCondLst>
                                    <p:cond delay="0"/>
                                  </p:stCondLst>
                                  <p:childTnLst>
                                    <p:set>
                                      <p:cBhvr>
                                        <p:cTn id="154" dur="1" fill="hold">
                                          <p:stCondLst>
                                            <p:cond delay="0"/>
                                          </p:stCondLst>
                                        </p:cTn>
                                        <p:tgtEl>
                                          <p:spTgt spid="36"/>
                                        </p:tgtEl>
                                        <p:attrNameLst>
                                          <p:attrName>style.visibility</p:attrName>
                                        </p:attrNameLst>
                                      </p:cBhvr>
                                      <p:to>
                                        <p:strVal val="visible"/>
                                      </p:to>
                                    </p:set>
                                    <p:animEffect transition="in" filter="fade">
                                      <p:cBhvr>
                                        <p:cTn id="155" dur="500"/>
                                        <p:tgtEl>
                                          <p:spTgt spid="36"/>
                                        </p:tgtEl>
                                      </p:cBhvr>
                                    </p:animEffect>
                                  </p:childTnLst>
                                </p:cTn>
                              </p:par>
                              <p:par>
                                <p:cTn id="156" presetID="10" presetClass="entr" presetSubtype="0" fill="hold" grpId="0" nodeType="withEffect">
                                  <p:stCondLst>
                                    <p:cond delay="0"/>
                                  </p:stCondLst>
                                  <p:childTnLst>
                                    <p:set>
                                      <p:cBhvr>
                                        <p:cTn id="157" dur="1" fill="hold">
                                          <p:stCondLst>
                                            <p:cond delay="0"/>
                                          </p:stCondLst>
                                        </p:cTn>
                                        <p:tgtEl>
                                          <p:spTgt spid="47"/>
                                        </p:tgtEl>
                                        <p:attrNameLst>
                                          <p:attrName>style.visibility</p:attrName>
                                        </p:attrNameLst>
                                      </p:cBhvr>
                                      <p:to>
                                        <p:strVal val="visible"/>
                                      </p:to>
                                    </p:set>
                                    <p:animEffect transition="in" filter="fade">
                                      <p:cBhvr>
                                        <p:cTn id="158"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animBg="1"/>
      <p:bldP spid="17" grpId="0"/>
      <p:bldP spid="17" grpId="1"/>
      <p:bldP spid="20" grpId="0"/>
      <p:bldP spid="20" grpId="1"/>
      <p:bldP spid="23" grpId="0"/>
      <p:bldP spid="3" grpId="0"/>
      <p:bldP spid="24" grpId="0"/>
      <p:bldP spid="30" grpId="0"/>
      <p:bldP spid="30" grpId="1"/>
      <p:bldP spid="31" grpId="0"/>
      <p:bldP spid="31" grpId="1"/>
      <p:bldP spid="34" grpId="0"/>
      <p:bldP spid="35" grpId="0"/>
      <p:bldP spid="36" grpId="0"/>
      <p:bldP spid="37" grpId="0" animBg="1"/>
      <p:bldP spid="39" grpId="0"/>
      <p:bldP spid="39" grpId="1"/>
      <p:bldP spid="40" grpId="0"/>
      <p:bldP spid="40" grpId="1"/>
      <p:bldP spid="42" grpId="0" animBg="1"/>
      <p:bldP spid="43" grpId="0" animBg="1"/>
      <p:bldP spid="47" grpId="0" animBg="1"/>
      <p:bldP spid="48" grpId="0" animBg="1"/>
      <p:bldP spid="49"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2383946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1536743" y="1703071"/>
            <a:ext cx="6070515" cy="4164329"/>
            <a:chOff x="1409786" y="1703071"/>
            <a:chExt cx="6070515" cy="4164329"/>
          </a:xfrm>
        </p:grpSpPr>
        <p:pic>
          <p:nvPicPr>
            <p:cNvPr id="143364" name="Picture 4" descr="fig1.24.tif"/>
            <p:cNvPicPr>
              <a:picLocks noChangeAspect="1"/>
            </p:cNvPicPr>
            <p:nvPr/>
          </p:nvPicPr>
          <p:blipFill rotWithShape="1">
            <a:blip r:embed="rId3"/>
            <a:srcRect l="25757" r="25760" b="57576"/>
            <a:stretch/>
          </p:blipFill>
          <p:spPr bwMode="auto">
            <a:xfrm>
              <a:off x="1663700" y="1703071"/>
              <a:ext cx="5816601" cy="4164329"/>
            </a:xfrm>
            <a:prstGeom prst="rect">
              <a:avLst/>
            </a:prstGeom>
          </p:spPr>
        </p:pic>
        <p:sp>
          <p:nvSpPr>
            <p:cNvPr id="2" name="TextBox 1">
              <a:extLst>
                <a:ext uri="{FF2B5EF4-FFF2-40B4-BE49-F238E27FC236}">
                  <a16:creationId xmlns:a16="http://schemas.microsoft.com/office/drawing/2014/main" id="{707EDADC-9898-8945-8EB9-AD0AEE9D6B43}"/>
                </a:ext>
              </a:extLst>
            </p:cNvPr>
            <p:cNvSpPr txBox="1"/>
            <p:nvPr/>
          </p:nvSpPr>
          <p:spPr>
            <a:xfrm rot="16200000">
              <a:off x="209044" y="3334344"/>
              <a:ext cx="2909315" cy="507831"/>
            </a:xfrm>
            <a:prstGeom prst="rect">
              <a:avLst/>
            </a:prstGeom>
            <a:noFill/>
          </p:spPr>
          <p:txBody>
            <a:bodyPr wrap="square" rtlCol="0">
              <a:noAutofit/>
            </a:bodyPr>
            <a:lstStyle/>
            <a:p>
              <a:r>
                <a:rPr lang="en-US" dirty="0"/>
                <a:t>Change from global mean</a:t>
              </a:r>
            </a:p>
          </p:txBody>
        </p:sp>
      </p:grpSp>
      <p:sp>
        <p:nvSpPr>
          <p:cNvPr id="5" name="Title 4"/>
          <p:cNvSpPr>
            <a:spLocks noGrp="1"/>
          </p:cNvSpPr>
          <p:nvPr>
            <p:ph type="title"/>
          </p:nvPr>
        </p:nvSpPr>
        <p:spPr/>
        <p:txBody>
          <a:bodyPr/>
          <a:lstStyle/>
          <a:p>
            <a:r>
              <a:rPr lang="en-US" dirty="0"/>
              <a:t>Global Temperatures</a:t>
            </a:r>
          </a:p>
        </p:txBody>
      </p:sp>
    </p:spTree>
    <p:extLst>
      <p:ext uri="{BB962C8B-B14F-4D97-AF65-F5344CB8AC3E}">
        <p14:creationId xmlns:p14="http://schemas.microsoft.com/office/powerpoint/2010/main" val="91313025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a:t>Condition 1</a:t>
            </a:r>
          </a:p>
        </p:txBody>
      </p:sp>
      <p:sp>
        <p:nvSpPr>
          <p:cNvPr id="3" name="Subtitle 2"/>
          <p:cNvSpPr>
            <a:spLocks noGrp="1"/>
          </p:cNvSpPr>
          <p:nvPr>
            <p:ph type="subTitle" idx="1"/>
          </p:nvPr>
        </p:nvSpPr>
        <p:spPr/>
        <p:txBody>
          <a:bodyPr/>
          <a:lstStyle/>
          <a:p>
            <a:r>
              <a:rPr lang="en-US" dirty="0"/>
              <a:t>Mean Does Not Depend on Time</a:t>
            </a:r>
          </a:p>
        </p:txBody>
      </p:sp>
    </p:spTree>
    <p:extLst>
      <p:ext uri="{BB962C8B-B14F-4D97-AF65-F5344CB8AC3E}">
        <p14:creationId xmlns:p14="http://schemas.microsoft.com/office/powerpoint/2010/main" val="247965152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1E63516-1DE0-BD4E-B750-9008902B6E28}"/>
              </a:ext>
            </a:extLst>
          </p:cNvPr>
          <p:cNvPicPr>
            <a:picLocks noChangeAspect="1"/>
          </p:cNvPicPr>
          <p:nvPr/>
        </p:nvPicPr>
        <p:blipFill>
          <a:blip r:embed="rId3"/>
          <a:stretch>
            <a:fillRect/>
          </a:stretch>
        </p:blipFill>
        <p:spPr>
          <a:xfrm>
            <a:off x="226254" y="2863866"/>
            <a:ext cx="6032325" cy="3135614"/>
          </a:xfrm>
          <a:prstGeom prst="rect">
            <a:avLst/>
          </a:prstGeom>
        </p:spPr>
      </p:pic>
      <p:sp>
        <p:nvSpPr>
          <p:cNvPr id="2" name="Title 1">
            <a:extLst>
              <a:ext uri="{FF2B5EF4-FFF2-40B4-BE49-F238E27FC236}">
                <a16:creationId xmlns:a16="http://schemas.microsoft.com/office/drawing/2014/main" id="{A1A68E5D-D1B8-DC46-83F4-5BA8D3C5426A}"/>
              </a:ext>
            </a:extLst>
          </p:cNvPr>
          <p:cNvSpPr>
            <a:spLocks noGrp="1"/>
          </p:cNvSpPr>
          <p:nvPr>
            <p:ph type="title"/>
          </p:nvPr>
        </p:nvSpPr>
        <p:spPr/>
        <p:txBody>
          <a:bodyPr>
            <a:normAutofit/>
          </a:bodyPr>
          <a:lstStyle/>
          <a:p>
            <a:r>
              <a:rPr lang="en-US" dirty="0"/>
              <a:t>Stationary Series</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A6034775-1183-7248-A2F2-03A9085284F7}"/>
                  </a:ext>
                </a:extLst>
              </p:cNvPr>
              <p:cNvSpPr txBox="1"/>
              <p:nvPr/>
            </p:nvSpPr>
            <p:spPr>
              <a:xfrm>
                <a:off x="457201" y="1600984"/>
                <a:ext cx="8229600" cy="1354217"/>
              </a:xfrm>
              <a:prstGeom prst="rect">
                <a:avLst/>
              </a:prstGeom>
              <a:noFill/>
            </p:spPr>
            <p:txBody>
              <a:bodyPr wrap="square" rtlCol="0">
                <a:spAutoFit/>
              </a:bodyPr>
              <a:lstStyle/>
              <a:p>
                <a:pPr>
                  <a:spcBef>
                    <a:spcPts val="600"/>
                  </a:spcBef>
                </a:pPr>
                <a:r>
                  <a:rPr lang="en-US" dirty="0"/>
                  <a:t>Three conditions:</a:t>
                </a:r>
              </a:p>
              <a:p>
                <a:pPr marL="342900" indent="-342900">
                  <a:spcBef>
                    <a:spcPts val="600"/>
                  </a:spcBef>
                  <a:buFont typeface="+mj-lt"/>
                  <a:buAutoNum type="arabicPeriod"/>
                </a:pPr>
                <a:r>
                  <a:rPr lang="en-US" dirty="0"/>
                  <a:t>Subpopulations of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𝑡</m:t>
                        </m:r>
                      </m:sub>
                    </m:sSub>
                  </m:oMath>
                </a14:m>
                <a:r>
                  <a:rPr lang="en-US" dirty="0"/>
                  <a:t> have the same mean for each </a:t>
                </a:r>
                <a:r>
                  <a:rPr lang="en-US" i="1" dirty="0"/>
                  <a:t>t</a:t>
                </a:r>
                <a:r>
                  <a:rPr lang="en-US" dirty="0"/>
                  <a:t>. Restated, the mean does not depend on time (</a:t>
                </a:r>
                <a:r>
                  <a:rPr lang="en-US" i="1" dirty="0"/>
                  <a:t>t</a:t>
                </a:r>
                <a:r>
                  <a:rPr lang="en-US" dirty="0"/>
                  <a:t>). </a:t>
                </a:r>
              </a:p>
              <a:p>
                <a:pPr>
                  <a:spcBef>
                    <a:spcPts val="600"/>
                  </a:spcBef>
                </a:pPr>
                <a:r>
                  <a:rPr lang="en-US" dirty="0"/>
                  <a:t>		 </a:t>
                </a:r>
                <a14:m>
                  <m:oMath xmlns:m="http://schemas.openxmlformats.org/officeDocument/2006/math">
                    <m:r>
                      <a:rPr lang="en-US" i="1">
                        <a:latin typeface="Cambria Math" panose="02040503050406030204" pitchFamily="18" charset="0"/>
                      </a:rPr>
                      <m:t>𝐸</m:t>
                    </m:r>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𝜇</m:t>
                    </m:r>
                  </m:oMath>
                </a14:m>
                <a:endParaRPr lang="en-US" dirty="0"/>
              </a:p>
            </p:txBody>
          </p:sp>
        </mc:Choice>
        <mc:Fallback xmlns="">
          <p:sp>
            <p:nvSpPr>
              <p:cNvPr id="8" name="TextBox 7">
                <a:extLst>
                  <a:ext uri="{FF2B5EF4-FFF2-40B4-BE49-F238E27FC236}">
                    <a16:creationId xmlns:a16="http://schemas.microsoft.com/office/drawing/2014/main" xmlns:a14="http://schemas.microsoft.com/office/drawing/2010/main" xmlns="" id="{A6034775-1183-7248-A2F2-03A9085284F7}"/>
                  </a:ext>
                </a:extLst>
              </p:cNvPr>
              <p:cNvSpPr txBox="1">
                <a:spLocks noRot="1" noChangeAspect="1" noMove="1" noResize="1" noEditPoints="1" noAdjustHandles="1" noChangeArrowheads="1" noChangeShapeType="1" noTextEdit="1"/>
              </p:cNvSpPr>
              <p:nvPr/>
            </p:nvSpPr>
            <p:spPr>
              <a:xfrm>
                <a:off x="457201" y="1600984"/>
                <a:ext cx="8229600" cy="1354217"/>
              </a:xfrm>
              <a:prstGeom prst="rect">
                <a:avLst/>
              </a:prstGeom>
              <a:blipFill rotWithShape="0">
                <a:blip r:embed="rId4"/>
                <a:stretch>
                  <a:fillRect l="-593" t="-2703" b="-901"/>
                </a:stretch>
              </a:blipFill>
            </p:spPr>
            <p:txBody>
              <a:bodyPr/>
              <a:lstStyle/>
              <a:p>
                <a:r>
                  <a:rPr lang="en-US">
                    <a:noFill/>
                  </a:rPr>
                  <a:t> </a:t>
                </a:r>
              </a:p>
            </p:txBody>
          </p:sp>
        </mc:Fallback>
      </mc:AlternateContent>
      <p:pic>
        <p:nvPicPr>
          <p:cNvPr id="10" name="Picture 9">
            <a:extLst>
              <a:ext uri="{FF2B5EF4-FFF2-40B4-BE49-F238E27FC236}">
                <a16:creationId xmlns:a16="http://schemas.microsoft.com/office/drawing/2014/main" id="{D6511AB1-E469-424A-B869-13918119AA6A}"/>
              </a:ext>
            </a:extLst>
          </p:cNvPr>
          <p:cNvPicPr>
            <a:picLocks noChangeAspect="1"/>
          </p:cNvPicPr>
          <p:nvPr/>
        </p:nvPicPr>
        <p:blipFill>
          <a:blip r:embed="rId5" cstate="print">
            <a:alphaModFix amt="50000"/>
            <a:extLst>
              <a:ext uri="{28A0092B-C50C-407E-A947-70E740481C1C}">
                <a14:useLocalDpi xmlns:a14="http://schemas.microsoft.com/office/drawing/2010/main" val="0"/>
              </a:ext>
            </a:extLst>
          </a:blip>
          <a:stretch>
            <a:fillRect/>
          </a:stretch>
        </p:blipFill>
        <p:spPr>
          <a:xfrm rot="5400000">
            <a:off x="1284379" y="3805154"/>
            <a:ext cx="2369720" cy="708911"/>
          </a:xfrm>
          <a:prstGeom prst="rect">
            <a:avLst/>
          </a:prstGeom>
        </p:spPr>
      </p:pic>
      <p:pic>
        <p:nvPicPr>
          <p:cNvPr id="11" name="Picture 10">
            <a:extLst>
              <a:ext uri="{FF2B5EF4-FFF2-40B4-BE49-F238E27FC236}">
                <a16:creationId xmlns:a16="http://schemas.microsoft.com/office/drawing/2014/main" id="{1C413243-7C2A-FC4D-8251-83667E6A0206}"/>
              </a:ext>
            </a:extLst>
          </p:cNvPr>
          <p:cNvPicPr>
            <a:picLocks noChangeAspect="1"/>
          </p:cNvPicPr>
          <p:nvPr/>
        </p:nvPicPr>
        <p:blipFill>
          <a:blip r:embed="rId5" cstate="print">
            <a:alphaModFix amt="50000"/>
            <a:extLst>
              <a:ext uri="{28A0092B-C50C-407E-A947-70E740481C1C}">
                <a14:useLocalDpi xmlns:a14="http://schemas.microsoft.com/office/drawing/2010/main" val="0"/>
              </a:ext>
            </a:extLst>
          </a:blip>
          <a:stretch>
            <a:fillRect/>
          </a:stretch>
        </p:blipFill>
        <p:spPr>
          <a:xfrm rot="5400000">
            <a:off x="2337369" y="3837998"/>
            <a:ext cx="2369718" cy="708911"/>
          </a:xfrm>
          <a:prstGeom prst="rect">
            <a:avLst/>
          </a:prstGeom>
        </p:spPr>
      </p:pic>
      <p:pic>
        <p:nvPicPr>
          <p:cNvPr id="13" name="Picture 12">
            <a:extLst>
              <a:ext uri="{FF2B5EF4-FFF2-40B4-BE49-F238E27FC236}">
                <a16:creationId xmlns:a16="http://schemas.microsoft.com/office/drawing/2014/main" id="{61C79918-8CC8-F945-9924-C0A8E9244AB6}"/>
              </a:ext>
            </a:extLst>
          </p:cNvPr>
          <p:cNvPicPr>
            <a:picLocks noChangeAspect="1"/>
          </p:cNvPicPr>
          <p:nvPr/>
        </p:nvPicPr>
        <p:blipFill>
          <a:blip r:embed="rId5" cstate="print">
            <a:alphaModFix amt="50000"/>
            <a:extLst>
              <a:ext uri="{28A0092B-C50C-407E-A947-70E740481C1C}">
                <a14:useLocalDpi xmlns:a14="http://schemas.microsoft.com/office/drawing/2010/main" val="0"/>
              </a:ext>
            </a:extLst>
          </a:blip>
          <a:stretch>
            <a:fillRect/>
          </a:stretch>
        </p:blipFill>
        <p:spPr>
          <a:xfrm rot="5400000">
            <a:off x="3394454" y="3837995"/>
            <a:ext cx="2369713" cy="708910"/>
          </a:xfrm>
          <a:prstGeom prst="rect">
            <a:avLst/>
          </a:prstGeom>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7FDF54B9-DA76-D34A-90C2-385B5E136130}"/>
                  </a:ext>
                </a:extLst>
              </p:cNvPr>
              <p:cNvSpPr txBox="1"/>
              <p:nvPr/>
            </p:nvSpPr>
            <p:spPr>
              <a:xfrm>
                <a:off x="2185699" y="6047601"/>
                <a:ext cx="391030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ea typeface="Cambria Math" panose="02040503050406030204" pitchFamily="18" charset="0"/>
                            </a:rPr>
                            <m:t>10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ea typeface="Cambria Math" panose="02040503050406030204" pitchFamily="18" charset="0"/>
                            </a:rPr>
                            <m:t>30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ea typeface="Cambria Math" panose="02040503050406030204" pitchFamily="18" charset="0"/>
                            </a:rPr>
                            <m:t>50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ea typeface="Cambria Math" panose="02040503050406030204" pitchFamily="18" charset="0"/>
                            </a:rPr>
                            <m:t>70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ea typeface="Cambria Math" panose="02040503050406030204" pitchFamily="18" charset="0"/>
                            </a:rPr>
                            <m:t>93</m:t>
                          </m:r>
                        </m:sub>
                      </m:sSub>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𝜇</m:t>
                      </m:r>
                      <m:r>
                        <a:rPr lang="en-US" i="1">
                          <a:latin typeface="Cambria Math" panose="02040503050406030204" pitchFamily="18" charset="0"/>
                        </a:rPr>
                        <m:t>=17</m:t>
                      </m:r>
                    </m:oMath>
                  </m:oMathPara>
                </a14:m>
                <a:endParaRPr lang="en-US" dirty="0"/>
              </a:p>
            </p:txBody>
          </p:sp>
        </mc:Choice>
        <mc:Fallback xmlns="">
          <p:sp>
            <p:nvSpPr>
              <p:cNvPr id="4" name="TextBox 3">
                <a:extLst>
                  <a:ext uri="{FF2B5EF4-FFF2-40B4-BE49-F238E27FC236}">
                    <a16:creationId xmlns:a16="http://schemas.microsoft.com/office/drawing/2014/main" id="{7FDF54B9-DA76-D34A-90C2-385B5E136130}"/>
                  </a:ext>
                </a:extLst>
              </p:cNvPr>
              <p:cNvSpPr txBox="1">
                <a:spLocks noRot="1" noChangeAspect="1" noMove="1" noResize="1" noEditPoints="1" noAdjustHandles="1" noChangeArrowheads="1" noChangeShapeType="1" noTextEdit="1"/>
              </p:cNvSpPr>
              <p:nvPr/>
            </p:nvSpPr>
            <p:spPr>
              <a:xfrm>
                <a:off x="2185699" y="6047601"/>
                <a:ext cx="3910301" cy="276999"/>
              </a:xfrm>
              <a:prstGeom prst="rect">
                <a:avLst/>
              </a:prstGeom>
              <a:blipFill>
                <a:blip r:embed="rId6"/>
                <a:stretch>
                  <a:fillRect l="-936" r="-780" b="-239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9F024B91-50AF-CD45-92A7-FAD7024B3F7B}"/>
                  </a:ext>
                </a:extLst>
              </p:cNvPr>
              <p:cNvSpPr/>
              <p:nvPr/>
            </p:nvSpPr>
            <p:spPr>
              <a:xfrm>
                <a:off x="2115585" y="4164837"/>
                <a:ext cx="481991" cy="30008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1350" i="1">
                              <a:latin typeface="Cambria Math" panose="02040503050406030204" pitchFamily="18" charset="0"/>
                            </a:rPr>
                          </m:ctrlPr>
                        </m:sSubPr>
                        <m:e>
                          <m:r>
                            <a:rPr lang="en-US" sz="1350" i="1">
                              <a:latin typeface="Cambria Math" panose="02040503050406030204" pitchFamily="18" charset="0"/>
                              <a:ea typeface="Cambria Math" panose="02040503050406030204" pitchFamily="18" charset="0"/>
                            </a:rPr>
                            <m:t>𝜇</m:t>
                          </m:r>
                        </m:e>
                        <m:sub>
                          <m:r>
                            <a:rPr lang="en-US" sz="1350" i="1">
                              <a:latin typeface="Cambria Math" panose="02040503050406030204" pitchFamily="18" charset="0"/>
                              <a:ea typeface="Cambria Math" panose="02040503050406030204" pitchFamily="18" charset="0"/>
                            </a:rPr>
                            <m:t>30</m:t>
                          </m:r>
                        </m:sub>
                      </m:sSub>
                    </m:oMath>
                  </m:oMathPara>
                </a14:m>
                <a:endParaRPr lang="en-US" sz="1350" dirty="0"/>
              </a:p>
            </p:txBody>
          </p:sp>
        </mc:Choice>
        <mc:Fallback xmlns="">
          <p:sp>
            <p:nvSpPr>
              <p:cNvPr id="5" name="Rectangle 4">
                <a:extLst>
                  <a:ext uri="{FF2B5EF4-FFF2-40B4-BE49-F238E27FC236}">
                    <a16:creationId xmlns:a16="http://schemas.microsoft.com/office/drawing/2014/main" id="{9F024B91-50AF-CD45-92A7-FAD7024B3F7B}"/>
                  </a:ext>
                </a:extLst>
              </p:cNvPr>
              <p:cNvSpPr>
                <a:spLocks noRot="1" noChangeAspect="1" noMove="1" noResize="1" noEditPoints="1" noAdjustHandles="1" noChangeArrowheads="1" noChangeShapeType="1" noTextEdit="1"/>
              </p:cNvSpPr>
              <p:nvPr/>
            </p:nvSpPr>
            <p:spPr>
              <a:xfrm>
                <a:off x="2115585" y="4164837"/>
                <a:ext cx="481991" cy="30008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Rectangle 25">
                <a:extLst>
                  <a:ext uri="{FF2B5EF4-FFF2-40B4-BE49-F238E27FC236}">
                    <a16:creationId xmlns:a16="http://schemas.microsoft.com/office/drawing/2014/main" id="{89554E4E-898D-A745-AA33-6AA15730EF49}"/>
                  </a:ext>
                </a:extLst>
              </p:cNvPr>
              <p:cNvSpPr/>
              <p:nvPr/>
            </p:nvSpPr>
            <p:spPr>
              <a:xfrm>
                <a:off x="3132448" y="4181178"/>
                <a:ext cx="481991" cy="30008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1350" i="1">
                              <a:latin typeface="Cambria Math" panose="02040503050406030204" pitchFamily="18" charset="0"/>
                            </a:rPr>
                          </m:ctrlPr>
                        </m:sSubPr>
                        <m:e>
                          <m:r>
                            <a:rPr lang="en-US" sz="1350" i="1">
                              <a:latin typeface="Cambria Math" panose="02040503050406030204" pitchFamily="18" charset="0"/>
                              <a:ea typeface="Cambria Math" panose="02040503050406030204" pitchFamily="18" charset="0"/>
                            </a:rPr>
                            <m:t>𝜇</m:t>
                          </m:r>
                        </m:e>
                        <m:sub>
                          <m:r>
                            <a:rPr lang="en-US" sz="1350" i="1">
                              <a:latin typeface="Cambria Math" panose="02040503050406030204" pitchFamily="18" charset="0"/>
                              <a:ea typeface="Cambria Math" panose="02040503050406030204" pitchFamily="18" charset="0"/>
                            </a:rPr>
                            <m:t>50</m:t>
                          </m:r>
                        </m:sub>
                      </m:sSub>
                    </m:oMath>
                  </m:oMathPara>
                </a14:m>
                <a:endParaRPr lang="en-US" sz="1350" dirty="0"/>
              </a:p>
            </p:txBody>
          </p:sp>
        </mc:Choice>
        <mc:Fallback xmlns="">
          <p:sp>
            <p:nvSpPr>
              <p:cNvPr id="26" name="Rectangle 25">
                <a:extLst>
                  <a:ext uri="{FF2B5EF4-FFF2-40B4-BE49-F238E27FC236}">
                    <a16:creationId xmlns:a16="http://schemas.microsoft.com/office/drawing/2014/main" id="{89554E4E-898D-A745-AA33-6AA15730EF49}"/>
                  </a:ext>
                </a:extLst>
              </p:cNvPr>
              <p:cNvSpPr>
                <a:spLocks noRot="1" noChangeAspect="1" noMove="1" noResize="1" noEditPoints="1" noAdjustHandles="1" noChangeArrowheads="1" noChangeShapeType="1" noTextEdit="1"/>
              </p:cNvSpPr>
              <p:nvPr/>
            </p:nvSpPr>
            <p:spPr>
              <a:xfrm>
                <a:off x="3132448" y="4181178"/>
                <a:ext cx="481991" cy="30008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Rectangle 26">
                <a:extLst>
                  <a:ext uri="{FF2B5EF4-FFF2-40B4-BE49-F238E27FC236}">
                    <a16:creationId xmlns:a16="http://schemas.microsoft.com/office/drawing/2014/main" id="{60047019-D4BC-EC4E-B886-F4A1A7EF0E98}"/>
                  </a:ext>
                </a:extLst>
              </p:cNvPr>
              <p:cNvSpPr/>
              <p:nvPr/>
            </p:nvSpPr>
            <p:spPr>
              <a:xfrm>
                <a:off x="4225656" y="4154673"/>
                <a:ext cx="481991" cy="30008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1350" i="1">
                              <a:latin typeface="Cambria Math" panose="02040503050406030204" pitchFamily="18" charset="0"/>
                            </a:rPr>
                          </m:ctrlPr>
                        </m:sSubPr>
                        <m:e>
                          <m:r>
                            <a:rPr lang="en-US" sz="1350" i="1">
                              <a:latin typeface="Cambria Math" panose="02040503050406030204" pitchFamily="18" charset="0"/>
                              <a:ea typeface="Cambria Math" panose="02040503050406030204" pitchFamily="18" charset="0"/>
                            </a:rPr>
                            <m:t>𝜇</m:t>
                          </m:r>
                        </m:e>
                        <m:sub>
                          <m:r>
                            <a:rPr lang="en-US" sz="1350" i="1">
                              <a:latin typeface="Cambria Math" panose="02040503050406030204" pitchFamily="18" charset="0"/>
                              <a:ea typeface="Cambria Math" panose="02040503050406030204" pitchFamily="18" charset="0"/>
                            </a:rPr>
                            <m:t>70</m:t>
                          </m:r>
                        </m:sub>
                      </m:sSub>
                    </m:oMath>
                  </m:oMathPara>
                </a14:m>
                <a:endParaRPr lang="en-US" sz="1350" dirty="0"/>
              </a:p>
            </p:txBody>
          </p:sp>
        </mc:Choice>
        <mc:Fallback xmlns="">
          <p:sp>
            <p:nvSpPr>
              <p:cNvPr id="27" name="Rectangle 26">
                <a:extLst>
                  <a:ext uri="{FF2B5EF4-FFF2-40B4-BE49-F238E27FC236}">
                    <a16:creationId xmlns:a16="http://schemas.microsoft.com/office/drawing/2014/main" id="{60047019-D4BC-EC4E-B886-F4A1A7EF0E98}"/>
                  </a:ext>
                </a:extLst>
              </p:cNvPr>
              <p:cNvSpPr>
                <a:spLocks noRot="1" noChangeAspect="1" noMove="1" noResize="1" noEditPoints="1" noAdjustHandles="1" noChangeArrowheads="1" noChangeShapeType="1" noTextEdit="1"/>
              </p:cNvSpPr>
              <p:nvPr/>
            </p:nvSpPr>
            <p:spPr>
              <a:xfrm>
                <a:off x="4225656" y="4154673"/>
                <a:ext cx="481991" cy="300082"/>
              </a:xfrm>
              <a:prstGeom prst="rect">
                <a:avLst/>
              </a:prstGeom>
              <a:blipFill>
                <a:blip r:embed="rId9"/>
                <a:stretch>
                  <a:fillRect/>
                </a:stretch>
              </a:blipFill>
            </p:spPr>
            <p:txBody>
              <a:bodyPr/>
              <a:lstStyle/>
              <a:p>
                <a:r>
                  <a:rPr lang="en-US">
                    <a:noFill/>
                  </a:rPr>
                  <a:t> </a:t>
                </a:r>
              </a:p>
            </p:txBody>
          </p:sp>
        </mc:Fallback>
      </mc:AlternateContent>
      <p:sp>
        <p:nvSpPr>
          <p:cNvPr id="29" name="TextBox 28">
            <a:extLst>
              <a:ext uri="{FF2B5EF4-FFF2-40B4-BE49-F238E27FC236}">
                <a16:creationId xmlns:a16="http://schemas.microsoft.com/office/drawing/2014/main" id="{520322E9-6296-104F-A2AD-697E28879EBE}"/>
              </a:ext>
            </a:extLst>
          </p:cNvPr>
          <p:cNvSpPr txBox="1"/>
          <p:nvPr/>
        </p:nvSpPr>
        <p:spPr>
          <a:xfrm>
            <a:off x="4415070" y="1571341"/>
            <a:ext cx="2448487" cy="300082"/>
          </a:xfrm>
          <a:prstGeom prst="rect">
            <a:avLst/>
          </a:prstGeom>
          <a:noFill/>
          <a:ln w="31750">
            <a:solidFill>
              <a:srgbClr val="FF0000"/>
            </a:solidFill>
          </a:ln>
        </p:spPr>
        <p:txBody>
          <a:bodyPr wrap="square" rtlCol="0">
            <a:spAutoFit/>
          </a:bodyPr>
          <a:lstStyle/>
          <a:p>
            <a:pPr algn="ctr"/>
            <a:r>
              <a:rPr lang="en-US" sz="1350" b="1" dirty="0">
                <a:solidFill>
                  <a:srgbClr val="FF0000"/>
                </a:solidFill>
              </a:rPr>
              <a:t>Note: no </a:t>
            </a:r>
            <a:r>
              <a:rPr lang="en-US" sz="1350" b="1" i="1" dirty="0">
                <a:solidFill>
                  <a:srgbClr val="FF0000"/>
                </a:solidFill>
              </a:rPr>
              <a:t>t</a:t>
            </a:r>
            <a:r>
              <a:rPr lang="en-US" sz="1350" b="1" dirty="0">
                <a:solidFill>
                  <a:srgbClr val="FF0000"/>
                </a:solidFill>
              </a:rPr>
              <a:t> subscript!</a:t>
            </a:r>
          </a:p>
        </p:txBody>
      </p:sp>
      <p:cxnSp>
        <p:nvCxnSpPr>
          <p:cNvPr id="32" name="Straight Arrow Connector 31">
            <a:extLst>
              <a:ext uri="{FF2B5EF4-FFF2-40B4-BE49-F238E27FC236}">
                <a16:creationId xmlns:a16="http://schemas.microsoft.com/office/drawing/2014/main" id="{D2E27EB9-0BF3-7447-AABD-70F38DD84A19}"/>
              </a:ext>
            </a:extLst>
          </p:cNvPr>
          <p:cNvCxnSpPr>
            <a:cxnSpLocks/>
            <a:stCxn id="29" idx="1"/>
          </p:cNvCxnSpPr>
          <p:nvPr/>
        </p:nvCxnSpPr>
        <p:spPr>
          <a:xfrm flipH="1">
            <a:off x="3429000" y="1721382"/>
            <a:ext cx="986070" cy="1142484"/>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25" name="Picture 24">
            <a:extLst>
              <a:ext uri="{FF2B5EF4-FFF2-40B4-BE49-F238E27FC236}">
                <a16:creationId xmlns:a16="http://schemas.microsoft.com/office/drawing/2014/main" id="{0EEAEC9F-ABD3-2246-BA46-A047B650CB51}"/>
              </a:ext>
            </a:extLst>
          </p:cNvPr>
          <p:cNvPicPr>
            <a:picLocks noChangeAspect="1"/>
          </p:cNvPicPr>
          <p:nvPr/>
        </p:nvPicPr>
        <p:blipFill>
          <a:blip r:embed="rId5" cstate="print">
            <a:alphaModFix amt="50000"/>
            <a:extLst>
              <a:ext uri="{28A0092B-C50C-407E-A947-70E740481C1C}">
                <a14:useLocalDpi xmlns:a14="http://schemas.microsoft.com/office/drawing/2010/main" val="0"/>
              </a:ext>
            </a:extLst>
          </a:blip>
          <a:stretch>
            <a:fillRect/>
          </a:stretch>
        </p:blipFill>
        <p:spPr>
          <a:xfrm rot="5400000">
            <a:off x="272122" y="3805152"/>
            <a:ext cx="2369720" cy="708911"/>
          </a:xfrm>
          <a:prstGeom prst="rect">
            <a:avLst/>
          </a:prstGeom>
        </p:spPr>
      </p:pic>
      <mc:AlternateContent xmlns:mc="http://schemas.openxmlformats.org/markup-compatibility/2006" xmlns:a14="http://schemas.microsoft.com/office/drawing/2010/main">
        <mc:Choice Requires="a14">
          <p:sp>
            <p:nvSpPr>
              <p:cNvPr id="30" name="Rectangle 29">
                <a:extLst>
                  <a:ext uri="{FF2B5EF4-FFF2-40B4-BE49-F238E27FC236}">
                    <a16:creationId xmlns:a16="http://schemas.microsoft.com/office/drawing/2014/main" id="{9CFF2CA7-09E6-E54B-8712-46801D5E22E3}"/>
                  </a:ext>
                </a:extLst>
              </p:cNvPr>
              <p:cNvSpPr/>
              <p:nvPr/>
            </p:nvSpPr>
            <p:spPr>
              <a:xfrm>
                <a:off x="1064539" y="4203772"/>
                <a:ext cx="477951" cy="30008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1350" i="1">
                              <a:latin typeface="Cambria Math" panose="02040503050406030204" pitchFamily="18" charset="0"/>
                            </a:rPr>
                          </m:ctrlPr>
                        </m:sSubPr>
                        <m:e>
                          <m:r>
                            <a:rPr lang="en-US" sz="1350" i="1">
                              <a:latin typeface="Cambria Math" panose="02040503050406030204" pitchFamily="18" charset="0"/>
                              <a:ea typeface="Cambria Math" panose="02040503050406030204" pitchFamily="18" charset="0"/>
                            </a:rPr>
                            <m:t>𝜇</m:t>
                          </m:r>
                        </m:e>
                        <m:sub>
                          <m:r>
                            <a:rPr lang="en-US" sz="1350" i="1">
                              <a:latin typeface="Cambria Math" panose="02040503050406030204" pitchFamily="18" charset="0"/>
                              <a:ea typeface="Cambria Math" panose="02040503050406030204" pitchFamily="18" charset="0"/>
                            </a:rPr>
                            <m:t>10</m:t>
                          </m:r>
                        </m:sub>
                      </m:sSub>
                    </m:oMath>
                  </m:oMathPara>
                </a14:m>
                <a:endParaRPr lang="en-US" sz="1350" dirty="0"/>
              </a:p>
            </p:txBody>
          </p:sp>
        </mc:Choice>
        <mc:Fallback xmlns="">
          <p:sp>
            <p:nvSpPr>
              <p:cNvPr id="30" name="Rectangle 29">
                <a:extLst>
                  <a:ext uri="{FF2B5EF4-FFF2-40B4-BE49-F238E27FC236}">
                    <a16:creationId xmlns:a16="http://schemas.microsoft.com/office/drawing/2014/main" id="{9CFF2CA7-09E6-E54B-8712-46801D5E22E3}"/>
                  </a:ext>
                </a:extLst>
              </p:cNvPr>
              <p:cNvSpPr>
                <a:spLocks noRot="1" noChangeAspect="1" noMove="1" noResize="1" noEditPoints="1" noAdjustHandles="1" noChangeArrowheads="1" noChangeShapeType="1" noTextEdit="1"/>
              </p:cNvSpPr>
              <p:nvPr/>
            </p:nvSpPr>
            <p:spPr>
              <a:xfrm>
                <a:off x="1064539" y="4203772"/>
                <a:ext cx="477951" cy="300082"/>
              </a:xfrm>
              <a:prstGeom prst="rect">
                <a:avLst/>
              </a:prstGeom>
              <a:blipFill>
                <a:blip r:embed="rId10"/>
                <a:stretch>
                  <a:fillRect/>
                </a:stretch>
              </a:blipFill>
            </p:spPr>
            <p:txBody>
              <a:bodyPr/>
              <a:lstStyle/>
              <a:p>
                <a:r>
                  <a:rPr lang="en-US">
                    <a:noFill/>
                  </a:rPr>
                  <a:t> </a:t>
                </a:r>
              </a:p>
            </p:txBody>
          </p:sp>
        </mc:Fallback>
      </mc:AlternateContent>
      <p:pic>
        <p:nvPicPr>
          <p:cNvPr id="31" name="Picture 30">
            <a:extLst>
              <a:ext uri="{FF2B5EF4-FFF2-40B4-BE49-F238E27FC236}">
                <a16:creationId xmlns:a16="http://schemas.microsoft.com/office/drawing/2014/main" id="{A6F661AD-46E5-7E42-9E4A-EF9C43407557}"/>
              </a:ext>
            </a:extLst>
          </p:cNvPr>
          <p:cNvPicPr>
            <a:picLocks noChangeAspect="1"/>
          </p:cNvPicPr>
          <p:nvPr/>
        </p:nvPicPr>
        <p:blipFill>
          <a:blip r:embed="rId5" cstate="print">
            <a:alphaModFix amt="50000"/>
            <a:extLst>
              <a:ext uri="{28A0092B-C50C-407E-A947-70E740481C1C}">
                <a14:useLocalDpi xmlns:a14="http://schemas.microsoft.com/office/drawing/2010/main" val="0"/>
              </a:ext>
            </a:extLst>
          </a:blip>
          <a:stretch>
            <a:fillRect/>
          </a:stretch>
        </p:blipFill>
        <p:spPr>
          <a:xfrm rot="5400000">
            <a:off x="4430075" y="3805155"/>
            <a:ext cx="2369718" cy="708911"/>
          </a:xfrm>
          <a:prstGeom prst="rect">
            <a:avLst/>
          </a:prstGeom>
        </p:spPr>
      </p:pic>
      <mc:AlternateContent xmlns:mc="http://schemas.openxmlformats.org/markup-compatibility/2006" xmlns:a14="http://schemas.microsoft.com/office/drawing/2010/main">
        <mc:Choice Requires="a14">
          <p:sp>
            <p:nvSpPr>
              <p:cNvPr id="33" name="Rectangle 32">
                <a:extLst>
                  <a:ext uri="{FF2B5EF4-FFF2-40B4-BE49-F238E27FC236}">
                    <a16:creationId xmlns:a16="http://schemas.microsoft.com/office/drawing/2014/main" id="{961ACE64-CFF6-B44C-85B3-BB2D3E2E983F}"/>
                  </a:ext>
                </a:extLst>
              </p:cNvPr>
              <p:cNvSpPr/>
              <p:nvPr/>
            </p:nvSpPr>
            <p:spPr>
              <a:xfrm>
                <a:off x="5277844" y="4124344"/>
                <a:ext cx="477182" cy="30008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1350" i="1">
                              <a:latin typeface="Cambria Math" panose="02040503050406030204" pitchFamily="18" charset="0"/>
                            </a:rPr>
                          </m:ctrlPr>
                        </m:sSubPr>
                        <m:e>
                          <m:r>
                            <a:rPr lang="en-US" sz="1350" i="1">
                              <a:latin typeface="Cambria Math" panose="02040503050406030204" pitchFamily="18" charset="0"/>
                              <a:ea typeface="Cambria Math" panose="02040503050406030204" pitchFamily="18" charset="0"/>
                            </a:rPr>
                            <m:t>𝜇</m:t>
                          </m:r>
                        </m:e>
                        <m:sub>
                          <m:r>
                            <a:rPr lang="en-US" sz="1350" i="1">
                              <a:latin typeface="Cambria Math" panose="02040503050406030204" pitchFamily="18" charset="0"/>
                              <a:ea typeface="Cambria Math" panose="02040503050406030204" pitchFamily="18" charset="0"/>
                            </a:rPr>
                            <m:t>93</m:t>
                          </m:r>
                        </m:sub>
                      </m:sSub>
                    </m:oMath>
                  </m:oMathPara>
                </a14:m>
                <a:endParaRPr lang="en-US" sz="1350" dirty="0"/>
              </a:p>
            </p:txBody>
          </p:sp>
        </mc:Choice>
        <mc:Fallback xmlns="">
          <p:sp>
            <p:nvSpPr>
              <p:cNvPr id="33" name="Rectangle 32">
                <a:extLst>
                  <a:ext uri="{FF2B5EF4-FFF2-40B4-BE49-F238E27FC236}">
                    <a16:creationId xmlns:a16="http://schemas.microsoft.com/office/drawing/2014/main" id="{961ACE64-CFF6-B44C-85B3-BB2D3E2E983F}"/>
                  </a:ext>
                </a:extLst>
              </p:cNvPr>
              <p:cNvSpPr>
                <a:spLocks noRot="1" noChangeAspect="1" noMove="1" noResize="1" noEditPoints="1" noAdjustHandles="1" noChangeArrowheads="1" noChangeShapeType="1" noTextEdit="1"/>
              </p:cNvSpPr>
              <p:nvPr/>
            </p:nvSpPr>
            <p:spPr>
              <a:xfrm>
                <a:off x="5277844" y="4124344"/>
                <a:ext cx="477182" cy="300082"/>
              </a:xfrm>
              <a:prstGeom prst="rect">
                <a:avLst/>
              </a:prstGeom>
              <a:blipFill>
                <a:blip r:embed="rId11"/>
                <a:stretch>
                  <a:fillRect/>
                </a:stretch>
              </a:blipFill>
            </p:spPr>
            <p:txBody>
              <a:bodyPr/>
              <a:lstStyle/>
              <a:p>
                <a:r>
                  <a:rPr lang="en-US">
                    <a:noFill/>
                  </a:rPr>
                  <a:t> </a:t>
                </a:r>
              </a:p>
            </p:txBody>
          </p:sp>
        </mc:Fallback>
      </mc:AlternateContent>
      <p:cxnSp>
        <p:nvCxnSpPr>
          <p:cNvPr id="7" name="Straight Connector 6">
            <a:extLst>
              <a:ext uri="{FF2B5EF4-FFF2-40B4-BE49-F238E27FC236}">
                <a16:creationId xmlns:a16="http://schemas.microsoft.com/office/drawing/2014/main" id="{829059A0-08D2-4A4B-A6CA-F90983345266}"/>
              </a:ext>
            </a:extLst>
          </p:cNvPr>
          <p:cNvCxnSpPr>
            <a:cxnSpLocks/>
          </p:cNvCxnSpPr>
          <p:nvPr/>
        </p:nvCxnSpPr>
        <p:spPr>
          <a:xfrm flipH="1">
            <a:off x="563436" y="4134523"/>
            <a:ext cx="5582410" cy="57930"/>
          </a:xfrm>
          <a:prstGeom prst="line">
            <a:avLst/>
          </a:prstGeom>
          <a:ln w="38100">
            <a:solidFill>
              <a:srgbClr val="0432FF"/>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7EAF0E50-2DAC-DA49-89EC-564DD7F59EC3}"/>
              </a:ext>
            </a:extLst>
          </p:cNvPr>
          <p:cNvSpPr txBox="1"/>
          <p:nvPr/>
        </p:nvSpPr>
        <p:spPr>
          <a:xfrm rot="16200000">
            <a:off x="-413060" y="3632770"/>
            <a:ext cx="1236371" cy="300082"/>
          </a:xfrm>
          <a:prstGeom prst="rect">
            <a:avLst/>
          </a:prstGeom>
          <a:noFill/>
        </p:spPr>
        <p:txBody>
          <a:bodyPr wrap="square" rtlCol="0">
            <a:spAutoFit/>
          </a:bodyPr>
          <a:lstStyle/>
          <a:p>
            <a:r>
              <a:rPr lang="en-US" sz="1350" dirty="0"/>
              <a:t>Close</a:t>
            </a:r>
          </a:p>
        </p:txBody>
      </p:sp>
      <p:sp>
        <p:nvSpPr>
          <p:cNvPr id="24" name="TextBox 23">
            <a:extLst>
              <a:ext uri="{FF2B5EF4-FFF2-40B4-BE49-F238E27FC236}">
                <a16:creationId xmlns:a16="http://schemas.microsoft.com/office/drawing/2014/main" id="{B63843B0-43F9-1546-90F7-2A9DB296C069}"/>
              </a:ext>
            </a:extLst>
          </p:cNvPr>
          <p:cNvSpPr txBox="1"/>
          <p:nvPr/>
        </p:nvSpPr>
        <p:spPr>
          <a:xfrm>
            <a:off x="2720330" y="5631602"/>
            <a:ext cx="1268620" cy="300082"/>
          </a:xfrm>
          <a:prstGeom prst="rect">
            <a:avLst/>
          </a:prstGeom>
          <a:solidFill>
            <a:schemeClr val="bg1"/>
          </a:solidFill>
        </p:spPr>
        <p:txBody>
          <a:bodyPr wrap="square" rtlCol="0">
            <a:spAutoFit/>
          </a:bodyPr>
          <a:lstStyle/>
          <a:p>
            <a:r>
              <a:rPr lang="en-US" sz="1350" dirty="0"/>
              <a:t>Time: months</a:t>
            </a:r>
          </a:p>
        </p:txBody>
      </p:sp>
      <p:sp>
        <p:nvSpPr>
          <p:cNvPr id="16" name="TextBox 15">
            <a:extLst>
              <a:ext uri="{FF2B5EF4-FFF2-40B4-BE49-F238E27FC236}">
                <a16:creationId xmlns:a16="http://schemas.microsoft.com/office/drawing/2014/main" id="{4E930449-D3DB-E648-8B78-5F8D460B1765}"/>
              </a:ext>
            </a:extLst>
          </p:cNvPr>
          <p:cNvSpPr txBox="1"/>
          <p:nvPr/>
        </p:nvSpPr>
        <p:spPr>
          <a:xfrm>
            <a:off x="6196398" y="2990664"/>
            <a:ext cx="2658742" cy="1754326"/>
          </a:xfrm>
          <a:prstGeom prst="rect">
            <a:avLst/>
          </a:prstGeom>
          <a:noFill/>
        </p:spPr>
        <p:txBody>
          <a:bodyPr wrap="square" rtlCol="0">
            <a:spAutoFit/>
          </a:bodyPr>
          <a:lstStyle/>
          <a:p>
            <a:pPr>
              <a:spcBef>
                <a:spcPts val="600"/>
              </a:spcBef>
            </a:pPr>
            <a:r>
              <a:rPr lang="en-US" dirty="0"/>
              <a:t>If we assume a constant mean across all </a:t>
            </a:r>
            <a:r>
              <a:rPr lang="en-US" i="1" dirty="0"/>
              <a:t>t</a:t>
            </a:r>
            <a:r>
              <a:rPr lang="en-US" dirty="0"/>
              <a:t> (horizontally), it is reasonable to use all the data to estimate that common mean. </a:t>
            </a:r>
          </a:p>
        </p:txBody>
      </p:sp>
      <mc:AlternateContent xmlns:mc="http://schemas.openxmlformats.org/markup-compatibility/2006" xmlns:a14="http://schemas.microsoft.com/office/drawing/2010/main">
        <mc:Choice Requires="a14">
          <p:sp>
            <p:nvSpPr>
              <p:cNvPr id="28" name="Rectangle 27">
                <a:extLst>
                  <a:ext uri="{FF2B5EF4-FFF2-40B4-BE49-F238E27FC236}">
                    <a16:creationId xmlns:a16="http://schemas.microsoft.com/office/drawing/2014/main" id="{722EABB6-50F7-B641-A3F2-9F4E90C125F5}"/>
                  </a:ext>
                </a:extLst>
              </p:cNvPr>
              <p:cNvSpPr/>
              <p:nvPr/>
            </p:nvSpPr>
            <p:spPr>
              <a:xfrm>
                <a:off x="6196398" y="4783589"/>
                <a:ext cx="2624052" cy="63549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𝜇</m:t>
                              </m:r>
                            </m:e>
                          </m:acc>
                        </m:e>
                        <m:sub>
                          <m:r>
                            <a:rPr lang="en-US" i="1">
                              <a:latin typeface="Cambria Math" panose="02040503050406030204" pitchFamily="18" charset="0"/>
                            </a:rPr>
                            <m:t>10</m:t>
                          </m:r>
                        </m:sub>
                      </m:sSub>
                      <m:r>
                        <a:rPr lang="en-US" i="1">
                          <a:latin typeface="Cambria Math" panose="02040503050406030204" pitchFamily="18" charset="0"/>
                        </a:rPr>
                        <m:t>=</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𝜇</m:t>
                              </m:r>
                            </m:e>
                          </m:acc>
                        </m:e>
                        <m:sub>
                          <m:r>
                            <a:rPr lang="en-US" i="1">
                              <a:latin typeface="Cambria Math" panose="02040503050406030204" pitchFamily="18" charset="0"/>
                              <a:ea typeface="Cambria Math" panose="02040503050406030204" pitchFamily="18" charset="0"/>
                            </a:rPr>
                            <m:t>82</m:t>
                          </m:r>
                        </m:sub>
                      </m:sSub>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𝑥</m:t>
                          </m:r>
                        </m:e>
                      </m:acc>
                      <m:r>
                        <a:rPr lang="en-US" i="1">
                          <a:latin typeface="Cambria Math" panose="02040503050406030204" pitchFamily="18" charset="0"/>
                        </a:rPr>
                        <m:t>=</m:t>
                      </m:r>
                      <m:f>
                        <m:fPr>
                          <m:ctrlPr>
                            <a:rPr lang="en-US" i="1">
                              <a:latin typeface="Cambria Math" panose="02040503050406030204" pitchFamily="18" charset="0"/>
                            </a:rPr>
                          </m:ctrlPr>
                        </m:fPr>
                        <m:num>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𝑛</m:t>
                              </m:r>
                            </m:sup>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e>
                          </m:nary>
                        </m:num>
                        <m:den>
                          <m:r>
                            <a:rPr lang="en-US" i="1">
                              <a:latin typeface="Cambria Math" panose="02040503050406030204" pitchFamily="18" charset="0"/>
                            </a:rPr>
                            <m:t>𝑛</m:t>
                          </m:r>
                        </m:den>
                      </m:f>
                    </m:oMath>
                  </m:oMathPara>
                </a14:m>
                <a:endParaRPr lang="en-US" sz="2400" dirty="0"/>
              </a:p>
            </p:txBody>
          </p:sp>
        </mc:Choice>
        <mc:Fallback xmlns="">
          <p:sp>
            <p:nvSpPr>
              <p:cNvPr id="28" name="Rectangle 27">
                <a:extLst>
                  <a:ext uri="{FF2B5EF4-FFF2-40B4-BE49-F238E27FC236}">
                    <a16:creationId xmlns:a16="http://schemas.microsoft.com/office/drawing/2014/main" id="{722EABB6-50F7-B641-A3F2-9F4E90C125F5}"/>
                  </a:ext>
                </a:extLst>
              </p:cNvPr>
              <p:cNvSpPr>
                <a:spLocks noRot="1" noChangeAspect="1" noMove="1" noResize="1" noEditPoints="1" noAdjustHandles="1" noChangeArrowheads="1" noChangeShapeType="1" noTextEdit="1"/>
              </p:cNvSpPr>
              <p:nvPr/>
            </p:nvSpPr>
            <p:spPr>
              <a:xfrm>
                <a:off x="6196398" y="4783589"/>
                <a:ext cx="2624052" cy="635495"/>
              </a:xfrm>
              <a:prstGeom prst="rect">
                <a:avLst/>
              </a:prstGeom>
              <a:blipFill>
                <a:blip r:embed="rId12"/>
                <a:stretch>
                  <a:fillRect/>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8B22F606-AA27-954D-B948-2D4C33A62555}"/>
              </a:ext>
            </a:extLst>
          </p:cNvPr>
          <p:cNvSpPr txBox="1"/>
          <p:nvPr/>
        </p:nvSpPr>
        <p:spPr>
          <a:xfrm>
            <a:off x="457200" y="5826844"/>
            <a:ext cx="5791219" cy="276999"/>
          </a:xfrm>
          <a:prstGeom prst="rect">
            <a:avLst/>
          </a:prstGeom>
          <a:noFill/>
        </p:spPr>
        <p:txBody>
          <a:bodyPr wrap="square" rtlCol="0">
            <a:spAutoFit/>
          </a:bodyPr>
          <a:lstStyle/>
          <a:p>
            <a:r>
              <a:rPr lang="en-US" sz="1200" dirty="0"/>
              <a:t>*Normal distributions are commonly assumed but not a requirement for stationarity. </a:t>
            </a:r>
          </a:p>
        </p:txBody>
      </p:sp>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13BA8A85-76B4-9344-BB14-81E3077AD50E}"/>
                  </a:ext>
                </a:extLst>
              </p:cNvPr>
              <p:cNvSpPr/>
              <p:nvPr/>
            </p:nvSpPr>
            <p:spPr>
              <a:xfrm>
                <a:off x="7010400" y="5457512"/>
                <a:ext cx="121494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sz="2000" i="1">
                              <a:latin typeface="Cambria Math" panose="02040503050406030204" pitchFamily="18" charset="0"/>
                            </a:rPr>
                          </m:ctrlPr>
                        </m:accPr>
                        <m:e>
                          <m:r>
                            <a:rPr lang="en-US" sz="2000" i="1">
                              <a:latin typeface="Cambria Math" panose="02040503050406030204" pitchFamily="18" charset="0"/>
                            </a:rPr>
                            <m:t>𝑥</m:t>
                          </m:r>
                        </m:e>
                      </m:acc>
                      <m:r>
                        <a:rPr lang="en-US" sz="2000" i="1">
                          <a:latin typeface="Cambria Math" panose="02040503050406030204" pitchFamily="18" charset="0"/>
                        </a:rPr>
                        <m:t>=15.8</m:t>
                      </m:r>
                    </m:oMath>
                  </m:oMathPara>
                </a14:m>
                <a:endParaRPr lang="en-US" sz="2000" dirty="0"/>
              </a:p>
            </p:txBody>
          </p:sp>
        </mc:Choice>
        <mc:Fallback xmlns="">
          <p:sp>
            <p:nvSpPr>
              <p:cNvPr id="9" name="Rectangle 8">
                <a:extLst>
                  <a:ext uri="{FF2B5EF4-FFF2-40B4-BE49-F238E27FC236}">
                    <a16:creationId xmlns:a16="http://schemas.microsoft.com/office/drawing/2014/main" id="{13BA8A85-76B4-9344-BB14-81E3077AD50E}"/>
                  </a:ext>
                </a:extLst>
              </p:cNvPr>
              <p:cNvSpPr>
                <a:spLocks noRot="1" noChangeAspect="1" noMove="1" noResize="1" noEditPoints="1" noAdjustHandles="1" noChangeArrowheads="1" noChangeShapeType="1" noTextEdit="1"/>
              </p:cNvSpPr>
              <p:nvPr/>
            </p:nvSpPr>
            <p:spPr>
              <a:xfrm>
                <a:off x="7010400" y="5457512"/>
                <a:ext cx="1214948" cy="400110"/>
              </a:xfrm>
              <a:prstGeom prst="rect">
                <a:avLst/>
              </a:prstGeom>
              <a:blipFill>
                <a:blip r:embed="rId13"/>
                <a:stretch>
                  <a:fillRect/>
                </a:stretch>
              </a:blipFill>
            </p:spPr>
            <p:txBody>
              <a:bodyPr/>
              <a:lstStyle/>
              <a:p>
                <a:r>
                  <a:rPr lang="en-US">
                    <a:noFill/>
                  </a:rPr>
                  <a:t> </a:t>
                </a:r>
              </a:p>
            </p:txBody>
          </p:sp>
        </mc:Fallback>
      </mc:AlternateContent>
      <p:cxnSp>
        <p:nvCxnSpPr>
          <p:cNvPr id="34" name="Straight Arrow Connector 33">
            <a:extLst>
              <a:ext uri="{FF2B5EF4-FFF2-40B4-BE49-F238E27FC236}">
                <a16:creationId xmlns:a16="http://schemas.microsoft.com/office/drawing/2014/main" id="{FCA73660-D4BB-1E46-9251-3C02AC4C5257}"/>
              </a:ext>
            </a:extLst>
          </p:cNvPr>
          <p:cNvCxnSpPr>
            <a:cxnSpLocks/>
            <a:stCxn id="35" idx="1"/>
          </p:cNvCxnSpPr>
          <p:nvPr/>
        </p:nvCxnSpPr>
        <p:spPr>
          <a:xfrm flipH="1">
            <a:off x="4131152" y="2670194"/>
            <a:ext cx="1200952" cy="1453949"/>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6335FC9F-019F-5247-B9C0-7FFE4093CDFD}"/>
                  </a:ext>
                </a:extLst>
              </p:cNvPr>
              <p:cNvSpPr txBox="1"/>
              <p:nvPr/>
            </p:nvSpPr>
            <p:spPr>
              <a:xfrm>
                <a:off x="5332104" y="2520153"/>
                <a:ext cx="2745096" cy="300082"/>
              </a:xfrm>
              <a:prstGeom prst="rect">
                <a:avLst/>
              </a:prstGeom>
              <a:noFill/>
              <a:ln w="31750">
                <a:solidFill>
                  <a:srgbClr val="FF0000"/>
                </a:solidFill>
              </a:ln>
            </p:spPr>
            <p:txBody>
              <a:bodyPr wrap="square" rtlCol="0">
                <a:spAutoFit/>
              </a:bodyPr>
              <a:lstStyle/>
              <a:p>
                <a:pPr algn="ctr"/>
                <a:r>
                  <a:rPr lang="en-US" sz="1350" b="1" dirty="0">
                    <a:solidFill>
                      <a:srgbClr val="FF0000"/>
                    </a:solidFill>
                  </a:rPr>
                  <a:t>The population mean: </a:t>
                </a:r>
                <a14:m>
                  <m:oMath xmlns:m="http://schemas.openxmlformats.org/officeDocument/2006/math">
                    <m:r>
                      <a:rPr lang="en-US" sz="1350" b="1" i="1">
                        <a:solidFill>
                          <a:srgbClr val="FF0000"/>
                        </a:solidFill>
                        <a:latin typeface="Cambria Math" panose="02040503050406030204" pitchFamily="18" charset="0"/>
                        <a:ea typeface="Cambria Math" panose="02040503050406030204" pitchFamily="18" charset="0"/>
                      </a:rPr>
                      <m:t>𝝁</m:t>
                    </m:r>
                    <m:r>
                      <a:rPr lang="en-US" sz="1350" b="1" i="1">
                        <a:solidFill>
                          <a:srgbClr val="FF0000"/>
                        </a:solidFill>
                        <a:latin typeface="Cambria Math" panose="02040503050406030204" pitchFamily="18" charset="0"/>
                        <a:ea typeface="Cambria Math" panose="02040503050406030204" pitchFamily="18" charset="0"/>
                      </a:rPr>
                      <m:t>=</m:t>
                    </m:r>
                    <m:r>
                      <a:rPr lang="en-US" sz="1350" b="1" i="1">
                        <a:solidFill>
                          <a:srgbClr val="FF0000"/>
                        </a:solidFill>
                        <a:latin typeface="Cambria Math" panose="02040503050406030204" pitchFamily="18" charset="0"/>
                        <a:ea typeface="Cambria Math" panose="02040503050406030204" pitchFamily="18" charset="0"/>
                      </a:rPr>
                      <m:t>𝟏𝟕</m:t>
                    </m:r>
                  </m:oMath>
                </a14:m>
                <a:endParaRPr lang="en-US" sz="1350" b="1" dirty="0">
                  <a:solidFill>
                    <a:srgbClr val="FF0000"/>
                  </a:solidFill>
                </a:endParaRPr>
              </a:p>
            </p:txBody>
          </p:sp>
        </mc:Choice>
        <mc:Fallback xmlns="">
          <p:sp>
            <p:nvSpPr>
              <p:cNvPr id="35" name="TextBox 34">
                <a:extLst>
                  <a:ext uri="{FF2B5EF4-FFF2-40B4-BE49-F238E27FC236}">
                    <a16:creationId xmlns:a16="http://schemas.microsoft.com/office/drawing/2014/main" xmlns:a14="http://schemas.microsoft.com/office/drawing/2010/main" xmlns="" id="{6335FC9F-019F-5247-B9C0-7FFE4093CDFD}"/>
                  </a:ext>
                </a:extLst>
              </p:cNvPr>
              <p:cNvSpPr txBox="1">
                <a:spLocks noRot="1" noChangeAspect="1" noMove="1" noResize="1" noEditPoints="1" noAdjustHandles="1" noChangeArrowheads="1" noChangeShapeType="1" noTextEdit="1"/>
              </p:cNvSpPr>
              <p:nvPr/>
            </p:nvSpPr>
            <p:spPr>
              <a:xfrm>
                <a:off x="5332104" y="2520153"/>
                <a:ext cx="2745096" cy="300082"/>
              </a:xfrm>
              <a:prstGeom prst="rect">
                <a:avLst/>
              </a:prstGeom>
              <a:blipFill rotWithShape="0">
                <a:blip r:embed="rId14"/>
                <a:stretch>
                  <a:fillRect b="-10909"/>
                </a:stretch>
              </a:blipFill>
              <a:ln w="31750">
                <a:solidFill>
                  <a:srgbClr val="FF0000"/>
                </a:solidFill>
              </a:ln>
            </p:spPr>
            <p:txBody>
              <a:bodyPr/>
              <a:lstStyle/>
              <a:p>
                <a:r>
                  <a:rPr lang="en-US">
                    <a:noFill/>
                  </a:rPr>
                  <a:t> </a:t>
                </a:r>
              </a:p>
            </p:txBody>
          </p:sp>
        </mc:Fallback>
      </mc:AlternateContent>
    </p:spTree>
    <p:extLst>
      <p:ext uri="{BB962C8B-B14F-4D97-AF65-F5344CB8AC3E}">
        <p14:creationId xmlns:p14="http://schemas.microsoft.com/office/powerpoint/2010/main" val="2963382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fade">
                                      <p:cBhvr>
                                        <p:cTn id="17" dur="500"/>
                                        <p:tgtEl>
                                          <p:spTgt spid="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fade">
                                      <p:cBhvr>
                                        <p:cTn id="22" dur="500"/>
                                        <p:tgtEl>
                                          <p:spTgt spid="29"/>
                                        </p:tgtEl>
                                      </p:cBhvr>
                                    </p:animEffect>
                                  </p:childTnLst>
                                </p:cTn>
                              </p:par>
                              <p:par>
                                <p:cTn id="23" presetID="10" presetClass="entr" presetSubtype="0" fill="hold" nodeType="withEffect">
                                  <p:stCondLst>
                                    <p:cond delay="0"/>
                                  </p:stCondLst>
                                  <p:childTnLst>
                                    <p:set>
                                      <p:cBhvr>
                                        <p:cTn id="24" dur="1" fill="hold">
                                          <p:stCondLst>
                                            <p:cond delay="0"/>
                                          </p:stCondLst>
                                        </p:cTn>
                                        <p:tgtEl>
                                          <p:spTgt spid="32"/>
                                        </p:tgtEl>
                                        <p:attrNameLst>
                                          <p:attrName>style.visibility</p:attrName>
                                        </p:attrNameLst>
                                      </p:cBhvr>
                                      <p:to>
                                        <p:strVal val="visible"/>
                                      </p:to>
                                    </p:set>
                                    <p:animEffect transition="in" filter="fade">
                                      <p:cBhvr>
                                        <p:cTn id="25" dur="500"/>
                                        <p:tgtEl>
                                          <p:spTgt spid="32"/>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
                                        </p:tgtEl>
                                        <p:attrNameLst>
                                          <p:attrName>style.visibility</p:attrName>
                                        </p:attrNameLst>
                                      </p:cBhvr>
                                      <p:to>
                                        <p:strVal val="visible"/>
                                      </p:to>
                                    </p:set>
                                    <p:animEffect transition="in" filter="fade">
                                      <p:cBhvr>
                                        <p:cTn id="30" dur="500"/>
                                        <p:tgtEl>
                                          <p:spTgt spid="3"/>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fade">
                                      <p:cBhvr>
                                        <p:cTn id="33" dur="500"/>
                                        <p:tgtEl>
                                          <p:spTgt spid="15"/>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4"/>
                                        </p:tgtEl>
                                        <p:attrNameLst>
                                          <p:attrName>style.visibility</p:attrName>
                                        </p:attrNameLst>
                                      </p:cBhvr>
                                      <p:to>
                                        <p:strVal val="visible"/>
                                      </p:to>
                                    </p:set>
                                    <p:animEffect transition="in" filter="fade">
                                      <p:cBhvr>
                                        <p:cTn id="36" dur="500"/>
                                        <p:tgtEl>
                                          <p:spTgt spid="24"/>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10"/>
                                        </p:tgtEl>
                                        <p:attrNameLst>
                                          <p:attrName>style.visibility</p:attrName>
                                        </p:attrNameLst>
                                      </p:cBhvr>
                                      <p:to>
                                        <p:strVal val="visible"/>
                                      </p:to>
                                    </p:set>
                                    <p:animEffect transition="in" filter="fade">
                                      <p:cBhvr>
                                        <p:cTn id="41" dur="500"/>
                                        <p:tgtEl>
                                          <p:spTgt spid="10"/>
                                        </p:tgtEl>
                                      </p:cBhvr>
                                    </p:animEffect>
                                  </p:childTnLst>
                                </p:cTn>
                              </p:par>
                              <p:par>
                                <p:cTn id="42" presetID="10" presetClass="entr" presetSubtype="0" fill="hold" nodeType="withEffect">
                                  <p:stCondLst>
                                    <p:cond delay="0"/>
                                  </p:stCondLst>
                                  <p:childTnLst>
                                    <p:set>
                                      <p:cBhvr>
                                        <p:cTn id="43" dur="1" fill="hold">
                                          <p:stCondLst>
                                            <p:cond delay="0"/>
                                          </p:stCondLst>
                                        </p:cTn>
                                        <p:tgtEl>
                                          <p:spTgt spid="11"/>
                                        </p:tgtEl>
                                        <p:attrNameLst>
                                          <p:attrName>style.visibility</p:attrName>
                                        </p:attrNameLst>
                                      </p:cBhvr>
                                      <p:to>
                                        <p:strVal val="visible"/>
                                      </p:to>
                                    </p:set>
                                    <p:animEffect transition="in" filter="fade">
                                      <p:cBhvr>
                                        <p:cTn id="44" dur="500"/>
                                        <p:tgtEl>
                                          <p:spTgt spid="11"/>
                                        </p:tgtEl>
                                      </p:cBhvr>
                                    </p:animEffect>
                                  </p:childTnLst>
                                </p:cTn>
                              </p:par>
                              <p:par>
                                <p:cTn id="45" presetID="10" presetClass="entr" presetSubtype="0" fill="hold" nodeType="with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fade">
                                      <p:cBhvr>
                                        <p:cTn id="47" dur="500"/>
                                        <p:tgtEl>
                                          <p:spTgt spid="13"/>
                                        </p:tgtEl>
                                      </p:cBhvr>
                                    </p:animEffect>
                                  </p:childTnLst>
                                </p:cTn>
                              </p:par>
                              <p:par>
                                <p:cTn id="48" presetID="10" presetClass="entr" presetSubtype="0" fill="hold" nodeType="withEffect">
                                  <p:stCondLst>
                                    <p:cond delay="0"/>
                                  </p:stCondLst>
                                  <p:childTnLst>
                                    <p:set>
                                      <p:cBhvr>
                                        <p:cTn id="49" dur="1" fill="hold">
                                          <p:stCondLst>
                                            <p:cond delay="0"/>
                                          </p:stCondLst>
                                        </p:cTn>
                                        <p:tgtEl>
                                          <p:spTgt spid="25"/>
                                        </p:tgtEl>
                                        <p:attrNameLst>
                                          <p:attrName>style.visibility</p:attrName>
                                        </p:attrNameLst>
                                      </p:cBhvr>
                                      <p:to>
                                        <p:strVal val="visible"/>
                                      </p:to>
                                    </p:set>
                                    <p:animEffect transition="in" filter="fade">
                                      <p:cBhvr>
                                        <p:cTn id="50" dur="500"/>
                                        <p:tgtEl>
                                          <p:spTgt spid="25"/>
                                        </p:tgtEl>
                                      </p:cBhvr>
                                    </p:animEffect>
                                  </p:childTnLst>
                                </p:cTn>
                              </p:par>
                              <p:par>
                                <p:cTn id="51" presetID="10" presetClass="entr" presetSubtype="0" fill="hold" nodeType="withEffect">
                                  <p:stCondLst>
                                    <p:cond delay="0"/>
                                  </p:stCondLst>
                                  <p:childTnLst>
                                    <p:set>
                                      <p:cBhvr>
                                        <p:cTn id="52" dur="1" fill="hold">
                                          <p:stCondLst>
                                            <p:cond delay="0"/>
                                          </p:stCondLst>
                                        </p:cTn>
                                        <p:tgtEl>
                                          <p:spTgt spid="31"/>
                                        </p:tgtEl>
                                        <p:attrNameLst>
                                          <p:attrName>style.visibility</p:attrName>
                                        </p:attrNameLst>
                                      </p:cBhvr>
                                      <p:to>
                                        <p:strVal val="visible"/>
                                      </p:to>
                                    </p:set>
                                    <p:animEffect transition="in" filter="fade">
                                      <p:cBhvr>
                                        <p:cTn id="53" dur="500"/>
                                        <p:tgtEl>
                                          <p:spTgt spid="31"/>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6"/>
                                        </p:tgtEl>
                                        <p:attrNameLst>
                                          <p:attrName>style.visibility</p:attrName>
                                        </p:attrNameLst>
                                      </p:cBhvr>
                                      <p:to>
                                        <p:strVal val="visible"/>
                                      </p:to>
                                    </p:set>
                                    <p:animEffect transition="in" filter="fade">
                                      <p:cBhvr>
                                        <p:cTn id="56" dur="500"/>
                                        <p:tgtEl>
                                          <p:spTgt spid="6"/>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7"/>
                                        </p:tgtEl>
                                        <p:attrNameLst>
                                          <p:attrName>style.visibility</p:attrName>
                                        </p:attrNameLst>
                                      </p:cBhvr>
                                      <p:to>
                                        <p:strVal val="visible"/>
                                      </p:to>
                                    </p:set>
                                    <p:animEffect transition="in" filter="fade">
                                      <p:cBhvr>
                                        <p:cTn id="61" dur="500"/>
                                        <p:tgtEl>
                                          <p:spTgt spid="7"/>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35"/>
                                        </p:tgtEl>
                                        <p:attrNameLst>
                                          <p:attrName>style.visibility</p:attrName>
                                        </p:attrNameLst>
                                      </p:cBhvr>
                                      <p:to>
                                        <p:strVal val="visible"/>
                                      </p:to>
                                    </p:set>
                                    <p:animEffect transition="in" filter="fade">
                                      <p:cBhvr>
                                        <p:cTn id="66" dur="500"/>
                                        <p:tgtEl>
                                          <p:spTgt spid="35"/>
                                        </p:tgtEl>
                                      </p:cBhvr>
                                    </p:animEffect>
                                  </p:childTnLst>
                                </p:cTn>
                              </p:par>
                              <p:par>
                                <p:cTn id="67" presetID="10" presetClass="entr" presetSubtype="0" fill="hold" nodeType="withEffect">
                                  <p:stCondLst>
                                    <p:cond delay="0"/>
                                  </p:stCondLst>
                                  <p:childTnLst>
                                    <p:set>
                                      <p:cBhvr>
                                        <p:cTn id="68" dur="1" fill="hold">
                                          <p:stCondLst>
                                            <p:cond delay="0"/>
                                          </p:stCondLst>
                                        </p:cTn>
                                        <p:tgtEl>
                                          <p:spTgt spid="34"/>
                                        </p:tgtEl>
                                        <p:attrNameLst>
                                          <p:attrName>style.visibility</p:attrName>
                                        </p:attrNameLst>
                                      </p:cBhvr>
                                      <p:to>
                                        <p:strVal val="visible"/>
                                      </p:to>
                                    </p:set>
                                    <p:animEffect transition="in" filter="fade">
                                      <p:cBhvr>
                                        <p:cTn id="69" dur="500"/>
                                        <p:tgtEl>
                                          <p:spTgt spid="34"/>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5"/>
                                        </p:tgtEl>
                                        <p:attrNameLst>
                                          <p:attrName>style.visibility</p:attrName>
                                        </p:attrNameLst>
                                      </p:cBhvr>
                                      <p:to>
                                        <p:strVal val="visible"/>
                                      </p:to>
                                    </p:set>
                                    <p:animEffect transition="in" filter="fade">
                                      <p:cBhvr>
                                        <p:cTn id="74" dur="500"/>
                                        <p:tgtEl>
                                          <p:spTgt spid="5"/>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26"/>
                                        </p:tgtEl>
                                        <p:attrNameLst>
                                          <p:attrName>style.visibility</p:attrName>
                                        </p:attrNameLst>
                                      </p:cBhvr>
                                      <p:to>
                                        <p:strVal val="visible"/>
                                      </p:to>
                                    </p:set>
                                    <p:animEffect transition="in" filter="fade">
                                      <p:cBhvr>
                                        <p:cTn id="77" dur="500"/>
                                        <p:tgtEl>
                                          <p:spTgt spid="26"/>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30"/>
                                        </p:tgtEl>
                                        <p:attrNameLst>
                                          <p:attrName>style.visibility</p:attrName>
                                        </p:attrNameLst>
                                      </p:cBhvr>
                                      <p:to>
                                        <p:strVal val="visible"/>
                                      </p:to>
                                    </p:set>
                                    <p:animEffect transition="in" filter="fade">
                                      <p:cBhvr>
                                        <p:cTn id="80" dur="500"/>
                                        <p:tgtEl>
                                          <p:spTgt spid="30"/>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33"/>
                                        </p:tgtEl>
                                        <p:attrNameLst>
                                          <p:attrName>style.visibility</p:attrName>
                                        </p:attrNameLst>
                                      </p:cBhvr>
                                      <p:to>
                                        <p:strVal val="visible"/>
                                      </p:to>
                                    </p:set>
                                    <p:animEffect transition="in" filter="fade">
                                      <p:cBhvr>
                                        <p:cTn id="83" dur="500"/>
                                        <p:tgtEl>
                                          <p:spTgt spid="33"/>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27"/>
                                        </p:tgtEl>
                                        <p:attrNameLst>
                                          <p:attrName>style.visibility</p:attrName>
                                        </p:attrNameLst>
                                      </p:cBhvr>
                                      <p:to>
                                        <p:strVal val="visible"/>
                                      </p:to>
                                    </p:set>
                                    <p:animEffect transition="in" filter="fade">
                                      <p:cBhvr>
                                        <p:cTn id="86" dur="500"/>
                                        <p:tgtEl>
                                          <p:spTgt spid="27"/>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grpId="0" nodeType="clickEffect">
                                  <p:stCondLst>
                                    <p:cond delay="0"/>
                                  </p:stCondLst>
                                  <p:childTnLst>
                                    <p:set>
                                      <p:cBhvr>
                                        <p:cTn id="90" dur="1" fill="hold">
                                          <p:stCondLst>
                                            <p:cond delay="0"/>
                                          </p:stCondLst>
                                        </p:cTn>
                                        <p:tgtEl>
                                          <p:spTgt spid="4"/>
                                        </p:tgtEl>
                                        <p:attrNameLst>
                                          <p:attrName>style.visibility</p:attrName>
                                        </p:attrNameLst>
                                      </p:cBhvr>
                                      <p:to>
                                        <p:strVal val="visible"/>
                                      </p:to>
                                    </p:set>
                                    <p:animEffect transition="in" filter="fade">
                                      <p:cBhvr>
                                        <p:cTn id="91" dur="500"/>
                                        <p:tgtEl>
                                          <p:spTgt spid="4"/>
                                        </p:tgtEl>
                                      </p:cBhvr>
                                    </p:animEffect>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grpId="0" nodeType="clickEffect">
                                  <p:stCondLst>
                                    <p:cond delay="0"/>
                                  </p:stCondLst>
                                  <p:childTnLst>
                                    <p:set>
                                      <p:cBhvr>
                                        <p:cTn id="95" dur="1" fill="hold">
                                          <p:stCondLst>
                                            <p:cond delay="0"/>
                                          </p:stCondLst>
                                        </p:cTn>
                                        <p:tgtEl>
                                          <p:spTgt spid="16"/>
                                        </p:tgtEl>
                                        <p:attrNameLst>
                                          <p:attrName>style.visibility</p:attrName>
                                        </p:attrNameLst>
                                      </p:cBhvr>
                                      <p:to>
                                        <p:strVal val="visible"/>
                                      </p:to>
                                    </p:set>
                                    <p:animEffect transition="in" filter="fade">
                                      <p:cBhvr>
                                        <p:cTn id="96" dur="500"/>
                                        <p:tgtEl>
                                          <p:spTgt spid="16"/>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grpId="0" nodeType="clickEffect">
                                  <p:stCondLst>
                                    <p:cond delay="0"/>
                                  </p:stCondLst>
                                  <p:childTnLst>
                                    <p:set>
                                      <p:cBhvr>
                                        <p:cTn id="100" dur="1" fill="hold">
                                          <p:stCondLst>
                                            <p:cond delay="0"/>
                                          </p:stCondLst>
                                        </p:cTn>
                                        <p:tgtEl>
                                          <p:spTgt spid="28"/>
                                        </p:tgtEl>
                                        <p:attrNameLst>
                                          <p:attrName>style.visibility</p:attrName>
                                        </p:attrNameLst>
                                      </p:cBhvr>
                                      <p:to>
                                        <p:strVal val="visible"/>
                                      </p:to>
                                    </p:set>
                                    <p:animEffect transition="in" filter="fade">
                                      <p:cBhvr>
                                        <p:cTn id="101" dur="500"/>
                                        <p:tgtEl>
                                          <p:spTgt spid="28"/>
                                        </p:tgtEl>
                                      </p:cBhvr>
                                    </p:animEffect>
                                  </p:childTnLst>
                                </p:cTn>
                              </p:par>
                            </p:childTnLst>
                          </p:cTn>
                        </p:par>
                      </p:childTnLst>
                    </p:cTn>
                  </p:par>
                  <p:par>
                    <p:cTn id="102" fill="hold">
                      <p:stCondLst>
                        <p:cond delay="indefinite"/>
                      </p:stCondLst>
                      <p:childTnLst>
                        <p:par>
                          <p:cTn id="103" fill="hold">
                            <p:stCondLst>
                              <p:cond delay="0"/>
                            </p:stCondLst>
                            <p:childTnLst>
                              <p:par>
                                <p:cTn id="104" presetID="10" presetClass="entr" presetSubtype="0" fill="hold" grpId="0" nodeType="clickEffect">
                                  <p:stCondLst>
                                    <p:cond delay="0"/>
                                  </p:stCondLst>
                                  <p:childTnLst>
                                    <p:set>
                                      <p:cBhvr>
                                        <p:cTn id="105" dur="1" fill="hold">
                                          <p:stCondLst>
                                            <p:cond delay="0"/>
                                          </p:stCondLst>
                                        </p:cTn>
                                        <p:tgtEl>
                                          <p:spTgt spid="9"/>
                                        </p:tgtEl>
                                        <p:attrNameLst>
                                          <p:attrName>style.visibility</p:attrName>
                                        </p:attrNameLst>
                                      </p:cBhvr>
                                      <p:to>
                                        <p:strVal val="visible"/>
                                      </p:to>
                                    </p:set>
                                    <p:animEffect transition="in" filter="fade">
                                      <p:cBhvr>
                                        <p:cTn id="10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26" grpId="0"/>
      <p:bldP spid="27" grpId="0"/>
      <p:bldP spid="29" grpId="0" animBg="1"/>
      <p:bldP spid="30" grpId="0"/>
      <p:bldP spid="33" grpId="0"/>
      <p:bldP spid="15" grpId="0"/>
      <p:bldP spid="24" grpId="0" animBg="1"/>
      <p:bldP spid="16" grpId="0"/>
      <p:bldP spid="28" grpId="0"/>
      <p:bldP spid="6" grpId="0"/>
      <p:bldP spid="9" grpId="0"/>
      <p:bldP spid="35"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dirty="0"/>
              <a:t>Example Where a Constant Mean for Each </a:t>
            </a:r>
            <a:br>
              <a:rPr lang="en-US" sz="2800" dirty="0"/>
            </a:br>
            <a:r>
              <a:rPr lang="en-US" sz="2800" dirty="0"/>
              <a:t>Time Point (</a:t>
            </a:r>
            <a:r>
              <a:rPr lang="en-US" sz="2800" i="1" dirty="0"/>
              <a:t>t</a:t>
            </a:r>
            <a:r>
              <a:rPr lang="en-US" sz="2800" dirty="0"/>
              <a:t>) Is Not a Reasonable Assumption </a:t>
            </a:r>
          </a:p>
        </p:txBody>
      </p:sp>
      <p:pic>
        <p:nvPicPr>
          <p:cNvPr id="4" name="Picture 3">
            <a:extLst>
              <a:ext uri="{FF2B5EF4-FFF2-40B4-BE49-F238E27FC236}">
                <a16:creationId xmlns:a16="http://schemas.microsoft.com/office/drawing/2014/main" id="{9C16CEB9-CECD-2D45-9D75-28BDFA813F02}"/>
              </a:ext>
            </a:extLst>
          </p:cNvPr>
          <p:cNvPicPr>
            <a:picLocks noChangeAspect="1"/>
          </p:cNvPicPr>
          <p:nvPr/>
        </p:nvPicPr>
        <p:blipFill>
          <a:blip r:embed="rId2"/>
          <a:stretch>
            <a:fillRect/>
          </a:stretch>
        </p:blipFill>
        <p:spPr>
          <a:xfrm>
            <a:off x="1607980" y="2125266"/>
            <a:ext cx="5907720" cy="3565301"/>
          </a:xfrm>
          <a:prstGeom prst="rect">
            <a:avLst/>
          </a:prstGeom>
        </p:spPr>
      </p:pic>
      <p:pic>
        <p:nvPicPr>
          <p:cNvPr id="5" name="Picture 4">
            <a:extLst>
              <a:ext uri="{FF2B5EF4-FFF2-40B4-BE49-F238E27FC236}">
                <a16:creationId xmlns:a16="http://schemas.microsoft.com/office/drawing/2014/main" id="{F021D5DD-055F-A548-8196-E614FB558B86}"/>
              </a:ext>
            </a:extLst>
          </p:cNvPr>
          <p:cNvPicPr>
            <a:picLocks noChangeAspect="1"/>
          </p:cNvPicPr>
          <p:nvPr/>
        </p:nvPicPr>
        <p:blipFill>
          <a:blip r:embed="rId3" cstate="print">
            <a:alphaModFix amt="50000"/>
            <a:extLst>
              <a:ext uri="{28A0092B-C50C-407E-A947-70E740481C1C}">
                <a14:useLocalDpi xmlns:a14="http://schemas.microsoft.com/office/drawing/2010/main" val="0"/>
              </a:ext>
            </a:extLst>
          </a:blip>
          <a:stretch>
            <a:fillRect/>
          </a:stretch>
        </p:blipFill>
        <p:spPr>
          <a:xfrm rot="5400000">
            <a:off x="3396251" y="4115832"/>
            <a:ext cx="1045288" cy="312702"/>
          </a:xfrm>
          <a:prstGeom prst="rect">
            <a:avLst/>
          </a:prstGeom>
        </p:spPr>
      </p:pic>
      <p:pic>
        <p:nvPicPr>
          <p:cNvPr id="6" name="Picture 5">
            <a:extLst>
              <a:ext uri="{FF2B5EF4-FFF2-40B4-BE49-F238E27FC236}">
                <a16:creationId xmlns:a16="http://schemas.microsoft.com/office/drawing/2014/main" id="{D74ACC4A-DA45-CE46-BAF6-4256DC064171}"/>
              </a:ext>
            </a:extLst>
          </p:cNvPr>
          <p:cNvPicPr>
            <a:picLocks noChangeAspect="1"/>
          </p:cNvPicPr>
          <p:nvPr/>
        </p:nvPicPr>
        <p:blipFill>
          <a:blip r:embed="rId3" cstate="print">
            <a:alphaModFix amt="50000"/>
            <a:extLst>
              <a:ext uri="{28A0092B-C50C-407E-A947-70E740481C1C}">
                <a14:useLocalDpi xmlns:a14="http://schemas.microsoft.com/office/drawing/2010/main" val="0"/>
              </a:ext>
            </a:extLst>
          </a:blip>
          <a:stretch>
            <a:fillRect/>
          </a:stretch>
        </p:blipFill>
        <p:spPr>
          <a:xfrm rot="5400000">
            <a:off x="4975768" y="3595061"/>
            <a:ext cx="1045288" cy="312702"/>
          </a:xfrm>
          <a:prstGeom prst="rect">
            <a:avLst/>
          </a:prstGeom>
        </p:spPr>
      </p:pic>
      <p:pic>
        <p:nvPicPr>
          <p:cNvPr id="7" name="Picture 6">
            <a:extLst>
              <a:ext uri="{FF2B5EF4-FFF2-40B4-BE49-F238E27FC236}">
                <a16:creationId xmlns:a16="http://schemas.microsoft.com/office/drawing/2014/main" id="{F7D5B62D-834E-BA48-8C9D-211C7782B6EE}"/>
              </a:ext>
            </a:extLst>
          </p:cNvPr>
          <p:cNvPicPr>
            <a:picLocks noChangeAspect="1"/>
          </p:cNvPicPr>
          <p:nvPr/>
        </p:nvPicPr>
        <p:blipFill>
          <a:blip r:embed="rId3" cstate="print">
            <a:alphaModFix amt="50000"/>
            <a:extLst>
              <a:ext uri="{28A0092B-C50C-407E-A947-70E740481C1C}">
                <a14:useLocalDpi xmlns:a14="http://schemas.microsoft.com/office/drawing/2010/main" val="0"/>
              </a:ext>
            </a:extLst>
          </a:blip>
          <a:stretch>
            <a:fillRect/>
          </a:stretch>
        </p:blipFill>
        <p:spPr>
          <a:xfrm rot="5400000">
            <a:off x="5719216" y="3121081"/>
            <a:ext cx="1045288" cy="312702"/>
          </a:xfrm>
          <a:prstGeom prst="rect">
            <a:avLst/>
          </a:prstGeom>
        </p:spPr>
      </p:pic>
      <p:pic>
        <p:nvPicPr>
          <p:cNvPr id="8" name="Picture 7">
            <a:extLst>
              <a:ext uri="{FF2B5EF4-FFF2-40B4-BE49-F238E27FC236}">
                <a16:creationId xmlns:a16="http://schemas.microsoft.com/office/drawing/2014/main" id="{C96689D7-C1CA-1B44-9ECE-DE2584F63B8E}"/>
              </a:ext>
            </a:extLst>
          </p:cNvPr>
          <p:cNvPicPr>
            <a:picLocks noChangeAspect="1"/>
          </p:cNvPicPr>
          <p:nvPr/>
        </p:nvPicPr>
        <p:blipFill>
          <a:blip r:embed="rId3" cstate="print">
            <a:alphaModFix amt="50000"/>
            <a:extLst>
              <a:ext uri="{28A0092B-C50C-407E-A947-70E740481C1C}">
                <a14:useLocalDpi xmlns:a14="http://schemas.microsoft.com/office/drawing/2010/main" val="0"/>
              </a:ext>
            </a:extLst>
          </a:blip>
          <a:stretch>
            <a:fillRect/>
          </a:stretch>
        </p:blipFill>
        <p:spPr>
          <a:xfrm rot="5400000">
            <a:off x="2466395" y="4518368"/>
            <a:ext cx="1045288" cy="312702"/>
          </a:xfrm>
          <a:prstGeom prst="rect">
            <a:avLst/>
          </a:prstGeom>
        </p:spPr>
      </p:pic>
      <p:pic>
        <p:nvPicPr>
          <p:cNvPr id="9" name="Picture 8">
            <a:extLst>
              <a:ext uri="{FF2B5EF4-FFF2-40B4-BE49-F238E27FC236}">
                <a16:creationId xmlns:a16="http://schemas.microsoft.com/office/drawing/2014/main" id="{843F44F5-9846-F74B-BCF8-3F8718A5F9B0}"/>
              </a:ext>
            </a:extLst>
          </p:cNvPr>
          <p:cNvPicPr>
            <a:picLocks noChangeAspect="1"/>
          </p:cNvPicPr>
          <p:nvPr/>
        </p:nvPicPr>
        <p:blipFill>
          <a:blip r:embed="rId3" cstate="print">
            <a:alphaModFix amt="50000"/>
            <a:extLst>
              <a:ext uri="{28A0092B-C50C-407E-A947-70E740481C1C}">
                <a14:useLocalDpi xmlns:a14="http://schemas.microsoft.com/office/drawing/2010/main" val="0"/>
              </a:ext>
            </a:extLst>
          </a:blip>
          <a:stretch>
            <a:fillRect/>
          </a:stretch>
        </p:blipFill>
        <p:spPr>
          <a:xfrm rot="5400000">
            <a:off x="6277960" y="3567503"/>
            <a:ext cx="1045288" cy="312702"/>
          </a:xfrm>
          <a:prstGeom prst="rect">
            <a:avLst/>
          </a:prstGeom>
        </p:spPr>
      </p:pic>
      <p:pic>
        <p:nvPicPr>
          <p:cNvPr id="10" name="Picture 9">
            <a:extLst>
              <a:ext uri="{FF2B5EF4-FFF2-40B4-BE49-F238E27FC236}">
                <a16:creationId xmlns:a16="http://schemas.microsoft.com/office/drawing/2014/main" id="{53D9EAC9-1E23-0740-9402-2385EDB55A28}"/>
              </a:ext>
            </a:extLst>
          </p:cNvPr>
          <p:cNvPicPr>
            <a:picLocks noChangeAspect="1"/>
          </p:cNvPicPr>
          <p:nvPr/>
        </p:nvPicPr>
        <p:blipFill>
          <a:blip r:embed="rId3" cstate="print">
            <a:alphaModFix amt="50000"/>
            <a:extLst>
              <a:ext uri="{28A0092B-C50C-407E-A947-70E740481C1C}">
                <a14:useLocalDpi xmlns:a14="http://schemas.microsoft.com/office/drawing/2010/main" val="0"/>
              </a:ext>
            </a:extLst>
          </a:blip>
          <a:stretch>
            <a:fillRect/>
          </a:stretch>
        </p:blipFill>
        <p:spPr>
          <a:xfrm rot="5400000">
            <a:off x="4284307" y="4186247"/>
            <a:ext cx="1045288" cy="312702"/>
          </a:xfrm>
          <a:prstGeom prst="rect">
            <a:avLst/>
          </a:prstGeom>
        </p:spPr>
      </p:pic>
      <p:sp>
        <p:nvSpPr>
          <p:cNvPr id="11" name="Oval 10">
            <a:extLst>
              <a:ext uri="{FF2B5EF4-FFF2-40B4-BE49-F238E27FC236}">
                <a16:creationId xmlns:a16="http://schemas.microsoft.com/office/drawing/2014/main" id="{CADBAA11-2A96-2549-845E-42523DCD1569}"/>
              </a:ext>
            </a:extLst>
          </p:cNvPr>
          <p:cNvSpPr/>
          <p:nvPr/>
        </p:nvSpPr>
        <p:spPr>
          <a:xfrm>
            <a:off x="3776651" y="4286253"/>
            <a:ext cx="69574" cy="69574"/>
          </a:xfrm>
          <a:prstGeom prst="ellipse">
            <a:avLst/>
          </a:prstGeom>
          <a:solidFill>
            <a:srgbClr val="354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350" dirty="0"/>
          </a:p>
        </p:txBody>
      </p:sp>
      <p:sp>
        <p:nvSpPr>
          <p:cNvPr id="12" name="Oval 11">
            <a:extLst>
              <a:ext uri="{FF2B5EF4-FFF2-40B4-BE49-F238E27FC236}">
                <a16:creationId xmlns:a16="http://schemas.microsoft.com/office/drawing/2014/main" id="{D16D3707-B6A0-AD4C-AC9E-B83038E0C68D}"/>
              </a:ext>
            </a:extLst>
          </p:cNvPr>
          <p:cNvSpPr/>
          <p:nvPr/>
        </p:nvSpPr>
        <p:spPr>
          <a:xfrm>
            <a:off x="2906974" y="4658970"/>
            <a:ext cx="69574" cy="69574"/>
          </a:xfrm>
          <a:prstGeom prst="ellipse">
            <a:avLst/>
          </a:prstGeom>
          <a:solidFill>
            <a:srgbClr val="354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350" dirty="0"/>
          </a:p>
        </p:txBody>
      </p:sp>
      <p:sp>
        <p:nvSpPr>
          <p:cNvPr id="13" name="Oval 12">
            <a:extLst>
              <a:ext uri="{FF2B5EF4-FFF2-40B4-BE49-F238E27FC236}">
                <a16:creationId xmlns:a16="http://schemas.microsoft.com/office/drawing/2014/main" id="{CE7420D4-088A-D146-A0B8-2D6CD6DA6620}"/>
              </a:ext>
            </a:extLst>
          </p:cNvPr>
          <p:cNvSpPr/>
          <p:nvPr/>
        </p:nvSpPr>
        <p:spPr>
          <a:xfrm>
            <a:off x="4661233" y="4365765"/>
            <a:ext cx="69574" cy="69574"/>
          </a:xfrm>
          <a:prstGeom prst="ellipse">
            <a:avLst/>
          </a:prstGeom>
          <a:solidFill>
            <a:srgbClr val="354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350" dirty="0"/>
          </a:p>
        </p:txBody>
      </p:sp>
      <p:sp>
        <p:nvSpPr>
          <p:cNvPr id="15" name="Oval 14">
            <a:extLst>
              <a:ext uri="{FF2B5EF4-FFF2-40B4-BE49-F238E27FC236}">
                <a16:creationId xmlns:a16="http://schemas.microsoft.com/office/drawing/2014/main" id="{1314C3EB-C8AB-A845-9DA5-1016DFBE5E1C}"/>
              </a:ext>
            </a:extLst>
          </p:cNvPr>
          <p:cNvSpPr/>
          <p:nvPr/>
        </p:nvSpPr>
        <p:spPr>
          <a:xfrm>
            <a:off x="5292367" y="3714753"/>
            <a:ext cx="69574" cy="69574"/>
          </a:xfrm>
          <a:prstGeom prst="ellipse">
            <a:avLst/>
          </a:prstGeom>
          <a:solidFill>
            <a:srgbClr val="354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350" dirty="0"/>
          </a:p>
        </p:txBody>
      </p:sp>
      <p:sp>
        <p:nvSpPr>
          <p:cNvPr id="16" name="Oval 15">
            <a:extLst>
              <a:ext uri="{FF2B5EF4-FFF2-40B4-BE49-F238E27FC236}">
                <a16:creationId xmlns:a16="http://schemas.microsoft.com/office/drawing/2014/main" id="{5D1EA679-87CA-8C46-8E6A-2F3A30D65D5B}"/>
              </a:ext>
            </a:extLst>
          </p:cNvPr>
          <p:cNvSpPr/>
          <p:nvPr/>
        </p:nvSpPr>
        <p:spPr>
          <a:xfrm>
            <a:off x="6055252" y="3235244"/>
            <a:ext cx="69574" cy="69574"/>
          </a:xfrm>
          <a:prstGeom prst="ellipse">
            <a:avLst/>
          </a:prstGeom>
          <a:solidFill>
            <a:srgbClr val="354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350" dirty="0"/>
          </a:p>
        </p:txBody>
      </p:sp>
      <p:sp>
        <p:nvSpPr>
          <p:cNvPr id="17" name="Oval 16">
            <a:extLst>
              <a:ext uri="{FF2B5EF4-FFF2-40B4-BE49-F238E27FC236}">
                <a16:creationId xmlns:a16="http://schemas.microsoft.com/office/drawing/2014/main" id="{EBF2DD36-C614-3247-BD08-ADF52A8EFAA0}"/>
              </a:ext>
            </a:extLst>
          </p:cNvPr>
          <p:cNvSpPr/>
          <p:nvPr/>
        </p:nvSpPr>
        <p:spPr>
          <a:xfrm>
            <a:off x="6673909" y="3704814"/>
            <a:ext cx="69574" cy="69574"/>
          </a:xfrm>
          <a:prstGeom prst="ellipse">
            <a:avLst/>
          </a:prstGeom>
          <a:solidFill>
            <a:srgbClr val="354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350" dirty="0"/>
          </a:p>
        </p:txBody>
      </p:sp>
    </p:spTree>
    <p:extLst>
      <p:ext uri="{BB962C8B-B14F-4D97-AF65-F5344CB8AC3E}">
        <p14:creationId xmlns:p14="http://schemas.microsoft.com/office/powerpoint/2010/main" val="2210614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par>
                                <p:cTn id="16" presetID="10" presetClass="entr" presetSubtype="0" fill="hold"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par>
                                <p:cTn id="24" presetID="10" presetClass="entr" presetSubtype="0" fill="hold"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par>
                                <p:cTn id="32" presetID="10" presetClass="entr" presetSubtype="0" fill="hold" nodeType="withEffect">
                                  <p:stCondLst>
                                    <p:cond delay="0"/>
                                  </p:stCondLst>
                                  <p:childTnLst>
                                    <p:set>
                                      <p:cBhvr>
                                        <p:cTn id="33" dur="1" fill="hold">
                                          <p:stCondLst>
                                            <p:cond delay="0"/>
                                          </p:stCondLst>
                                        </p:cTn>
                                        <p:tgtEl>
                                          <p:spTgt spid="6"/>
                                        </p:tgtEl>
                                        <p:attrNameLst>
                                          <p:attrName>style.visibility</p:attrName>
                                        </p:attrNameLst>
                                      </p:cBhvr>
                                      <p:to>
                                        <p:strVal val="visible"/>
                                      </p:to>
                                    </p:set>
                                    <p:animEffect transition="in" filter="fade">
                                      <p:cBhvr>
                                        <p:cTn id="34" dur="500"/>
                                        <p:tgtEl>
                                          <p:spTgt spid="6"/>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fade">
                                      <p:cBhvr>
                                        <p:cTn id="39" dur="500"/>
                                        <p:tgtEl>
                                          <p:spTgt spid="16"/>
                                        </p:tgtEl>
                                      </p:cBhvr>
                                    </p:animEffect>
                                  </p:childTnLst>
                                </p:cTn>
                              </p:par>
                              <p:par>
                                <p:cTn id="40" presetID="10" presetClass="entr" presetSubtype="0" fill="hold" nodeType="withEffect">
                                  <p:stCondLst>
                                    <p:cond delay="0"/>
                                  </p:stCondLst>
                                  <p:childTnLst>
                                    <p:set>
                                      <p:cBhvr>
                                        <p:cTn id="41" dur="1" fill="hold">
                                          <p:stCondLst>
                                            <p:cond delay="0"/>
                                          </p:stCondLst>
                                        </p:cTn>
                                        <p:tgtEl>
                                          <p:spTgt spid="7"/>
                                        </p:tgtEl>
                                        <p:attrNameLst>
                                          <p:attrName>style.visibility</p:attrName>
                                        </p:attrNameLst>
                                      </p:cBhvr>
                                      <p:to>
                                        <p:strVal val="visible"/>
                                      </p:to>
                                    </p:set>
                                    <p:animEffect transition="in" filter="fade">
                                      <p:cBhvr>
                                        <p:cTn id="42" dur="500"/>
                                        <p:tgtEl>
                                          <p:spTgt spid="7"/>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fade">
                                      <p:cBhvr>
                                        <p:cTn id="47" dur="500"/>
                                        <p:tgtEl>
                                          <p:spTgt spid="17"/>
                                        </p:tgtEl>
                                      </p:cBhvr>
                                    </p:animEffect>
                                  </p:childTnLst>
                                </p:cTn>
                              </p:par>
                              <p:par>
                                <p:cTn id="48" presetID="10" presetClass="entr" presetSubtype="0" fill="hold" nodeType="withEffect">
                                  <p:stCondLst>
                                    <p:cond delay="0"/>
                                  </p:stCondLst>
                                  <p:childTnLst>
                                    <p:set>
                                      <p:cBhvr>
                                        <p:cTn id="49" dur="1" fill="hold">
                                          <p:stCondLst>
                                            <p:cond delay="0"/>
                                          </p:stCondLst>
                                        </p:cTn>
                                        <p:tgtEl>
                                          <p:spTgt spid="9"/>
                                        </p:tgtEl>
                                        <p:attrNameLst>
                                          <p:attrName>style.visibility</p:attrName>
                                        </p:attrNameLst>
                                      </p:cBhvr>
                                      <p:to>
                                        <p:strVal val="visible"/>
                                      </p:to>
                                    </p:set>
                                    <p:animEffect transition="in" filter="fade">
                                      <p:cBhvr>
                                        <p:cTn id="5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5" grpId="0" animBg="1"/>
      <p:bldP spid="16" grpId="0" animBg="1"/>
      <p:bldP spid="17"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A68E5D-D1B8-DC46-83F4-5BA8D3C5426A}"/>
              </a:ext>
            </a:extLst>
          </p:cNvPr>
          <p:cNvSpPr>
            <a:spLocks noGrp="1"/>
          </p:cNvSpPr>
          <p:nvPr>
            <p:ph type="title"/>
          </p:nvPr>
        </p:nvSpPr>
        <p:spPr/>
        <p:txBody>
          <a:bodyPr>
            <a:noAutofit/>
          </a:bodyPr>
          <a:lstStyle/>
          <a:p>
            <a:r>
              <a:rPr lang="en-US" dirty="0"/>
              <a:t>Stationary Series</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A6034775-1183-7248-A2F2-03A9085284F7}"/>
                  </a:ext>
                </a:extLst>
              </p:cNvPr>
              <p:cNvSpPr txBox="1"/>
              <p:nvPr/>
            </p:nvSpPr>
            <p:spPr>
              <a:xfrm>
                <a:off x="457201" y="1600200"/>
                <a:ext cx="8229600" cy="2062103"/>
              </a:xfrm>
              <a:prstGeom prst="rect">
                <a:avLst/>
              </a:prstGeom>
              <a:noFill/>
            </p:spPr>
            <p:txBody>
              <a:bodyPr wrap="square" rtlCol="0">
                <a:noAutofit/>
              </a:bodyPr>
              <a:lstStyle/>
              <a:p>
                <a:r>
                  <a:rPr lang="en-US" sz="3200" dirty="0"/>
                  <a:t>Three conditions:</a:t>
                </a:r>
              </a:p>
              <a:p>
                <a:pPr marL="514350" indent="-514350">
                  <a:buFont typeface="+mj-lt"/>
                  <a:buAutoNum type="arabicPeriod"/>
                </a:pPr>
                <a:r>
                  <a:rPr lang="en-US" sz="3200" dirty="0"/>
                  <a:t>Subpopulations of </a:t>
                </a:r>
                <a14:m>
                  <m:oMath xmlns:m="http://schemas.openxmlformats.org/officeDocument/2006/math">
                    <m:sSub>
                      <m:sSubPr>
                        <m:ctrlPr>
                          <a:rPr lang="en-US" sz="3200" i="1">
                            <a:latin typeface="Cambria Math" panose="02040503050406030204" pitchFamily="18" charset="0"/>
                          </a:rPr>
                        </m:ctrlPr>
                      </m:sSubPr>
                      <m:e>
                        <m:r>
                          <a:rPr lang="en-US" sz="3200" i="1">
                            <a:latin typeface="Cambria Math" panose="02040503050406030204" pitchFamily="18" charset="0"/>
                          </a:rPr>
                          <m:t>𝑋</m:t>
                        </m:r>
                      </m:e>
                      <m:sub>
                        <m:r>
                          <a:rPr lang="en-US" sz="3200" i="1">
                            <a:latin typeface="Cambria Math" panose="02040503050406030204" pitchFamily="18" charset="0"/>
                          </a:rPr>
                          <m:t>𝑡</m:t>
                        </m:r>
                      </m:sub>
                    </m:sSub>
                  </m:oMath>
                </a14:m>
                <a:r>
                  <a:rPr lang="en-US" sz="3200" dirty="0"/>
                  <a:t> have the same mean for each </a:t>
                </a:r>
                <a:r>
                  <a:rPr lang="en-US" sz="3200" i="1" dirty="0"/>
                  <a:t>t</a:t>
                </a:r>
                <a:r>
                  <a:rPr lang="en-US" sz="3200" dirty="0"/>
                  <a:t>. Restated, the mean does not depend on time (</a:t>
                </a:r>
                <a:r>
                  <a:rPr lang="en-US" sz="3200" i="1" dirty="0"/>
                  <a:t>t</a:t>
                </a:r>
                <a:r>
                  <a:rPr lang="en-US" sz="3200" dirty="0"/>
                  <a:t>).</a:t>
                </a:r>
              </a:p>
            </p:txBody>
          </p:sp>
        </mc:Choice>
        <mc:Fallback xmlns="">
          <p:sp>
            <p:nvSpPr>
              <p:cNvPr id="8" name="TextBox 7">
                <a:extLst>
                  <a:ext uri="{FF2B5EF4-FFF2-40B4-BE49-F238E27FC236}">
                    <a16:creationId xmlns:a16="http://schemas.microsoft.com/office/drawing/2014/main" xmlns:a14="http://schemas.microsoft.com/office/drawing/2010/main" xmlns="" id="{A6034775-1183-7248-A2F2-03A9085284F7}"/>
                  </a:ext>
                </a:extLst>
              </p:cNvPr>
              <p:cNvSpPr txBox="1">
                <a:spLocks noRot="1" noChangeAspect="1" noMove="1" noResize="1" noEditPoints="1" noAdjustHandles="1" noChangeArrowheads="1" noChangeShapeType="1" noTextEdit="1"/>
              </p:cNvSpPr>
              <p:nvPr/>
            </p:nvSpPr>
            <p:spPr>
              <a:xfrm>
                <a:off x="457201" y="1600200"/>
                <a:ext cx="8229600" cy="2062103"/>
              </a:xfrm>
              <a:prstGeom prst="rect">
                <a:avLst/>
              </a:prstGeom>
              <a:blipFill rotWithShape="0">
                <a:blip r:embed="rId3"/>
                <a:stretch>
                  <a:fillRect l="-1852" t="-3846" b="-8580"/>
                </a:stretch>
              </a:blipFill>
            </p:spPr>
            <p:txBody>
              <a:bodyPr/>
              <a:lstStyle/>
              <a:p>
                <a:r>
                  <a:rPr lang="en-US">
                    <a:noFill/>
                  </a:rPr>
                  <a:t> </a:t>
                </a:r>
              </a:p>
            </p:txBody>
          </p:sp>
        </mc:Fallback>
      </mc:AlternateContent>
    </p:spTree>
    <p:extLst>
      <p:ext uri="{BB962C8B-B14F-4D97-AF65-F5344CB8AC3E}">
        <p14:creationId xmlns:p14="http://schemas.microsoft.com/office/powerpoint/2010/main" val="2843366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24347015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a:t>Stationary Mean</a:t>
            </a:r>
          </a:p>
        </p:txBody>
      </p:sp>
    </p:spTree>
    <p:extLst>
      <p:ext uri="{BB962C8B-B14F-4D97-AF65-F5344CB8AC3E}">
        <p14:creationId xmlns:p14="http://schemas.microsoft.com/office/powerpoint/2010/main" val="305566127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0C9C05E-4244-5B46-BBFA-800DB20E6FC2}"/>
              </a:ext>
            </a:extLst>
          </p:cNvPr>
          <p:cNvSpPr/>
          <p:nvPr/>
        </p:nvSpPr>
        <p:spPr>
          <a:xfrm>
            <a:off x="457200" y="1119187"/>
            <a:ext cx="7594147" cy="2462213"/>
          </a:xfrm>
          <a:prstGeom prst="rect">
            <a:avLst/>
          </a:prstGeom>
        </p:spPr>
        <p:txBody>
          <a:bodyPr wrap="square">
            <a:noAutofit/>
          </a:bodyPr>
          <a:lstStyle/>
          <a:p>
            <a:r>
              <a:rPr lang="en-US" sz="1400" dirty="0"/>
              <a:t>a1 = gen.sigplusnoise.wge(100,coef=c(5,0),freq = c(.1,0), psi = c(3,0),vara = 3, plot = FALSE)</a:t>
            </a:r>
          </a:p>
          <a:p>
            <a:r>
              <a:rPr lang="en-US" sz="1400" dirty="0"/>
              <a:t>b1 = gen.sigplusnoise.wge(100,coef=c(5,0),freq = c(.1,0), psi = c(3,0),vara = 3, plot = FALSE)</a:t>
            </a:r>
          </a:p>
          <a:p>
            <a:r>
              <a:rPr lang="en-US" sz="1400" dirty="0"/>
              <a:t>c1 = gen.sigplusnoise.wge(100,coef=c(5,0),freq = c(.1,0), psi = c(3,0),vara = 3, plot = FALSE)</a:t>
            </a:r>
          </a:p>
          <a:p>
            <a:r>
              <a:rPr lang="en-US" sz="1400" dirty="0"/>
              <a:t>d1 = gen.sigplusnoise.wge(100,coef=c(5,0),freq = c(.1,0), psi = c(3,0),vara = 3, plot = FALSE)</a:t>
            </a:r>
          </a:p>
          <a:p>
            <a:r>
              <a:rPr lang="en-US" sz="1400" dirty="0"/>
              <a:t>e1 = gen.sigplusnoise.wge(100,coef=c(5,0),freq = c(.1,0), psi = c(3,0),vara = 3, plot = FALSE)</a:t>
            </a:r>
          </a:p>
          <a:p>
            <a:r>
              <a:rPr lang="en-US" sz="1400" dirty="0"/>
              <a:t>plot(a1,type = "l")</a:t>
            </a:r>
          </a:p>
          <a:p>
            <a:r>
              <a:rPr lang="en-US" sz="1400" dirty="0"/>
              <a:t>lines(b1,col = "blue", type = "l")</a:t>
            </a:r>
          </a:p>
          <a:p>
            <a:r>
              <a:rPr lang="en-US" sz="1400" dirty="0"/>
              <a:t>lines(c1,col = "red", type = "l")</a:t>
            </a:r>
          </a:p>
          <a:p>
            <a:r>
              <a:rPr lang="en-US" sz="1400" dirty="0"/>
              <a:t>lines(d1,col = "green", type = "l")</a:t>
            </a:r>
          </a:p>
          <a:p>
            <a:r>
              <a:rPr lang="en-US" sz="1400" dirty="0"/>
              <a:t>lines(e1,col = "purple", type = "l")</a:t>
            </a:r>
          </a:p>
        </p:txBody>
      </p:sp>
      <p:sp>
        <p:nvSpPr>
          <p:cNvPr id="9" name="Rectangle 8">
            <a:extLst>
              <a:ext uri="{FF2B5EF4-FFF2-40B4-BE49-F238E27FC236}">
                <a16:creationId xmlns:a16="http://schemas.microsoft.com/office/drawing/2014/main" id="{0E9BA663-809F-B645-8F47-5DD4427E020A}"/>
              </a:ext>
            </a:extLst>
          </p:cNvPr>
          <p:cNvSpPr/>
          <p:nvPr/>
        </p:nvSpPr>
        <p:spPr>
          <a:xfrm>
            <a:off x="457200" y="3328987"/>
            <a:ext cx="8629649" cy="2462213"/>
          </a:xfrm>
          <a:prstGeom prst="rect">
            <a:avLst/>
          </a:prstGeom>
        </p:spPr>
        <p:txBody>
          <a:bodyPr wrap="square">
            <a:noAutofit/>
          </a:bodyPr>
          <a:lstStyle/>
          <a:p>
            <a:r>
              <a:rPr lang="en-US" sz="1400" dirty="0"/>
              <a:t>a2 = gen.sigplusnoise.wge(100,coef=c(5,0),freq = c(.1,0), psi = c(runif(1,0,2*pi),0),vara = 3, plot = FALSE)</a:t>
            </a:r>
          </a:p>
          <a:p>
            <a:r>
              <a:rPr lang="en-US" sz="1400" dirty="0"/>
              <a:t>b2 = gen.sigplusnoise.wge(100,coef=c(5,0),freq = c(.1,0), psi = c(runif(1,0,2*pi),0),vara = 3, plot = FALSE)</a:t>
            </a:r>
          </a:p>
          <a:p>
            <a:r>
              <a:rPr lang="en-US" sz="1400" dirty="0"/>
              <a:t>c2= gen.sigplusnoise.wge(100,coef=c(5,0),freq = c(.1,0), psi = c(runif(1,0,2*pi),0),vara = 3, plot = FALSE)</a:t>
            </a:r>
          </a:p>
          <a:p>
            <a:r>
              <a:rPr lang="en-US" sz="1400" dirty="0"/>
              <a:t>d2 = gen.sigplusnoise.wge(100,coef=c(5,0),freq = c(.1,0), psi = c(runif(1,0,2*pi),0),vara = 3, plot = FALSE)</a:t>
            </a:r>
          </a:p>
          <a:p>
            <a:r>
              <a:rPr lang="en-US" sz="1400" dirty="0"/>
              <a:t>e2 = gen.sigplusnoise.wge(100,coef=c(5,0),freq = c(.1,0), psi = c(runif(1,0,2*pi),0),vara = 3, plot = FALSE)</a:t>
            </a:r>
          </a:p>
          <a:p>
            <a:r>
              <a:rPr lang="en-US" sz="1400" dirty="0"/>
              <a:t>plot(a2,type = "l")</a:t>
            </a:r>
          </a:p>
          <a:p>
            <a:r>
              <a:rPr lang="en-US" sz="1400" dirty="0"/>
              <a:t>lines(b2,col = "blue", type = "l")</a:t>
            </a:r>
          </a:p>
          <a:p>
            <a:r>
              <a:rPr lang="en-US" sz="1400" dirty="0"/>
              <a:t>lines(c2,col = "red", type = "l")</a:t>
            </a:r>
          </a:p>
          <a:p>
            <a:r>
              <a:rPr lang="en-US" sz="1400" dirty="0"/>
              <a:t>lines(d2,col = "green", type = "l")</a:t>
            </a:r>
          </a:p>
          <a:p>
            <a:r>
              <a:rPr lang="en-US" sz="1400" dirty="0"/>
              <a:t>lines(e2,col = "purple", type = "l")</a:t>
            </a:r>
          </a:p>
        </p:txBody>
      </p:sp>
      <p:sp>
        <p:nvSpPr>
          <p:cNvPr id="6" name="Title 5"/>
          <p:cNvSpPr>
            <a:spLocks noGrp="1"/>
          </p:cNvSpPr>
          <p:nvPr>
            <p:ph type="title"/>
          </p:nvPr>
        </p:nvSpPr>
        <p:spPr>
          <a:xfrm>
            <a:off x="457200" y="228600"/>
            <a:ext cx="8229600" cy="1143000"/>
          </a:xfrm>
        </p:spPr>
        <p:txBody>
          <a:bodyPr>
            <a:noAutofit/>
          </a:bodyPr>
          <a:lstStyle/>
          <a:p>
            <a:r>
              <a:rPr lang="en-US" dirty="0"/>
              <a:t>Screencast for Stationary Mean</a:t>
            </a:r>
          </a:p>
        </p:txBody>
      </p:sp>
      <p:sp>
        <p:nvSpPr>
          <p:cNvPr id="3" name="Rectangle 2">
            <a:extLst>
              <a:ext uri="{FF2B5EF4-FFF2-40B4-BE49-F238E27FC236}">
                <a16:creationId xmlns:a16="http://schemas.microsoft.com/office/drawing/2014/main" id="{2A853C5C-391D-CC44-9533-5AB12F351553}"/>
              </a:ext>
            </a:extLst>
          </p:cNvPr>
          <p:cNvSpPr/>
          <p:nvPr/>
        </p:nvSpPr>
        <p:spPr>
          <a:xfrm>
            <a:off x="4267200" y="4572000"/>
            <a:ext cx="2416046" cy="2123658"/>
          </a:xfrm>
          <a:prstGeom prst="rect">
            <a:avLst/>
          </a:prstGeom>
        </p:spPr>
        <p:txBody>
          <a:bodyPr wrap="none">
            <a:spAutoFit/>
          </a:bodyPr>
          <a:lstStyle/>
          <a:p>
            <a:r>
              <a:rPr lang="en-US" sz="1200" dirty="0"/>
              <a:t>par(</a:t>
            </a:r>
            <a:r>
              <a:rPr lang="en-US" sz="1200" dirty="0" err="1"/>
              <a:t>mfrow</a:t>
            </a:r>
            <a:r>
              <a:rPr lang="en-US" sz="1200" dirty="0"/>
              <a:t> = c(2,1))</a:t>
            </a:r>
          </a:p>
          <a:p>
            <a:r>
              <a:rPr lang="en-US" sz="1200" dirty="0"/>
              <a:t>plot(a1,type = "l")</a:t>
            </a:r>
          </a:p>
          <a:p>
            <a:r>
              <a:rPr lang="en-US" sz="1200" dirty="0"/>
              <a:t>lines(b1,col = "blue", type = "l")</a:t>
            </a:r>
          </a:p>
          <a:p>
            <a:r>
              <a:rPr lang="en-US" sz="1200" dirty="0"/>
              <a:t>lines(c1,col = "red", type = "l")</a:t>
            </a:r>
          </a:p>
          <a:p>
            <a:r>
              <a:rPr lang="en-US" sz="1200" dirty="0"/>
              <a:t>lines(d1,col = "green", type = "l")</a:t>
            </a:r>
          </a:p>
          <a:p>
            <a:r>
              <a:rPr lang="en-US" sz="1200" dirty="0"/>
              <a:t>lines(e1,col = "purple", type = "l")</a:t>
            </a:r>
          </a:p>
          <a:p>
            <a:r>
              <a:rPr lang="en-US" sz="1200" dirty="0"/>
              <a:t>plot(a2,type = "l")</a:t>
            </a:r>
          </a:p>
          <a:p>
            <a:r>
              <a:rPr lang="en-US" sz="1200" dirty="0"/>
              <a:t>lines(b2,col = "blue", type = "l")</a:t>
            </a:r>
          </a:p>
          <a:p>
            <a:r>
              <a:rPr lang="en-US" sz="1200" dirty="0"/>
              <a:t>lines(c2,col = "red", type = "l")</a:t>
            </a:r>
          </a:p>
          <a:p>
            <a:r>
              <a:rPr lang="en-US" sz="1200" dirty="0"/>
              <a:t>lines(d2,col = "green", type = "l")</a:t>
            </a:r>
          </a:p>
          <a:p>
            <a:r>
              <a:rPr lang="en-US" sz="1200" dirty="0"/>
              <a:t>lines(e2,col = "purple", type = "l")</a:t>
            </a:r>
          </a:p>
        </p:txBody>
      </p:sp>
    </p:spTree>
    <p:extLst>
      <p:ext uri="{BB962C8B-B14F-4D97-AF65-F5344CB8AC3E}">
        <p14:creationId xmlns:p14="http://schemas.microsoft.com/office/powerpoint/2010/main" val="153537830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22346770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a:t>Condition 2</a:t>
            </a:r>
          </a:p>
        </p:txBody>
      </p:sp>
      <p:sp>
        <p:nvSpPr>
          <p:cNvPr id="2" name="Subtitle 1">
            <a:extLst>
              <a:ext uri="{FF2B5EF4-FFF2-40B4-BE49-F238E27FC236}">
                <a16:creationId xmlns:a16="http://schemas.microsoft.com/office/drawing/2014/main" id="{95F109B7-9A78-8645-8988-0715A829D310}"/>
              </a:ext>
            </a:extLst>
          </p:cNvPr>
          <p:cNvSpPr>
            <a:spLocks noGrp="1"/>
          </p:cNvSpPr>
          <p:nvPr>
            <p:ph type="subTitle" idx="1"/>
          </p:nvPr>
        </p:nvSpPr>
        <p:spPr>
          <a:xfrm>
            <a:off x="685800" y="2895600"/>
            <a:ext cx="7162800" cy="1752600"/>
          </a:xfrm>
        </p:spPr>
        <p:txBody>
          <a:bodyPr/>
          <a:lstStyle/>
          <a:p>
            <a:r>
              <a:rPr lang="en-US" dirty="0"/>
              <a:t>Variance Does Not </a:t>
            </a:r>
            <a:r>
              <a:rPr lang="en-US"/>
              <a:t>Depend on </a:t>
            </a:r>
            <a:r>
              <a:rPr lang="en-US" dirty="0"/>
              <a:t>Time</a:t>
            </a:r>
          </a:p>
        </p:txBody>
      </p:sp>
    </p:spTree>
    <p:extLst>
      <p:ext uri="{BB962C8B-B14F-4D97-AF65-F5344CB8AC3E}">
        <p14:creationId xmlns:p14="http://schemas.microsoft.com/office/powerpoint/2010/main" val="372947964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1E63516-1DE0-BD4E-B750-9008902B6E28}"/>
              </a:ext>
            </a:extLst>
          </p:cNvPr>
          <p:cNvPicPr>
            <a:picLocks noChangeAspect="1"/>
          </p:cNvPicPr>
          <p:nvPr/>
        </p:nvPicPr>
        <p:blipFill>
          <a:blip r:embed="rId3"/>
          <a:stretch>
            <a:fillRect/>
          </a:stretch>
        </p:blipFill>
        <p:spPr>
          <a:xfrm>
            <a:off x="226254" y="2858143"/>
            <a:ext cx="6032325" cy="3135614"/>
          </a:xfrm>
          <a:prstGeom prst="rect">
            <a:avLst/>
          </a:prstGeom>
        </p:spPr>
      </p:pic>
      <p:sp>
        <p:nvSpPr>
          <p:cNvPr id="2" name="Title 1">
            <a:extLst>
              <a:ext uri="{FF2B5EF4-FFF2-40B4-BE49-F238E27FC236}">
                <a16:creationId xmlns:a16="http://schemas.microsoft.com/office/drawing/2014/main" id="{A1A68E5D-D1B8-DC46-83F4-5BA8D3C5426A}"/>
              </a:ext>
            </a:extLst>
          </p:cNvPr>
          <p:cNvSpPr>
            <a:spLocks noGrp="1"/>
          </p:cNvSpPr>
          <p:nvPr>
            <p:ph type="title"/>
          </p:nvPr>
        </p:nvSpPr>
        <p:spPr/>
        <p:txBody>
          <a:bodyPr>
            <a:noAutofit/>
          </a:bodyPr>
          <a:lstStyle/>
          <a:p>
            <a:r>
              <a:rPr lang="en-US" dirty="0"/>
              <a:t>Stationary Series</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A6034775-1183-7248-A2F2-03A9085284F7}"/>
                  </a:ext>
                </a:extLst>
              </p:cNvPr>
              <p:cNvSpPr txBox="1"/>
              <p:nvPr/>
            </p:nvSpPr>
            <p:spPr>
              <a:xfrm>
                <a:off x="457201" y="1600200"/>
                <a:ext cx="8229600" cy="1354217"/>
              </a:xfrm>
              <a:prstGeom prst="rect">
                <a:avLst/>
              </a:prstGeom>
              <a:noFill/>
            </p:spPr>
            <p:txBody>
              <a:bodyPr wrap="square" rtlCol="0">
                <a:noAutofit/>
              </a:bodyPr>
              <a:lstStyle/>
              <a:p>
                <a:pPr>
                  <a:spcBef>
                    <a:spcPts val="600"/>
                  </a:spcBef>
                </a:pPr>
                <a:r>
                  <a:rPr lang="en-US" dirty="0"/>
                  <a:t>Three conditions:</a:t>
                </a:r>
              </a:p>
              <a:p>
                <a:pPr marL="342900" indent="-342900">
                  <a:spcBef>
                    <a:spcPts val="600"/>
                  </a:spcBef>
                  <a:buFont typeface="+mj-lt"/>
                  <a:buAutoNum type="arabicPeriod" startAt="2"/>
                </a:pPr>
                <a:r>
                  <a:rPr lang="en-US" dirty="0"/>
                  <a:t>Subpopulations of </a:t>
                </a:r>
                <a:r>
                  <a:rPr lang="en-US" i="1" dirty="0"/>
                  <a:t>X</a:t>
                </a:r>
                <a:r>
                  <a:rPr lang="en-US" dirty="0"/>
                  <a:t> for a given time have a finite and constant variance for all </a:t>
                </a:r>
                <a:r>
                  <a:rPr lang="en-US" i="1" dirty="0"/>
                  <a:t>t</a:t>
                </a:r>
                <a:r>
                  <a:rPr lang="en-US" dirty="0"/>
                  <a:t>. Restated, the variance does not depend on time. </a:t>
                </a:r>
              </a:p>
              <a:p>
                <a:pPr>
                  <a:spcBef>
                    <a:spcPts val="600"/>
                  </a:spcBef>
                </a:pPr>
                <a:r>
                  <a:rPr lang="en-US" dirty="0"/>
                  <a:t>		 Var[</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𝑡</m:t>
                        </m:r>
                      </m:sub>
                    </m:sSub>
                    <m:r>
                      <a:rPr lang="en-US" i="1">
                        <a:latin typeface="Cambria Math" panose="02040503050406030204" pitchFamily="18" charset="0"/>
                      </a:rPr>
                      <m:t>]= </m:t>
                    </m:r>
                    <m:sSup>
                      <m:sSupPr>
                        <m:ctrlPr>
                          <a:rPr lang="en-US" i="1">
                            <a:latin typeface="Cambria Math" panose="02040503050406030204" pitchFamily="18" charset="0"/>
                          </a:rPr>
                        </m:ctrlPr>
                      </m:sSupPr>
                      <m:e>
                        <m:r>
                          <a:rPr lang="en-US" i="1">
                            <a:latin typeface="Cambria Math" panose="02040503050406030204" pitchFamily="18" charset="0"/>
                            <a:ea typeface="Cambria Math" panose="02040503050406030204" pitchFamily="18" charset="0"/>
                          </a:rPr>
                          <m:t>𝜎</m:t>
                        </m:r>
                      </m:e>
                      <m:sup>
                        <m:r>
                          <a:rPr lang="en-US" i="1">
                            <a:latin typeface="Cambria Math" panose="02040503050406030204" pitchFamily="18" charset="0"/>
                          </a:rPr>
                          <m:t>2</m:t>
                        </m:r>
                      </m:sup>
                    </m:sSup>
                    <m:r>
                      <a:rPr lang="en-US" i="1">
                        <a:latin typeface="Cambria Math" panose="02040503050406030204" pitchFamily="18" charset="0"/>
                      </a:rPr>
                      <m:t>&lt;</m:t>
                    </m:r>
                    <m:r>
                      <a:rPr lang="en-US" i="1">
                        <a:latin typeface="Cambria Math" panose="02040503050406030204" pitchFamily="18" charset="0"/>
                        <a:ea typeface="Cambria Math" panose="02040503050406030204" pitchFamily="18" charset="0"/>
                      </a:rPr>
                      <m:t>∞</m:t>
                    </m:r>
                  </m:oMath>
                </a14:m>
                <a:endParaRPr lang="en-US" dirty="0"/>
              </a:p>
            </p:txBody>
          </p:sp>
        </mc:Choice>
        <mc:Fallback xmlns="">
          <p:sp>
            <p:nvSpPr>
              <p:cNvPr id="8" name="TextBox 7">
                <a:extLst>
                  <a:ext uri="{FF2B5EF4-FFF2-40B4-BE49-F238E27FC236}">
                    <a16:creationId xmlns:a16="http://schemas.microsoft.com/office/drawing/2014/main" xmlns:a14="http://schemas.microsoft.com/office/drawing/2010/main" xmlns="" id="{A6034775-1183-7248-A2F2-03A9085284F7}"/>
                  </a:ext>
                </a:extLst>
              </p:cNvPr>
              <p:cNvSpPr txBox="1">
                <a:spLocks noRot="1" noChangeAspect="1" noMove="1" noResize="1" noEditPoints="1" noAdjustHandles="1" noChangeArrowheads="1" noChangeShapeType="1" noTextEdit="1"/>
              </p:cNvSpPr>
              <p:nvPr/>
            </p:nvSpPr>
            <p:spPr>
              <a:xfrm>
                <a:off x="457201" y="1600200"/>
                <a:ext cx="8229600" cy="1354217"/>
              </a:xfrm>
              <a:prstGeom prst="rect">
                <a:avLst/>
              </a:prstGeom>
              <a:blipFill rotWithShape="0">
                <a:blip r:embed="rId4"/>
                <a:stretch>
                  <a:fillRect l="-593" t="-2703" b="-5856"/>
                </a:stretch>
              </a:blipFill>
            </p:spPr>
            <p:txBody>
              <a:bodyPr/>
              <a:lstStyle/>
              <a:p>
                <a:r>
                  <a:rPr lang="en-US">
                    <a:noFill/>
                  </a:rPr>
                  <a:t> </a:t>
                </a:r>
              </a:p>
            </p:txBody>
          </p:sp>
        </mc:Fallback>
      </mc:AlternateContent>
      <p:pic>
        <p:nvPicPr>
          <p:cNvPr id="10" name="Picture 9">
            <a:extLst>
              <a:ext uri="{FF2B5EF4-FFF2-40B4-BE49-F238E27FC236}">
                <a16:creationId xmlns:a16="http://schemas.microsoft.com/office/drawing/2014/main" id="{D6511AB1-E469-424A-B869-13918119AA6A}"/>
              </a:ext>
            </a:extLst>
          </p:cNvPr>
          <p:cNvPicPr>
            <a:picLocks noChangeAspect="1"/>
          </p:cNvPicPr>
          <p:nvPr/>
        </p:nvPicPr>
        <p:blipFill>
          <a:blip r:embed="rId5" cstate="print">
            <a:alphaModFix amt="50000"/>
            <a:extLst>
              <a:ext uri="{28A0092B-C50C-407E-A947-70E740481C1C}">
                <a14:useLocalDpi xmlns:a14="http://schemas.microsoft.com/office/drawing/2010/main" val="0"/>
              </a:ext>
            </a:extLst>
          </a:blip>
          <a:stretch>
            <a:fillRect/>
          </a:stretch>
        </p:blipFill>
        <p:spPr>
          <a:xfrm rot="5400000">
            <a:off x="1284379" y="3839536"/>
            <a:ext cx="2369720" cy="708911"/>
          </a:xfrm>
          <a:prstGeom prst="rect">
            <a:avLst/>
          </a:prstGeom>
        </p:spPr>
      </p:pic>
      <p:pic>
        <p:nvPicPr>
          <p:cNvPr id="11" name="Picture 10">
            <a:extLst>
              <a:ext uri="{FF2B5EF4-FFF2-40B4-BE49-F238E27FC236}">
                <a16:creationId xmlns:a16="http://schemas.microsoft.com/office/drawing/2014/main" id="{1C413243-7C2A-FC4D-8251-83667E6A0206}"/>
              </a:ext>
            </a:extLst>
          </p:cNvPr>
          <p:cNvPicPr>
            <a:picLocks noChangeAspect="1"/>
          </p:cNvPicPr>
          <p:nvPr/>
        </p:nvPicPr>
        <p:blipFill>
          <a:blip r:embed="rId5" cstate="print">
            <a:alphaModFix amt="50000"/>
            <a:extLst>
              <a:ext uri="{28A0092B-C50C-407E-A947-70E740481C1C}">
                <a14:useLocalDpi xmlns:a14="http://schemas.microsoft.com/office/drawing/2010/main" val="0"/>
              </a:ext>
            </a:extLst>
          </a:blip>
          <a:stretch>
            <a:fillRect/>
          </a:stretch>
        </p:blipFill>
        <p:spPr>
          <a:xfrm rot="5400000">
            <a:off x="2337369" y="3872380"/>
            <a:ext cx="2369718" cy="708911"/>
          </a:xfrm>
          <a:prstGeom prst="rect">
            <a:avLst/>
          </a:prstGeom>
        </p:spPr>
      </p:pic>
      <p:pic>
        <p:nvPicPr>
          <p:cNvPr id="13" name="Picture 12">
            <a:extLst>
              <a:ext uri="{FF2B5EF4-FFF2-40B4-BE49-F238E27FC236}">
                <a16:creationId xmlns:a16="http://schemas.microsoft.com/office/drawing/2014/main" id="{61C79918-8CC8-F945-9924-C0A8E9244AB6}"/>
              </a:ext>
            </a:extLst>
          </p:cNvPr>
          <p:cNvPicPr>
            <a:picLocks noChangeAspect="1"/>
          </p:cNvPicPr>
          <p:nvPr/>
        </p:nvPicPr>
        <p:blipFill>
          <a:blip r:embed="rId5" cstate="print">
            <a:alphaModFix amt="50000"/>
            <a:extLst>
              <a:ext uri="{28A0092B-C50C-407E-A947-70E740481C1C}">
                <a14:useLocalDpi xmlns:a14="http://schemas.microsoft.com/office/drawing/2010/main" val="0"/>
              </a:ext>
            </a:extLst>
          </a:blip>
          <a:stretch>
            <a:fillRect/>
          </a:stretch>
        </p:blipFill>
        <p:spPr>
          <a:xfrm rot="5400000">
            <a:off x="3394454" y="3872377"/>
            <a:ext cx="2369713" cy="708910"/>
          </a:xfrm>
          <a:prstGeom prst="rect">
            <a:avLst/>
          </a:prstGeom>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7FDF54B9-DA76-D34A-90C2-385B5E136130}"/>
                  </a:ext>
                </a:extLst>
              </p:cNvPr>
              <p:cNvSpPr txBox="1"/>
              <p:nvPr/>
            </p:nvSpPr>
            <p:spPr>
              <a:xfrm>
                <a:off x="2354875" y="6086552"/>
                <a:ext cx="3436325" cy="286360"/>
              </a:xfrm>
              <a:prstGeom prst="rect">
                <a:avLst/>
              </a:prstGeom>
              <a:noFill/>
            </p:spPr>
            <p:txBody>
              <a:bodyPr wrap="none" lIns="0" tIns="0" rIns="0" bIns="0" rtlCol="0">
                <a:noAutofit/>
              </a:bodyPr>
              <a:lstStyle/>
              <a:p>
                <a:pPr/>
                <a14:m>
                  <m:oMathPara xmlns:m="http://schemas.openxmlformats.org/officeDocument/2006/math">
                    <m:oMathParaPr>
                      <m:jc m:val="centerGroup"/>
                    </m:oMathParaPr>
                    <m:oMath xmlns:m="http://schemas.openxmlformats.org/officeDocument/2006/math">
                      <m:sSubSup>
                        <m:sSubSupPr>
                          <m:ctrlPr>
                            <a:rPr lang="en-US" i="1">
                              <a:latin typeface="Cambria Math" panose="02040503050406030204" pitchFamily="18" charset="0"/>
                            </a:rPr>
                          </m:ctrlPr>
                        </m:sSubSupPr>
                        <m:e>
                          <m:r>
                            <a:rPr lang="en-US" i="1">
                              <a:solidFill>
                                <a:srgbClr val="000000"/>
                              </a:solidFill>
                              <a:latin typeface="Cambria Math" panose="02040503050406030204" pitchFamily="18" charset="0"/>
                              <a:ea typeface="Cambria Math" panose="02040503050406030204" pitchFamily="18" charset="0"/>
                            </a:rPr>
                            <m:t>𝜎</m:t>
                          </m:r>
                        </m:e>
                        <m:sub>
                          <m:r>
                            <a:rPr lang="en-US" i="1">
                              <a:latin typeface="Cambria Math" panose="02040503050406030204" pitchFamily="18" charset="0"/>
                            </a:rPr>
                            <m:t>10</m:t>
                          </m:r>
                        </m:sub>
                        <m:sup>
                          <m:r>
                            <a:rPr lang="en-US" i="1">
                              <a:latin typeface="Cambria Math" panose="02040503050406030204" pitchFamily="18" charset="0"/>
                            </a:rPr>
                            <m:t>2</m:t>
                          </m:r>
                        </m:sup>
                      </m:sSubSup>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solidFill>
                                <a:srgbClr val="000000"/>
                              </a:solidFill>
                              <a:latin typeface="Cambria Math" panose="02040503050406030204" pitchFamily="18" charset="0"/>
                              <a:ea typeface="Cambria Math" panose="02040503050406030204" pitchFamily="18" charset="0"/>
                            </a:rPr>
                            <m:t>𝜎</m:t>
                          </m:r>
                        </m:e>
                        <m:sub>
                          <m:r>
                            <a:rPr lang="en-US" i="1">
                              <a:solidFill>
                                <a:srgbClr val="000000"/>
                              </a:solidFill>
                              <a:latin typeface="Cambria Math" panose="02040503050406030204" pitchFamily="18" charset="0"/>
                              <a:ea typeface="Cambria Math" panose="02040503050406030204" pitchFamily="18" charset="0"/>
                            </a:rPr>
                            <m:t>30</m:t>
                          </m:r>
                        </m:sub>
                        <m:sup>
                          <m:r>
                            <a:rPr lang="en-US" i="1">
                              <a:latin typeface="Cambria Math" panose="02040503050406030204" pitchFamily="18" charset="0"/>
                            </a:rPr>
                            <m:t>2</m:t>
                          </m:r>
                        </m:sup>
                      </m:sSubSup>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solidFill>
                                <a:srgbClr val="000000"/>
                              </a:solidFill>
                              <a:latin typeface="Cambria Math" panose="02040503050406030204" pitchFamily="18" charset="0"/>
                              <a:ea typeface="Cambria Math" panose="02040503050406030204" pitchFamily="18" charset="0"/>
                            </a:rPr>
                            <m:t>𝜎</m:t>
                          </m:r>
                        </m:e>
                        <m:sub>
                          <m:r>
                            <a:rPr lang="en-US" i="1">
                              <a:solidFill>
                                <a:srgbClr val="000000"/>
                              </a:solidFill>
                              <a:latin typeface="Cambria Math" panose="02040503050406030204" pitchFamily="18" charset="0"/>
                              <a:ea typeface="Cambria Math" panose="02040503050406030204" pitchFamily="18" charset="0"/>
                            </a:rPr>
                            <m:t>5</m:t>
                          </m:r>
                          <m:r>
                            <a:rPr lang="en-US" i="1">
                              <a:latin typeface="Cambria Math" panose="02040503050406030204" pitchFamily="18" charset="0"/>
                            </a:rPr>
                            <m:t>0</m:t>
                          </m:r>
                        </m:sub>
                        <m:sup>
                          <m:r>
                            <a:rPr lang="en-US" i="1">
                              <a:latin typeface="Cambria Math" panose="02040503050406030204" pitchFamily="18" charset="0"/>
                            </a:rPr>
                            <m:t>2</m:t>
                          </m:r>
                        </m:sup>
                      </m:sSubSup>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solidFill>
                                <a:srgbClr val="000000"/>
                              </a:solidFill>
                              <a:latin typeface="Cambria Math" panose="02040503050406030204" pitchFamily="18" charset="0"/>
                              <a:ea typeface="Cambria Math" panose="02040503050406030204" pitchFamily="18" charset="0"/>
                            </a:rPr>
                            <m:t>𝜎</m:t>
                          </m:r>
                        </m:e>
                        <m:sub>
                          <m:r>
                            <a:rPr lang="en-US" i="1">
                              <a:solidFill>
                                <a:srgbClr val="000000"/>
                              </a:solidFill>
                              <a:latin typeface="Cambria Math" panose="02040503050406030204" pitchFamily="18" charset="0"/>
                              <a:ea typeface="Cambria Math" panose="02040503050406030204" pitchFamily="18" charset="0"/>
                            </a:rPr>
                            <m:t>7</m:t>
                          </m:r>
                          <m:r>
                            <a:rPr lang="en-US" i="1">
                              <a:latin typeface="Cambria Math" panose="02040503050406030204" pitchFamily="18" charset="0"/>
                            </a:rPr>
                            <m:t>0</m:t>
                          </m:r>
                        </m:sub>
                        <m:sup>
                          <m:r>
                            <a:rPr lang="en-US" i="1">
                              <a:latin typeface="Cambria Math" panose="02040503050406030204" pitchFamily="18" charset="0"/>
                            </a:rPr>
                            <m:t>2</m:t>
                          </m:r>
                        </m:sup>
                      </m:sSubSup>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solidFill>
                                <a:srgbClr val="000000"/>
                              </a:solidFill>
                              <a:latin typeface="Cambria Math" panose="02040503050406030204" pitchFamily="18" charset="0"/>
                              <a:ea typeface="Cambria Math" panose="02040503050406030204" pitchFamily="18" charset="0"/>
                            </a:rPr>
                            <m:t>𝜎</m:t>
                          </m:r>
                        </m:e>
                        <m:sub>
                          <m:r>
                            <a:rPr lang="en-US" i="1">
                              <a:solidFill>
                                <a:srgbClr val="000000"/>
                              </a:solidFill>
                              <a:latin typeface="Cambria Math" panose="02040503050406030204" pitchFamily="18" charset="0"/>
                              <a:ea typeface="Cambria Math" panose="02040503050406030204" pitchFamily="18" charset="0"/>
                            </a:rPr>
                            <m:t>9</m:t>
                          </m:r>
                          <m:r>
                            <a:rPr lang="en-US" i="1">
                              <a:latin typeface="Cambria Math" panose="02040503050406030204" pitchFamily="18" charset="0"/>
                            </a:rPr>
                            <m:t>0</m:t>
                          </m:r>
                        </m:sub>
                        <m:sup>
                          <m:r>
                            <a:rPr lang="en-US" i="1">
                              <a:latin typeface="Cambria Math" panose="02040503050406030204" pitchFamily="18" charset="0"/>
                            </a:rPr>
                            <m:t>2</m:t>
                          </m:r>
                        </m:sup>
                      </m:sSubSup>
                      <m:r>
                        <a:rPr lang="en-US" i="1">
                          <a:latin typeface="Cambria Math" panose="02040503050406030204" pitchFamily="18" charset="0"/>
                        </a:rPr>
                        <m:t>=</m:t>
                      </m:r>
                      <m:sSup>
                        <m:sSupPr>
                          <m:ctrlPr>
                            <a:rPr lang="en-US" i="1">
                              <a:latin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𝜎</m:t>
                          </m:r>
                        </m:e>
                        <m:sup>
                          <m:r>
                            <a:rPr lang="en-US" i="1">
                              <a:latin typeface="Cambria Math" panose="02040503050406030204" pitchFamily="18" charset="0"/>
                            </a:rPr>
                            <m:t>2</m:t>
                          </m:r>
                        </m:sup>
                      </m:sSup>
                    </m:oMath>
                  </m:oMathPara>
                </a14:m>
                <a:endParaRPr lang="en-US" dirty="0"/>
              </a:p>
            </p:txBody>
          </p:sp>
        </mc:Choice>
        <mc:Fallback xmlns="">
          <p:sp>
            <p:nvSpPr>
              <p:cNvPr id="4" name="TextBox 3">
                <a:extLst>
                  <a:ext uri="{FF2B5EF4-FFF2-40B4-BE49-F238E27FC236}">
                    <a16:creationId xmlns:a16="http://schemas.microsoft.com/office/drawing/2014/main" id="{7FDF54B9-DA76-D34A-90C2-385B5E136130}"/>
                  </a:ext>
                </a:extLst>
              </p:cNvPr>
              <p:cNvSpPr txBox="1">
                <a:spLocks noRot="1" noChangeAspect="1" noMove="1" noResize="1" noEditPoints="1" noAdjustHandles="1" noChangeArrowheads="1" noChangeShapeType="1" noTextEdit="1"/>
              </p:cNvSpPr>
              <p:nvPr/>
            </p:nvSpPr>
            <p:spPr>
              <a:xfrm>
                <a:off x="2354875" y="6086552"/>
                <a:ext cx="3436325" cy="286360"/>
              </a:xfrm>
              <a:prstGeom prst="rect">
                <a:avLst/>
              </a:prstGeom>
              <a:blipFill>
                <a:blip r:embed="rId6"/>
                <a:stretch>
                  <a:fillRect l="-355" b="-21277"/>
                </a:stretch>
              </a:blipFill>
            </p:spPr>
            <p:txBody>
              <a:bodyPr/>
              <a:lstStyle/>
              <a:p>
                <a:r>
                  <a:rPr lang="en-US">
                    <a:noFill/>
                  </a:rPr>
                  <a:t> </a:t>
                </a:r>
              </a:p>
            </p:txBody>
          </p:sp>
        </mc:Fallback>
      </mc:AlternateContent>
      <p:sp>
        <p:nvSpPr>
          <p:cNvPr id="29" name="TextBox 28">
            <a:extLst>
              <a:ext uri="{FF2B5EF4-FFF2-40B4-BE49-F238E27FC236}">
                <a16:creationId xmlns:a16="http://schemas.microsoft.com/office/drawing/2014/main" id="{520322E9-6296-104F-A2AD-697E28879EBE}"/>
              </a:ext>
            </a:extLst>
          </p:cNvPr>
          <p:cNvSpPr txBox="1"/>
          <p:nvPr/>
        </p:nvSpPr>
        <p:spPr>
          <a:xfrm>
            <a:off x="4708637" y="1563065"/>
            <a:ext cx="2448487" cy="300082"/>
          </a:xfrm>
          <a:prstGeom prst="rect">
            <a:avLst/>
          </a:prstGeom>
          <a:noFill/>
          <a:ln w="31750">
            <a:solidFill>
              <a:srgbClr val="FF0000"/>
            </a:solidFill>
          </a:ln>
        </p:spPr>
        <p:txBody>
          <a:bodyPr wrap="square" rtlCol="0">
            <a:noAutofit/>
          </a:bodyPr>
          <a:lstStyle/>
          <a:p>
            <a:pPr algn="ctr"/>
            <a:r>
              <a:rPr lang="en-US" sz="1350" b="1" dirty="0">
                <a:solidFill>
                  <a:srgbClr val="FF0000"/>
                </a:solidFill>
              </a:rPr>
              <a:t>Note: no </a:t>
            </a:r>
            <a:r>
              <a:rPr lang="en-US" sz="1350" b="1" i="1" dirty="0">
                <a:solidFill>
                  <a:srgbClr val="FF0000"/>
                </a:solidFill>
              </a:rPr>
              <a:t>t</a:t>
            </a:r>
            <a:r>
              <a:rPr lang="en-US" sz="1350" b="1" dirty="0">
                <a:solidFill>
                  <a:srgbClr val="FF0000"/>
                </a:solidFill>
              </a:rPr>
              <a:t> subscript!</a:t>
            </a:r>
          </a:p>
        </p:txBody>
      </p:sp>
      <p:cxnSp>
        <p:nvCxnSpPr>
          <p:cNvPr id="32" name="Straight Arrow Connector 31">
            <a:extLst>
              <a:ext uri="{FF2B5EF4-FFF2-40B4-BE49-F238E27FC236}">
                <a16:creationId xmlns:a16="http://schemas.microsoft.com/office/drawing/2014/main" id="{D2E27EB9-0BF3-7447-AABD-70F38DD84A19}"/>
              </a:ext>
            </a:extLst>
          </p:cNvPr>
          <p:cNvCxnSpPr>
            <a:cxnSpLocks/>
            <a:stCxn id="29" idx="1"/>
          </p:cNvCxnSpPr>
          <p:nvPr/>
        </p:nvCxnSpPr>
        <p:spPr>
          <a:xfrm flipH="1">
            <a:off x="3613299" y="1713106"/>
            <a:ext cx="1095338" cy="1214393"/>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25" name="Picture 24">
            <a:extLst>
              <a:ext uri="{FF2B5EF4-FFF2-40B4-BE49-F238E27FC236}">
                <a16:creationId xmlns:a16="http://schemas.microsoft.com/office/drawing/2014/main" id="{0EEAEC9F-ABD3-2246-BA46-A047B650CB51}"/>
              </a:ext>
            </a:extLst>
          </p:cNvPr>
          <p:cNvPicPr>
            <a:picLocks noChangeAspect="1"/>
          </p:cNvPicPr>
          <p:nvPr/>
        </p:nvPicPr>
        <p:blipFill>
          <a:blip r:embed="rId5" cstate="print">
            <a:alphaModFix amt="50000"/>
            <a:extLst>
              <a:ext uri="{28A0092B-C50C-407E-A947-70E740481C1C}">
                <a14:useLocalDpi xmlns:a14="http://schemas.microsoft.com/office/drawing/2010/main" val="0"/>
              </a:ext>
            </a:extLst>
          </a:blip>
          <a:stretch>
            <a:fillRect/>
          </a:stretch>
        </p:blipFill>
        <p:spPr>
          <a:xfrm rot="5400000">
            <a:off x="272122" y="3839534"/>
            <a:ext cx="2369720" cy="708911"/>
          </a:xfrm>
          <a:prstGeom prst="rect">
            <a:avLst/>
          </a:prstGeom>
        </p:spPr>
      </p:pic>
      <p:pic>
        <p:nvPicPr>
          <p:cNvPr id="31" name="Picture 30">
            <a:extLst>
              <a:ext uri="{FF2B5EF4-FFF2-40B4-BE49-F238E27FC236}">
                <a16:creationId xmlns:a16="http://schemas.microsoft.com/office/drawing/2014/main" id="{A6F661AD-46E5-7E42-9E4A-EF9C43407557}"/>
              </a:ext>
            </a:extLst>
          </p:cNvPr>
          <p:cNvPicPr>
            <a:picLocks noChangeAspect="1"/>
          </p:cNvPicPr>
          <p:nvPr/>
        </p:nvPicPr>
        <p:blipFill>
          <a:blip r:embed="rId5" cstate="print">
            <a:alphaModFix amt="50000"/>
            <a:extLst>
              <a:ext uri="{28A0092B-C50C-407E-A947-70E740481C1C}">
                <a14:useLocalDpi xmlns:a14="http://schemas.microsoft.com/office/drawing/2010/main" val="0"/>
              </a:ext>
            </a:extLst>
          </a:blip>
          <a:stretch>
            <a:fillRect/>
          </a:stretch>
        </p:blipFill>
        <p:spPr>
          <a:xfrm rot="5400000">
            <a:off x="4430075" y="3839537"/>
            <a:ext cx="2369718" cy="708911"/>
          </a:xfrm>
          <a:prstGeom prst="rect">
            <a:avLst/>
          </a:prstGeom>
        </p:spPr>
      </p:pic>
      <p:cxnSp>
        <p:nvCxnSpPr>
          <p:cNvPr id="7" name="Straight Connector 6">
            <a:extLst>
              <a:ext uri="{FF2B5EF4-FFF2-40B4-BE49-F238E27FC236}">
                <a16:creationId xmlns:a16="http://schemas.microsoft.com/office/drawing/2014/main" id="{829059A0-08D2-4A4B-A6CA-F90983345266}"/>
              </a:ext>
            </a:extLst>
          </p:cNvPr>
          <p:cNvCxnSpPr>
            <a:cxnSpLocks/>
          </p:cNvCxnSpPr>
          <p:nvPr/>
        </p:nvCxnSpPr>
        <p:spPr>
          <a:xfrm flipH="1">
            <a:off x="563436" y="4168905"/>
            <a:ext cx="5582410" cy="57930"/>
          </a:xfrm>
          <a:prstGeom prst="line">
            <a:avLst/>
          </a:prstGeom>
          <a:ln w="38100">
            <a:solidFill>
              <a:srgbClr val="0432FF"/>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7EAF0E50-2DAC-DA49-89EC-564DD7F59EC3}"/>
              </a:ext>
            </a:extLst>
          </p:cNvPr>
          <p:cNvSpPr txBox="1"/>
          <p:nvPr/>
        </p:nvSpPr>
        <p:spPr>
          <a:xfrm rot="16200000">
            <a:off x="-413060" y="3667152"/>
            <a:ext cx="1236371" cy="300082"/>
          </a:xfrm>
          <a:prstGeom prst="rect">
            <a:avLst/>
          </a:prstGeom>
          <a:noFill/>
        </p:spPr>
        <p:txBody>
          <a:bodyPr wrap="square" rtlCol="0">
            <a:noAutofit/>
          </a:bodyPr>
          <a:lstStyle/>
          <a:p>
            <a:r>
              <a:rPr lang="en-US" sz="1350" dirty="0"/>
              <a:t>Close</a:t>
            </a:r>
          </a:p>
        </p:txBody>
      </p:sp>
      <p:sp>
        <p:nvSpPr>
          <p:cNvPr id="24" name="TextBox 23">
            <a:extLst>
              <a:ext uri="{FF2B5EF4-FFF2-40B4-BE49-F238E27FC236}">
                <a16:creationId xmlns:a16="http://schemas.microsoft.com/office/drawing/2014/main" id="{B63843B0-43F9-1546-90F7-2A9DB296C069}"/>
              </a:ext>
            </a:extLst>
          </p:cNvPr>
          <p:cNvSpPr txBox="1"/>
          <p:nvPr/>
        </p:nvSpPr>
        <p:spPr>
          <a:xfrm>
            <a:off x="2720330" y="5628167"/>
            <a:ext cx="1268620" cy="300082"/>
          </a:xfrm>
          <a:prstGeom prst="rect">
            <a:avLst/>
          </a:prstGeom>
          <a:solidFill>
            <a:schemeClr val="bg1"/>
          </a:solidFill>
        </p:spPr>
        <p:txBody>
          <a:bodyPr wrap="square" rtlCol="0">
            <a:noAutofit/>
          </a:bodyPr>
          <a:lstStyle/>
          <a:p>
            <a:r>
              <a:rPr lang="en-US" sz="1350" dirty="0"/>
              <a:t>Time: months</a:t>
            </a:r>
          </a:p>
        </p:txBody>
      </p:sp>
      <p:sp>
        <p:nvSpPr>
          <p:cNvPr id="16" name="TextBox 15">
            <a:extLst>
              <a:ext uri="{FF2B5EF4-FFF2-40B4-BE49-F238E27FC236}">
                <a16:creationId xmlns:a16="http://schemas.microsoft.com/office/drawing/2014/main" id="{4E930449-D3DB-E648-8B78-5F8D460B1765}"/>
              </a:ext>
            </a:extLst>
          </p:cNvPr>
          <p:cNvSpPr txBox="1"/>
          <p:nvPr/>
        </p:nvSpPr>
        <p:spPr>
          <a:xfrm>
            <a:off x="6279708" y="2971800"/>
            <a:ext cx="2613449" cy="1754326"/>
          </a:xfrm>
          <a:prstGeom prst="rect">
            <a:avLst/>
          </a:prstGeom>
          <a:noFill/>
        </p:spPr>
        <p:txBody>
          <a:bodyPr wrap="square" rtlCol="0">
            <a:noAutofit/>
          </a:bodyPr>
          <a:lstStyle/>
          <a:p>
            <a:r>
              <a:rPr lang="en-US" dirty="0"/>
              <a:t>If we assume a constant variance for the distribution of </a:t>
            </a:r>
            <a:r>
              <a:rPr lang="en-US" i="1" dirty="0"/>
              <a:t>X</a:t>
            </a:r>
            <a:r>
              <a:rPr lang="en-US" dirty="0"/>
              <a:t> for each </a:t>
            </a:r>
            <a:r>
              <a:rPr lang="en-US" i="1" dirty="0"/>
              <a:t>t,</a:t>
            </a:r>
            <a:r>
              <a:rPr lang="en-US" dirty="0"/>
              <a:t> we can use all the data to estimate the common variance.</a:t>
            </a:r>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629BBBB7-78E7-C945-8D98-A85DF6D9B948}"/>
                  </a:ext>
                </a:extLst>
              </p:cNvPr>
              <p:cNvSpPr txBox="1"/>
              <p:nvPr/>
            </p:nvSpPr>
            <p:spPr>
              <a:xfrm>
                <a:off x="2419118" y="3456299"/>
                <a:ext cx="275845" cy="211917"/>
              </a:xfrm>
              <a:prstGeom prst="rect">
                <a:avLst/>
              </a:prstGeom>
              <a:noFill/>
            </p:spPr>
            <p:txBody>
              <a:bodyPr wrap="none" lIns="0" tIns="0" rIns="0" bIns="0" rtlCol="0">
                <a:noAutofit/>
              </a:bodyPr>
              <a:lstStyle/>
              <a:p>
                <a:pPr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sSubSup>
                        <m:sSubSupPr>
                          <m:ctrlPr>
                            <a:rPr lang="en-US" sz="1350" i="1">
                              <a:solidFill>
                                <a:srgbClr val="000000"/>
                              </a:solidFill>
                              <a:latin typeface="Cambria Math" panose="02040503050406030204" pitchFamily="18" charset="0"/>
                              <a:ea typeface="Cambria Math" panose="02040503050406030204" pitchFamily="18" charset="0"/>
                            </a:rPr>
                          </m:ctrlPr>
                        </m:sSubSupPr>
                        <m:e>
                          <m:r>
                            <a:rPr lang="en-US" sz="1350" i="1">
                              <a:solidFill>
                                <a:srgbClr val="000000"/>
                              </a:solidFill>
                              <a:latin typeface="Cambria Math" panose="02040503050406030204" pitchFamily="18" charset="0"/>
                              <a:ea typeface="Cambria Math" panose="02040503050406030204" pitchFamily="18" charset="0"/>
                            </a:rPr>
                            <m:t>𝜎</m:t>
                          </m:r>
                        </m:e>
                        <m:sub>
                          <m:r>
                            <a:rPr lang="en-US" sz="1350" i="1">
                              <a:solidFill>
                                <a:srgbClr val="000000"/>
                              </a:solidFill>
                              <a:latin typeface="Cambria Math" panose="02040503050406030204" pitchFamily="18" charset="0"/>
                              <a:ea typeface="Cambria Math" panose="02040503050406030204" pitchFamily="18" charset="0"/>
                            </a:rPr>
                            <m:t>30</m:t>
                          </m:r>
                        </m:sub>
                        <m:sup>
                          <m:r>
                            <a:rPr lang="en-US" sz="1350" i="1">
                              <a:solidFill>
                                <a:srgbClr val="000000"/>
                              </a:solidFill>
                              <a:latin typeface="Cambria Math" panose="02040503050406030204" pitchFamily="18" charset="0"/>
                              <a:ea typeface="Cambria Math" panose="02040503050406030204" pitchFamily="18" charset="0"/>
                            </a:rPr>
                            <m:t>2</m:t>
                          </m:r>
                        </m:sup>
                      </m:sSubSup>
                    </m:oMath>
                  </m:oMathPara>
                </a14:m>
                <a:endParaRPr lang="en-US" sz="1350" baseline="-25000" dirty="0">
                  <a:solidFill>
                    <a:srgbClr val="000000"/>
                  </a:solidFill>
                  <a:ea typeface="ＭＳ Ｐゴシック" pitchFamily="34" charset="-128"/>
                </a:endParaRPr>
              </a:p>
            </p:txBody>
          </p:sp>
        </mc:Choice>
        <mc:Fallback xmlns="">
          <p:sp>
            <p:nvSpPr>
              <p:cNvPr id="23" name="TextBox 22">
                <a:extLst>
                  <a:ext uri="{FF2B5EF4-FFF2-40B4-BE49-F238E27FC236}">
                    <a16:creationId xmlns:a16="http://schemas.microsoft.com/office/drawing/2014/main" id="{629BBBB7-78E7-C945-8D98-A85DF6D9B948}"/>
                  </a:ext>
                </a:extLst>
              </p:cNvPr>
              <p:cNvSpPr txBox="1">
                <a:spLocks noRot="1" noChangeAspect="1" noMove="1" noResize="1" noEditPoints="1" noAdjustHandles="1" noChangeArrowheads="1" noChangeShapeType="1" noTextEdit="1"/>
              </p:cNvSpPr>
              <p:nvPr/>
            </p:nvSpPr>
            <p:spPr>
              <a:xfrm>
                <a:off x="2419118" y="3456299"/>
                <a:ext cx="275845" cy="211917"/>
              </a:xfrm>
              <a:prstGeom prst="rect">
                <a:avLst/>
              </a:prstGeom>
              <a:blipFill>
                <a:blip r:embed="rId7"/>
                <a:stretch>
                  <a:fillRect l="-8889" r="-6667" b="-2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51E291A9-7F14-894C-8D22-011A6D5B0784}"/>
                  </a:ext>
                </a:extLst>
              </p:cNvPr>
              <p:cNvSpPr txBox="1"/>
              <p:nvPr/>
            </p:nvSpPr>
            <p:spPr>
              <a:xfrm>
                <a:off x="4573678" y="3453856"/>
                <a:ext cx="275845" cy="211917"/>
              </a:xfrm>
              <a:prstGeom prst="rect">
                <a:avLst/>
              </a:prstGeom>
              <a:noFill/>
            </p:spPr>
            <p:txBody>
              <a:bodyPr wrap="none" lIns="0" tIns="0" rIns="0" bIns="0" rtlCol="0">
                <a:noAutofit/>
              </a:bodyPr>
              <a:lstStyle/>
              <a:p>
                <a:pPr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sSubSup>
                        <m:sSubSupPr>
                          <m:ctrlPr>
                            <a:rPr lang="en-US" sz="1350" i="1">
                              <a:solidFill>
                                <a:srgbClr val="000000"/>
                              </a:solidFill>
                              <a:latin typeface="Cambria Math" panose="02040503050406030204" pitchFamily="18" charset="0"/>
                              <a:ea typeface="Cambria Math" panose="02040503050406030204" pitchFamily="18" charset="0"/>
                            </a:rPr>
                          </m:ctrlPr>
                        </m:sSubSupPr>
                        <m:e>
                          <m:r>
                            <a:rPr lang="en-US" sz="1350" i="1">
                              <a:solidFill>
                                <a:srgbClr val="000000"/>
                              </a:solidFill>
                              <a:latin typeface="Cambria Math" panose="02040503050406030204" pitchFamily="18" charset="0"/>
                              <a:ea typeface="Cambria Math" panose="02040503050406030204" pitchFamily="18" charset="0"/>
                            </a:rPr>
                            <m:t>𝜎</m:t>
                          </m:r>
                        </m:e>
                        <m:sub>
                          <m:r>
                            <a:rPr lang="en-US" sz="1350" i="1">
                              <a:solidFill>
                                <a:srgbClr val="000000"/>
                              </a:solidFill>
                              <a:latin typeface="Cambria Math" panose="02040503050406030204" pitchFamily="18" charset="0"/>
                              <a:ea typeface="Cambria Math" panose="02040503050406030204" pitchFamily="18" charset="0"/>
                            </a:rPr>
                            <m:t>70</m:t>
                          </m:r>
                        </m:sub>
                        <m:sup>
                          <m:r>
                            <a:rPr lang="en-US" sz="1350" i="1">
                              <a:solidFill>
                                <a:srgbClr val="000000"/>
                              </a:solidFill>
                              <a:latin typeface="Cambria Math" panose="02040503050406030204" pitchFamily="18" charset="0"/>
                              <a:ea typeface="Cambria Math" panose="02040503050406030204" pitchFamily="18" charset="0"/>
                            </a:rPr>
                            <m:t>2</m:t>
                          </m:r>
                        </m:sup>
                      </m:sSubSup>
                    </m:oMath>
                  </m:oMathPara>
                </a14:m>
                <a:endParaRPr lang="en-US" sz="1350" baseline="-25000" dirty="0">
                  <a:solidFill>
                    <a:srgbClr val="000000"/>
                  </a:solidFill>
                  <a:ea typeface="ＭＳ Ｐゴシック" pitchFamily="34" charset="-128"/>
                </a:endParaRPr>
              </a:p>
            </p:txBody>
          </p:sp>
        </mc:Choice>
        <mc:Fallback xmlns="">
          <p:sp>
            <p:nvSpPr>
              <p:cNvPr id="34" name="TextBox 33">
                <a:extLst>
                  <a:ext uri="{FF2B5EF4-FFF2-40B4-BE49-F238E27FC236}">
                    <a16:creationId xmlns:a16="http://schemas.microsoft.com/office/drawing/2014/main" id="{51E291A9-7F14-894C-8D22-011A6D5B0784}"/>
                  </a:ext>
                </a:extLst>
              </p:cNvPr>
              <p:cNvSpPr txBox="1">
                <a:spLocks noRot="1" noChangeAspect="1" noMove="1" noResize="1" noEditPoints="1" noAdjustHandles="1" noChangeArrowheads="1" noChangeShapeType="1" noTextEdit="1"/>
              </p:cNvSpPr>
              <p:nvPr/>
            </p:nvSpPr>
            <p:spPr>
              <a:xfrm>
                <a:off x="4573678" y="3453856"/>
                <a:ext cx="275845" cy="211917"/>
              </a:xfrm>
              <a:prstGeom prst="rect">
                <a:avLst/>
              </a:prstGeom>
              <a:blipFill>
                <a:blip r:embed="rId8"/>
                <a:stretch>
                  <a:fillRect l="-8696" r="-4348" b="-235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874DDE63-73F1-A947-82B9-193AF8B60C9C}"/>
                  </a:ext>
                </a:extLst>
              </p:cNvPr>
              <p:cNvSpPr txBox="1"/>
              <p:nvPr/>
            </p:nvSpPr>
            <p:spPr>
              <a:xfrm>
                <a:off x="3435626" y="3447033"/>
                <a:ext cx="279628" cy="191014"/>
              </a:xfrm>
              <a:prstGeom prst="rect">
                <a:avLst/>
              </a:prstGeom>
              <a:noFill/>
            </p:spPr>
            <p:txBody>
              <a:bodyPr wrap="none" lIns="0" tIns="0" rIns="0" bIns="0" rtlCol="0">
                <a:noAutofit/>
              </a:bodyPr>
              <a:lstStyle/>
              <a:p>
                <a:pPr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sSubSup>
                        <m:sSubSupPr>
                          <m:ctrlPr>
                            <a:rPr lang="en-US" sz="1200" i="1">
                              <a:solidFill>
                                <a:srgbClr val="000000"/>
                              </a:solidFill>
                              <a:latin typeface="Cambria Math" panose="02040503050406030204" pitchFamily="18" charset="0"/>
                              <a:ea typeface="Cambria Math" panose="02040503050406030204" pitchFamily="18" charset="0"/>
                            </a:rPr>
                          </m:ctrlPr>
                        </m:sSubSupPr>
                        <m:e>
                          <m:r>
                            <a:rPr lang="en-US" sz="1200" i="1">
                              <a:solidFill>
                                <a:srgbClr val="000000"/>
                              </a:solidFill>
                              <a:latin typeface="Cambria Math" panose="02040503050406030204" pitchFamily="18" charset="0"/>
                              <a:ea typeface="Cambria Math" panose="02040503050406030204" pitchFamily="18" charset="0"/>
                            </a:rPr>
                            <m:t>𝜎</m:t>
                          </m:r>
                        </m:e>
                        <m:sub>
                          <m:r>
                            <a:rPr lang="en-US" sz="1200" i="1">
                              <a:solidFill>
                                <a:srgbClr val="000000"/>
                              </a:solidFill>
                              <a:latin typeface="Cambria Math" panose="02040503050406030204" pitchFamily="18" charset="0"/>
                              <a:ea typeface="Cambria Math" panose="02040503050406030204" pitchFamily="18" charset="0"/>
                            </a:rPr>
                            <m:t>50</m:t>
                          </m:r>
                        </m:sub>
                        <m:sup>
                          <m:r>
                            <a:rPr lang="en-US" sz="1200" i="1">
                              <a:solidFill>
                                <a:srgbClr val="000000"/>
                              </a:solidFill>
                              <a:latin typeface="Cambria Math" panose="02040503050406030204" pitchFamily="18" charset="0"/>
                              <a:ea typeface="Cambria Math" panose="02040503050406030204" pitchFamily="18" charset="0"/>
                            </a:rPr>
                            <m:t>2</m:t>
                          </m:r>
                        </m:sup>
                      </m:sSubSup>
                      <m:r>
                        <a:rPr lang="en-US" sz="1200" i="1">
                          <a:solidFill>
                            <a:srgbClr val="000000"/>
                          </a:solidFill>
                          <a:latin typeface="Cambria Math" panose="02040503050406030204" pitchFamily="18" charset="0"/>
                          <a:ea typeface="Cambria Math" panose="02040503050406030204" pitchFamily="18" charset="0"/>
                        </a:rPr>
                        <m:t> </m:t>
                      </m:r>
                    </m:oMath>
                  </m:oMathPara>
                </a14:m>
                <a:endParaRPr lang="en-US" sz="1350" baseline="-25000" dirty="0">
                  <a:solidFill>
                    <a:srgbClr val="000000"/>
                  </a:solidFill>
                  <a:ea typeface="ＭＳ Ｐゴシック" pitchFamily="34" charset="-128"/>
                </a:endParaRPr>
              </a:p>
            </p:txBody>
          </p:sp>
        </mc:Choice>
        <mc:Fallback xmlns="">
          <p:sp>
            <p:nvSpPr>
              <p:cNvPr id="35" name="TextBox 34">
                <a:extLst>
                  <a:ext uri="{FF2B5EF4-FFF2-40B4-BE49-F238E27FC236}">
                    <a16:creationId xmlns:a16="http://schemas.microsoft.com/office/drawing/2014/main" id="{874DDE63-73F1-A947-82B9-193AF8B60C9C}"/>
                  </a:ext>
                </a:extLst>
              </p:cNvPr>
              <p:cNvSpPr txBox="1">
                <a:spLocks noRot="1" noChangeAspect="1" noMove="1" noResize="1" noEditPoints="1" noAdjustHandles="1" noChangeArrowheads="1" noChangeShapeType="1" noTextEdit="1"/>
              </p:cNvSpPr>
              <p:nvPr/>
            </p:nvSpPr>
            <p:spPr>
              <a:xfrm>
                <a:off x="3435626" y="3447033"/>
                <a:ext cx="279628" cy="191014"/>
              </a:xfrm>
              <a:prstGeom prst="rect">
                <a:avLst/>
              </a:prstGeom>
              <a:blipFill>
                <a:blip r:embed="rId9"/>
                <a:stretch>
                  <a:fillRect l="-8889" b="-187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91666B7A-6696-B04E-8AB5-E1F7ACC0FCF9}"/>
                  </a:ext>
                </a:extLst>
              </p:cNvPr>
              <p:cNvSpPr txBox="1"/>
              <p:nvPr/>
            </p:nvSpPr>
            <p:spPr>
              <a:xfrm>
                <a:off x="1653724" y="3435829"/>
                <a:ext cx="271806" cy="211917"/>
              </a:xfrm>
              <a:prstGeom prst="rect">
                <a:avLst/>
              </a:prstGeom>
              <a:noFill/>
            </p:spPr>
            <p:txBody>
              <a:bodyPr wrap="none" lIns="0" tIns="0" rIns="0" bIns="0" rtlCol="0">
                <a:noAutofit/>
              </a:bodyPr>
              <a:lstStyle/>
              <a:p>
                <a:pPr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sSubSup>
                        <m:sSubSupPr>
                          <m:ctrlPr>
                            <a:rPr lang="en-US" sz="1350" i="1">
                              <a:solidFill>
                                <a:srgbClr val="000000"/>
                              </a:solidFill>
                              <a:latin typeface="Cambria Math" panose="02040503050406030204" pitchFamily="18" charset="0"/>
                              <a:ea typeface="Cambria Math" panose="02040503050406030204" pitchFamily="18" charset="0"/>
                            </a:rPr>
                          </m:ctrlPr>
                        </m:sSubSupPr>
                        <m:e>
                          <m:r>
                            <a:rPr lang="en-US" sz="1350" i="1">
                              <a:solidFill>
                                <a:srgbClr val="000000"/>
                              </a:solidFill>
                              <a:latin typeface="Cambria Math" panose="02040503050406030204" pitchFamily="18" charset="0"/>
                              <a:ea typeface="Cambria Math" panose="02040503050406030204" pitchFamily="18" charset="0"/>
                            </a:rPr>
                            <m:t>𝜎</m:t>
                          </m:r>
                        </m:e>
                        <m:sub>
                          <m:r>
                            <a:rPr lang="en-US" sz="1350" i="1">
                              <a:solidFill>
                                <a:srgbClr val="000000"/>
                              </a:solidFill>
                              <a:latin typeface="Cambria Math" panose="02040503050406030204" pitchFamily="18" charset="0"/>
                              <a:ea typeface="Cambria Math" panose="02040503050406030204" pitchFamily="18" charset="0"/>
                            </a:rPr>
                            <m:t>10</m:t>
                          </m:r>
                        </m:sub>
                        <m:sup>
                          <m:r>
                            <a:rPr lang="en-US" sz="1350" i="1">
                              <a:solidFill>
                                <a:srgbClr val="000000"/>
                              </a:solidFill>
                              <a:latin typeface="Cambria Math" panose="02040503050406030204" pitchFamily="18" charset="0"/>
                              <a:ea typeface="Cambria Math" panose="02040503050406030204" pitchFamily="18" charset="0"/>
                            </a:rPr>
                            <m:t>2</m:t>
                          </m:r>
                        </m:sup>
                      </m:sSubSup>
                    </m:oMath>
                  </m:oMathPara>
                </a14:m>
                <a:endParaRPr lang="en-US" sz="1350" baseline="-25000" dirty="0">
                  <a:solidFill>
                    <a:srgbClr val="000000"/>
                  </a:solidFill>
                  <a:ea typeface="ＭＳ Ｐゴシック" pitchFamily="34" charset="-128"/>
                </a:endParaRPr>
              </a:p>
            </p:txBody>
          </p:sp>
        </mc:Choice>
        <mc:Fallback xmlns="">
          <p:sp>
            <p:nvSpPr>
              <p:cNvPr id="37" name="TextBox 36">
                <a:extLst>
                  <a:ext uri="{FF2B5EF4-FFF2-40B4-BE49-F238E27FC236}">
                    <a16:creationId xmlns:a16="http://schemas.microsoft.com/office/drawing/2014/main" id="{91666B7A-6696-B04E-8AB5-E1F7ACC0FCF9}"/>
                  </a:ext>
                </a:extLst>
              </p:cNvPr>
              <p:cNvSpPr txBox="1">
                <a:spLocks noRot="1" noChangeAspect="1" noMove="1" noResize="1" noEditPoints="1" noAdjustHandles="1" noChangeArrowheads="1" noChangeShapeType="1" noTextEdit="1"/>
              </p:cNvSpPr>
              <p:nvPr/>
            </p:nvSpPr>
            <p:spPr>
              <a:xfrm>
                <a:off x="1653724" y="3435829"/>
                <a:ext cx="271806" cy="211917"/>
              </a:xfrm>
              <a:prstGeom prst="rect">
                <a:avLst/>
              </a:prstGeom>
              <a:blipFill>
                <a:blip r:embed="rId10"/>
                <a:stretch>
                  <a:fillRect l="-8889" r="-4444" b="-235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C4923CB3-5D8F-5944-BB72-449FF66B96FF}"/>
                  </a:ext>
                </a:extLst>
              </p:cNvPr>
              <p:cNvSpPr txBox="1"/>
              <p:nvPr/>
            </p:nvSpPr>
            <p:spPr>
              <a:xfrm>
                <a:off x="5585695" y="3432449"/>
                <a:ext cx="271036" cy="211917"/>
              </a:xfrm>
              <a:prstGeom prst="rect">
                <a:avLst/>
              </a:prstGeom>
              <a:noFill/>
            </p:spPr>
            <p:txBody>
              <a:bodyPr wrap="none" lIns="0" tIns="0" rIns="0" bIns="0" rtlCol="0">
                <a:noAutofit/>
              </a:bodyPr>
              <a:lstStyle/>
              <a:p>
                <a:pPr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sSubSup>
                        <m:sSubSupPr>
                          <m:ctrlPr>
                            <a:rPr lang="en-US" sz="1350" i="1">
                              <a:solidFill>
                                <a:srgbClr val="000000"/>
                              </a:solidFill>
                              <a:latin typeface="Cambria Math" panose="02040503050406030204" pitchFamily="18" charset="0"/>
                              <a:ea typeface="Cambria Math" panose="02040503050406030204" pitchFamily="18" charset="0"/>
                            </a:rPr>
                          </m:ctrlPr>
                        </m:sSubSupPr>
                        <m:e>
                          <m:r>
                            <a:rPr lang="en-US" sz="1350" i="1">
                              <a:solidFill>
                                <a:srgbClr val="000000"/>
                              </a:solidFill>
                              <a:latin typeface="Cambria Math" panose="02040503050406030204" pitchFamily="18" charset="0"/>
                              <a:ea typeface="Cambria Math" panose="02040503050406030204" pitchFamily="18" charset="0"/>
                            </a:rPr>
                            <m:t>𝜎</m:t>
                          </m:r>
                        </m:e>
                        <m:sub>
                          <m:r>
                            <a:rPr lang="en-US" sz="1350" i="1">
                              <a:solidFill>
                                <a:srgbClr val="000000"/>
                              </a:solidFill>
                              <a:latin typeface="Cambria Math" panose="02040503050406030204" pitchFamily="18" charset="0"/>
                              <a:ea typeface="Cambria Math" panose="02040503050406030204" pitchFamily="18" charset="0"/>
                            </a:rPr>
                            <m:t>90</m:t>
                          </m:r>
                        </m:sub>
                        <m:sup>
                          <m:r>
                            <a:rPr lang="en-US" sz="1350" i="1">
                              <a:solidFill>
                                <a:srgbClr val="000000"/>
                              </a:solidFill>
                              <a:latin typeface="Cambria Math" panose="02040503050406030204" pitchFamily="18" charset="0"/>
                              <a:ea typeface="Cambria Math" panose="02040503050406030204" pitchFamily="18" charset="0"/>
                            </a:rPr>
                            <m:t>2</m:t>
                          </m:r>
                        </m:sup>
                      </m:sSubSup>
                    </m:oMath>
                  </m:oMathPara>
                </a14:m>
                <a:endParaRPr lang="en-US" sz="1350" baseline="-25000" dirty="0">
                  <a:solidFill>
                    <a:srgbClr val="000000"/>
                  </a:solidFill>
                  <a:ea typeface="ＭＳ Ｐゴシック" pitchFamily="34" charset="-128"/>
                </a:endParaRPr>
              </a:p>
            </p:txBody>
          </p:sp>
        </mc:Choice>
        <mc:Fallback xmlns="">
          <p:sp>
            <p:nvSpPr>
              <p:cNvPr id="38" name="TextBox 37">
                <a:extLst>
                  <a:ext uri="{FF2B5EF4-FFF2-40B4-BE49-F238E27FC236}">
                    <a16:creationId xmlns:a16="http://schemas.microsoft.com/office/drawing/2014/main" id="{C4923CB3-5D8F-5944-BB72-449FF66B96FF}"/>
                  </a:ext>
                </a:extLst>
              </p:cNvPr>
              <p:cNvSpPr txBox="1">
                <a:spLocks noRot="1" noChangeAspect="1" noMove="1" noResize="1" noEditPoints="1" noAdjustHandles="1" noChangeArrowheads="1" noChangeShapeType="1" noTextEdit="1"/>
              </p:cNvSpPr>
              <p:nvPr/>
            </p:nvSpPr>
            <p:spPr>
              <a:xfrm>
                <a:off x="5585695" y="3432449"/>
                <a:ext cx="271036" cy="211917"/>
              </a:xfrm>
              <a:prstGeom prst="rect">
                <a:avLst/>
              </a:prstGeom>
              <a:blipFill>
                <a:blip r:embed="rId11"/>
                <a:stretch>
                  <a:fillRect l="-8889" r="-4444" b="-2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A05F74B8-A579-3543-91BF-E65F9FFBA4BC}"/>
                  </a:ext>
                </a:extLst>
              </p:cNvPr>
              <p:cNvSpPr/>
              <p:nvPr/>
            </p:nvSpPr>
            <p:spPr>
              <a:xfrm>
                <a:off x="6279708" y="4749210"/>
                <a:ext cx="2638799" cy="635495"/>
              </a:xfrm>
              <a:prstGeom prst="rect">
                <a:avLst/>
              </a:prstGeom>
            </p:spPr>
            <p:txBody>
              <a:bodyPr wrap="none">
                <a:noAutofit/>
              </a:bodyPr>
              <a:lstStyle/>
              <a:p>
                <a:pPr/>
                <a14:m>
                  <m:oMathPara xmlns:m="http://schemas.openxmlformats.org/officeDocument/2006/math">
                    <m:oMathParaPr>
                      <m:jc m:val="centerGroup"/>
                    </m:oMathParaPr>
                    <m:oMath xmlns:m="http://schemas.openxmlformats.org/officeDocument/2006/math">
                      <m:sSubSup>
                        <m:sSubSupPr>
                          <m:ctrlPr>
                            <a:rPr lang="en-US" i="1">
                              <a:latin typeface="Cambria Math" panose="02040503050406030204" pitchFamily="18" charset="0"/>
                            </a:rPr>
                          </m:ctrlPr>
                        </m:sSubSupPr>
                        <m:e>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𝜎</m:t>
                              </m:r>
                            </m:e>
                          </m:acc>
                        </m:e>
                        <m:sub>
                          <m:r>
                            <a:rPr lang="en-US" i="1">
                              <a:latin typeface="Cambria Math" panose="02040503050406030204" pitchFamily="18" charset="0"/>
                            </a:rPr>
                            <m:t>10</m:t>
                          </m:r>
                        </m:sub>
                        <m:sup>
                          <m:r>
                            <a:rPr lang="en-US" i="1">
                              <a:latin typeface="Cambria Math" panose="02040503050406030204" pitchFamily="18" charset="0"/>
                            </a:rPr>
                            <m:t>2</m:t>
                          </m:r>
                        </m:sup>
                      </m:sSubSup>
                      <m:r>
                        <a:rPr lang="en-US" i="1">
                          <a:latin typeface="Cambria Math" panose="02040503050406030204" pitchFamily="18" charset="0"/>
                        </a:rPr>
                        <m:t> =</m:t>
                      </m:r>
                      <m:r>
                        <a:rPr lang="en-US" i="1">
                          <a:latin typeface="Cambria Math" panose="02040503050406030204" pitchFamily="18" charset="0"/>
                        </a:rPr>
                        <m:t>𝑠</m:t>
                      </m:r>
                      <m:r>
                        <a:rPr lang="en-US" i="1" baseline="30000">
                          <a:latin typeface="Cambria Math" panose="02040503050406030204" pitchFamily="18" charset="0"/>
                        </a:rPr>
                        <m:t>2</m:t>
                      </m:r>
                      <m:r>
                        <a:rPr lang="en-US" i="1">
                          <a:latin typeface="Cambria Math" panose="02040503050406030204" pitchFamily="18" charset="0"/>
                        </a:rPr>
                        <m:t>=</m:t>
                      </m:r>
                      <m:f>
                        <m:fPr>
                          <m:ctrlPr>
                            <a:rPr lang="en-US" i="1">
                              <a:latin typeface="Cambria Math" panose="02040503050406030204" pitchFamily="18" charset="0"/>
                            </a:rPr>
                          </m:ctrlPr>
                        </m:fPr>
                        <m:num>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𝑛</m:t>
                              </m:r>
                            </m:sup>
                            <m:e>
                              <m:sSub>
                                <m:sSubPr>
                                  <m:ctrlPr>
                                    <a:rPr lang="en-US" i="1">
                                      <a:latin typeface="Cambria Math" panose="02040503050406030204" pitchFamily="18" charset="0"/>
                                    </a:rPr>
                                  </m:ctrlPr>
                                </m:sSubPr>
                                <m:e>
                                  <m:r>
                                    <a:rPr lang="en-US" i="1">
                                      <a:latin typeface="Cambria Math" panose="02040503050406030204" pitchFamily="18" charset="0"/>
                                    </a:rPr>
                                    <m:t>(</m:t>
                                  </m:r>
                                  <m:r>
                                    <a:rPr lang="en-US" i="1">
                                      <a:latin typeface="Cambria Math" panose="02040503050406030204" pitchFamily="18" charset="0"/>
                                    </a:rPr>
                                    <m:t>𝑥</m:t>
                                  </m:r>
                                </m:e>
                                <m:sub>
                                  <m:r>
                                    <a:rPr lang="en-US" i="1">
                                      <a:latin typeface="Cambria Math" panose="02040503050406030204" pitchFamily="18" charset="0"/>
                                    </a:rPr>
                                    <m:t>𝑖</m:t>
                                  </m:r>
                                </m:sub>
                              </m:sSub>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𝑥</m:t>
                                  </m:r>
                                </m:e>
                              </m:acc>
                              <m:r>
                                <a:rPr lang="en-US" i="1">
                                  <a:latin typeface="Cambria Math" panose="02040503050406030204" pitchFamily="18" charset="0"/>
                                </a:rPr>
                                <m:t>)</m:t>
                              </m:r>
                              <m:r>
                                <a:rPr lang="en-US" i="1" baseline="30000">
                                  <a:latin typeface="Cambria Math" panose="02040503050406030204" pitchFamily="18" charset="0"/>
                                </a:rPr>
                                <m:t>2</m:t>
                              </m:r>
                            </m:e>
                          </m:nary>
                        </m:num>
                        <m:den>
                          <m:r>
                            <a:rPr lang="en-US" i="1">
                              <a:latin typeface="Cambria Math" panose="02040503050406030204" pitchFamily="18" charset="0"/>
                            </a:rPr>
                            <m:t>𝑛</m:t>
                          </m:r>
                        </m:den>
                      </m:f>
                    </m:oMath>
                  </m:oMathPara>
                </a14:m>
                <a:endParaRPr lang="en-US" dirty="0"/>
              </a:p>
            </p:txBody>
          </p:sp>
        </mc:Choice>
        <mc:Fallback xmlns="">
          <p:sp>
            <p:nvSpPr>
              <p:cNvPr id="22" name="Rectangle 21">
                <a:extLst>
                  <a:ext uri="{FF2B5EF4-FFF2-40B4-BE49-F238E27FC236}">
                    <a16:creationId xmlns:a16="http://schemas.microsoft.com/office/drawing/2014/main" id="{A05F74B8-A579-3543-91BF-E65F9FFBA4BC}"/>
                  </a:ext>
                </a:extLst>
              </p:cNvPr>
              <p:cNvSpPr>
                <a:spLocks noRot="1" noChangeAspect="1" noMove="1" noResize="1" noEditPoints="1" noAdjustHandles="1" noChangeArrowheads="1" noChangeShapeType="1" noTextEdit="1"/>
              </p:cNvSpPr>
              <p:nvPr/>
            </p:nvSpPr>
            <p:spPr>
              <a:xfrm>
                <a:off x="6279708" y="4749210"/>
                <a:ext cx="2638799" cy="635495"/>
              </a:xfrm>
              <a:prstGeom prst="rect">
                <a:avLst/>
              </a:prstGeom>
              <a:blipFill>
                <a:blip r:embed="rId12"/>
                <a:stretch>
                  <a:fillRect/>
                </a:stretch>
              </a:blipFill>
            </p:spPr>
            <p:txBody>
              <a:bodyPr/>
              <a:lstStyle/>
              <a:p>
                <a:r>
                  <a:rPr lang="en-US">
                    <a:noFill/>
                  </a:rPr>
                  <a:t> </a:t>
                </a:r>
              </a:p>
            </p:txBody>
          </p:sp>
        </mc:Fallback>
      </mc:AlternateContent>
      <p:sp>
        <p:nvSpPr>
          <p:cNvPr id="26" name="TextBox 25">
            <a:extLst>
              <a:ext uri="{FF2B5EF4-FFF2-40B4-BE49-F238E27FC236}">
                <a16:creationId xmlns:a16="http://schemas.microsoft.com/office/drawing/2014/main" id="{04367C1F-1E80-0941-B90B-4C167792D8D9}"/>
              </a:ext>
            </a:extLst>
          </p:cNvPr>
          <p:cNvSpPr txBox="1"/>
          <p:nvPr/>
        </p:nvSpPr>
        <p:spPr>
          <a:xfrm>
            <a:off x="457201" y="5867400"/>
            <a:ext cx="5792562" cy="276999"/>
          </a:xfrm>
          <a:prstGeom prst="rect">
            <a:avLst/>
          </a:prstGeom>
          <a:noFill/>
        </p:spPr>
        <p:txBody>
          <a:bodyPr wrap="square" rtlCol="0">
            <a:noAutofit/>
          </a:bodyPr>
          <a:lstStyle/>
          <a:p>
            <a:r>
              <a:rPr lang="en-US" sz="1200" dirty="0"/>
              <a:t>*Normal distributions are commonly assumed but not a requirement for stationarity. </a:t>
            </a:r>
          </a:p>
        </p:txBody>
      </p:sp>
    </p:spTree>
    <p:extLst>
      <p:ext uri="{BB962C8B-B14F-4D97-AF65-F5344CB8AC3E}">
        <p14:creationId xmlns:p14="http://schemas.microsoft.com/office/powerpoint/2010/main" val="4290826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fade">
                                      <p:cBhvr>
                                        <p:cTn id="17" dur="500"/>
                                        <p:tgtEl>
                                          <p:spTgt spid="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fade">
                                      <p:cBhvr>
                                        <p:cTn id="22" dur="500"/>
                                        <p:tgtEl>
                                          <p:spTgt spid="29"/>
                                        </p:tgtEl>
                                      </p:cBhvr>
                                    </p:animEffect>
                                  </p:childTnLst>
                                </p:cTn>
                              </p:par>
                              <p:par>
                                <p:cTn id="23" presetID="10" presetClass="entr" presetSubtype="0" fill="hold" nodeType="withEffect">
                                  <p:stCondLst>
                                    <p:cond delay="0"/>
                                  </p:stCondLst>
                                  <p:childTnLst>
                                    <p:set>
                                      <p:cBhvr>
                                        <p:cTn id="24" dur="1" fill="hold">
                                          <p:stCondLst>
                                            <p:cond delay="0"/>
                                          </p:stCondLst>
                                        </p:cTn>
                                        <p:tgtEl>
                                          <p:spTgt spid="32"/>
                                        </p:tgtEl>
                                        <p:attrNameLst>
                                          <p:attrName>style.visibility</p:attrName>
                                        </p:attrNameLst>
                                      </p:cBhvr>
                                      <p:to>
                                        <p:strVal val="visible"/>
                                      </p:to>
                                    </p:set>
                                    <p:animEffect transition="in" filter="fade">
                                      <p:cBhvr>
                                        <p:cTn id="25" dur="500"/>
                                        <p:tgtEl>
                                          <p:spTgt spid="32"/>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
                                        </p:tgtEl>
                                        <p:attrNameLst>
                                          <p:attrName>style.visibility</p:attrName>
                                        </p:attrNameLst>
                                      </p:cBhvr>
                                      <p:to>
                                        <p:strVal val="visible"/>
                                      </p:to>
                                    </p:set>
                                    <p:animEffect transition="in" filter="fade">
                                      <p:cBhvr>
                                        <p:cTn id="30" dur="500"/>
                                        <p:tgtEl>
                                          <p:spTgt spid="3"/>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fade">
                                      <p:cBhvr>
                                        <p:cTn id="33" dur="500"/>
                                        <p:tgtEl>
                                          <p:spTgt spid="15"/>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4"/>
                                        </p:tgtEl>
                                        <p:attrNameLst>
                                          <p:attrName>style.visibility</p:attrName>
                                        </p:attrNameLst>
                                      </p:cBhvr>
                                      <p:to>
                                        <p:strVal val="visible"/>
                                      </p:to>
                                    </p:set>
                                    <p:animEffect transition="in" filter="fade">
                                      <p:cBhvr>
                                        <p:cTn id="36" dur="500"/>
                                        <p:tgtEl>
                                          <p:spTgt spid="24"/>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10"/>
                                        </p:tgtEl>
                                        <p:attrNameLst>
                                          <p:attrName>style.visibility</p:attrName>
                                        </p:attrNameLst>
                                      </p:cBhvr>
                                      <p:to>
                                        <p:strVal val="visible"/>
                                      </p:to>
                                    </p:set>
                                    <p:animEffect transition="in" filter="fade">
                                      <p:cBhvr>
                                        <p:cTn id="41" dur="500"/>
                                        <p:tgtEl>
                                          <p:spTgt spid="10"/>
                                        </p:tgtEl>
                                      </p:cBhvr>
                                    </p:animEffect>
                                  </p:childTnLst>
                                </p:cTn>
                              </p:par>
                              <p:par>
                                <p:cTn id="42" presetID="10" presetClass="entr" presetSubtype="0" fill="hold" nodeType="withEffect">
                                  <p:stCondLst>
                                    <p:cond delay="0"/>
                                  </p:stCondLst>
                                  <p:childTnLst>
                                    <p:set>
                                      <p:cBhvr>
                                        <p:cTn id="43" dur="1" fill="hold">
                                          <p:stCondLst>
                                            <p:cond delay="0"/>
                                          </p:stCondLst>
                                        </p:cTn>
                                        <p:tgtEl>
                                          <p:spTgt spid="11"/>
                                        </p:tgtEl>
                                        <p:attrNameLst>
                                          <p:attrName>style.visibility</p:attrName>
                                        </p:attrNameLst>
                                      </p:cBhvr>
                                      <p:to>
                                        <p:strVal val="visible"/>
                                      </p:to>
                                    </p:set>
                                    <p:animEffect transition="in" filter="fade">
                                      <p:cBhvr>
                                        <p:cTn id="44" dur="500"/>
                                        <p:tgtEl>
                                          <p:spTgt spid="11"/>
                                        </p:tgtEl>
                                      </p:cBhvr>
                                    </p:animEffect>
                                  </p:childTnLst>
                                </p:cTn>
                              </p:par>
                              <p:par>
                                <p:cTn id="45" presetID="10" presetClass="entr" presetSubtype="0" fill="hold" nodeType="with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fade">
                                      <p:cBhvr>
                                        <p:cTn id="47" dur="500"/>
                                        <p:tgtEl>
                                          <p:spTgt spid="13"/>
                                        </p:tgtEl>
                                      </p:cBhvr>
                                    </p:animEffect>
                                  </p:childTnLst>
                                </p:cTn>
                              </p:par>
                              <p:par>
                                <p:cTn id="48" presetID="10" presetClass="entr" presetSubtype="0" fill="hold" nodeType="withEffect">
                                  <p:stCondLst>
                                    <p:cond delay="0"/>
                                  </p:stCondLst>
                                  <p:childTnLst>
                                    <p:set>
                                      <p:cBhvr>
                                        <p:cTn id="49" dur="1" fill="hold">
                                          <p:stCondLst>
                                            <p:cond delay="0"/>
                                          </p:stCondLst>
                                        </p:cTn>
                                        <p:tgtEl>
                                          <p:spTgt spid="25"/>
                                        </p:tgtEl>
                                        <p:attrNameLst>
                                          <p:attrName>style.visibility</p:attrName>
                                        </p:attrNameLst>
                                      </p:cBhvr>
                                      <p:to>
                                        <p:strVal val="visible"/>
                                      </p:to>
                                    </p:set>
                                    <p:animEffect transition="in" filter="fade">
                                      <p:cBhvr>
                                        <p:cTn id="50" dur="500"/>
                                        <p:tgtEl>
                                          <p:spTgt spid="25"/>
                                        </p:tgtEl>
                                      </p:cBhvr>
                                    </p:animEffect>
                                  </p:childTnLst>
                                </p:cTn>
                              </p:par>
                              <p:par>
                                <p:cTn id="51" presetID="10" presetClass="entr" presetSubtype="0" fill="hold" nodeType="withEffect">
                                  <p:stCondLst>
                                    <p:cond delay="0"/>
                                  </p:stCondLst>
                                  <p:childTnLst>
                                    <p:set>
                                      <p:cBhvr>
                                        <p:cTn id="52" dur="1" fill="hold">
                                          <p:stCondLst>
                                            <p:cond delay="0"/>
                                          </p:stCondLst>
                                        </p:cTn>
                                        <p:tgtEl>
                                          <p:spTgt spid="31"/>
                                        </p:tgtEl>
                                        <p:attrNameLst>
                                          <p:attrName>style.visibility</p:attrName>
                                        </p:attrNameLst>
                                      </p:cBhvr>
                                      <p:to>
                                        <p:strVal val="visible"/>
                                      </p:to>
                                    </p:set>
                                    <p:animEffect transition="in" filter="fade">
                                      <p:cBhvr>
                                        <p:cTn id="53" dur="500"/>
                                        <p:tgtEl>
                                          <p:spTgt spid="31"/>
                                        </p:tgtEl>
                                      </p:cBhvr>
                                    </p:animEffect>
                                  </p:childTnLst>
                                </p:cTn>
                              </p:par>
                              <p:par>
                                <p:cTn id="54" presetID="10" presetClass="entr" presetSubtype="0" fill="hold" nodeType="withEffect">
                                  <p:stCondLst>
                                    <p:cond delay="0"/>
                                  </p:stCondLst>
                                  <p:childTnLst>
                                    <p:set>
                                      <p:cBhvr>
                                        <p:cTn id="55" dur="1" fill="hold">
                                          <p:stCondLst>
                                            <p:cond delay="0"/>
                                          </p:stCondLst>
                                        </p:cTn>
                                        <p:tgtEl>
                                          <p:spTgt spid="7"/>
                                        </p:tgtEl>
                                        <p:attrNameLst>
                                          <p:attrName>style.visibility</p:attrName>
                                        </p:attrNameLst>
                                      </p:cBhvr>
                                      <p:to>
                                        <p:strVal val="visible"/>
                                      </p:to>
                                    </p:set>
                                    <p:animEffect transition="in" filter="fade">
                                      <p:cBhvr>
                                        <p:cTn id="56" dur="500"/>
                                        <p:tgtEl>
                                          <p:spTgt spid="7"/>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26"/>
                                        </p:tgtEl>
                                        <p:attrNameLst>
                                          <p:attrName>style.visibility</p:attrName>
                                        </p:attrNameLst>
                                      </p:cBhvr>
                                      <p:to>
                                        <p:strVal val="visible"/>
                                      </p:to>
                                    </p:set>
                                    <p:animEffect transition="in" filter="fade">
                                      <p:cBhvr>
                                        <p:cTn id="59" dur="500"/>
                                        <p:tgtEl>
                                          <p:spTgt spid="26"/>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23"/>
                                        </p:tgtEl>
                                        <p:attrNameLst>
                                          <p:attrName>style.visibility</p:attrName>
                                        </p:attrNameLst>
                                      </p:cBhvr>
                                      <p:to>
                                        <p:strVal val="visible"/>
                                      </p:to>
                                    </p:set>
                                    <p:animEffect transition="in" filter="fade">
                                      <p:cBhvr>
                                        <p:cTn id="64" dur="500"/>
                                        <p:tgtEl>
                                          <p:spTgt spid="23"/>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34"/>
                                        </p:tgtEl>
                                        <p:attrNameLst>
                                          <p:attrName>style.visibility</p:attrName>
                                        </p:attrNameLst>
                                      </p:cBhvr>
                                      <p:to>
                                        <p:strVal val="visible"/>
                                      </p:to>
                                    </p:set>
                                    <p:animEffect transition="in" filter="fade">
                                      <p:cBhvr>
                                        <p:cTn id="67" dur="500"/>
                                        <p:tgtEl>
                                          <p:spTgt spid="34"/>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5"/>
                                        </p:tgtEl>
                                        <p:attrNameLst>
                                          <p:attrName>style.visibility</p:attrName>
                                        </p:attrNameLst>
                                      </p:cBhvr>
                                      <p:to>
                                        <p:strVal val="visible"/>
                                      </p:to>
                                    </p:set>
                                    <p:animEffect transition="in" filter="fade">
                                      <p:cBhvr>
                                        <p:cTn id="70" dur="500"/>
                                        <p:tgtEl>
                                          <p:spTgt spid="35"/>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37"/>
                                        </p:tgtEl>
                                        <p:attrNameLst>
                                          <p:attrName>style.visibility</p:attrName>
                                        </p:attrNameLst>
                                      </p:cBhvr>
                                      <p:to>
                                        <p:strVal val="visible"/>
                                      </p:to>
                                    </p:set>
                                    <p:animEffect transition="in" filter="fade">
                                      <p:cBhvr>
                                        <p:cTn id="73" dur="500"/>
                                        <p:tgtEl>
                                          <p:spTgt spid="37"/>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38"/>
                                        </p:tgtEl>
                                        <p:attrNameLst>
                                          <p:attrName>style.visibility</p:attrName>
                                        </p:attrNameLst>
                                      </p:cBhvr>
                                      <p:to>
                                        <p:strVal val="visible"/>
                                      </p:to>
                                    </p:set>
                                    <p:animEffect transition="in" filter="fade">
                                      <p:cBhvr>
                                        <p:cTn id="76" dur="500"/>
                                        <p:tgtEl>
                                          <p:spTgt spid="38"/>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grpId="0" nodeType="clickEffect">
                                  <p:stCondLst>
                                    <p:cond delay="0"/>
                                  </p:stCondLst>
                                  <p:childTnLst>
                                    <p:set>
                                      <p:cBhvr>
                                        <p:cTn id="80" dur="1" fill="hold">
                                          <p:stCondLst>
                                            <p:cond delay="0"/>
                                          </p:stCondLst>
                                        </p:cTn>
                                        <p:tgtEl>
                                          <p:spTgt spid="4"/>
                                        </p:tgtEl>
                                        <p:attrNameLst>
                                          <p:attrName>style.visibility</p:attrName>
                                        </p:attrNameLst>
                                      </p:cBhvr>
                                      <p:to>
                                        <p:strVal val="visible"/>
                                      </p:to>
                                    </p:set>
                                    <p:animEffect transition="in" filter="fade">
                                      <p:cBhvr>
                                        <p:cTn id="81" dur="500"/>
                                        <p:tgtEl>
                                          <p:spTgt spid="4"/>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grpId="0" nodeType="clickEffect">
                                  <p:stCondLst>
                                    <p:cond delay="0"/>
                                  </p:stCondLst>
                                  <p:childTnLst>
                                    <p:set>
                                      <p:cBhvr>
                                        <p:cTn id="85" dur="1" fill="hold">
                                          <p:stCondLst>
                                            <p:cond delay="0"/>
                                          </p:stCondLst>
                                        </p:cTn>
                                        <p:tgtEl>
                                          <p:spTgt spid="16"/>
                                        </p:tgtEl>
                                        <p:attrNameLst>
                                          <p:attrName>style.visibility</p:attrName>
                                        </p:attrNameLst>
                                      </p:cBhvr>
                                      <p:to>
                                        <p:strVal val="visible"/>
                                      </p:to>
                                    </p:set>
                                    <p:animEffect transition="in" filter="fade">
                                      <p:cBhvr>
                                        <p:cTn id="86" dur="500"/>
                                        <p:tgtEl>
                                          <p:spTgt spid="16"/>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grpId="0" nodeType="clickEffect">
                                  <p:stCondLst>
                                    <p:cond delay="0"/>
                                  </p:stCondLst>
                                  <p:childTnLst>
                                    <p:set>
                                      <p:cBhvr>
                                        <p:cTn id="90" dur="1" fill="hold">
                                          <p:stCondLst>
                                            <p:cond delay="0"/>
                                          </p:stCondLst>
                                        </p:cTn>
                                        <p:tgtEl>
                                          <p:spTgt spid="22"/>
                                        </p:tgtEl>
                                        <p:attrNameLst>
                                          <p:attrName>style.visibility</p:attrName>
                                        </p:attrNameLst>
                                      </p:cBhvr>
                                      <p:to>
                                        <p:strVal val="visible"/>
                                      </p:to>
                                    </p:set>
                                    <p:animEffect transition="in" filter="fade">
                                      <p:cBhvr>
                                        <p:cTn id="91"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9" grpId="0" animBg="1"/>
      <p:bldP spid="15" grpId="0"/>
      <p:bldP spid="24" grpId="0" animBg="1"/>
      <p:bldP spid="16" grpId="0"/>
      <p:bldP spid="23" grpId="0"/>
      <p:bldP spid="34" grpId="0"/>
      <p:bldP spid="35" grpId="0"/>
      <p:bldP spid="37" grpId="0"/>
      <p:bldP spid="38" grpId="0"/>
      <p:bldP spid="22" grpId="0"/>
      <p:bldP spid="2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1790701" y="1594141"/>
            <a:ext cx="5562599" cy="3933630"/>
            <a:chOff x="1752601" y="1594141"/>
            <a:chExt cx="5562599" cy="3933630"/>
          </a:xfrm>
        </p:grpSpPr>
        <p:pic>
          <p:nvPicPr>
            <p:cNvPr id="144388" name="Picture 4" descr="fig1.23.tif"/>
            <p:cNvPicPr>
              <a:picLocks noChangeAspect="1"/>
            </p:cNvPicPr>
            <p:nvPr/>
          </p:nvPicPr>
          <p:blipFill rotWithShape="1">
            <a:blip r:embed="rId3"/>
            <a:srcRect l="26817" r="26518" b="57677"/>
            <a:stretch/>
          </p:blipFill>
          <p:spPr bwMode="auto">
            <a:xfrm>
              <a:off x="2014374" y="1594141"/>
              <a:ext cx="5300826" cy="3933630"/>
            </a:xfrm>
            <a:prstGeom prst="rect">
              <a:avLst/>
            </a:prstGeom>
          </p:spPr>
        </p:pic>
        <p:sp>
          <p:nvSpPr>
            <p:cNvPr id="2" name="TextBox 1">
              <a:extLst>
                <a:ext uri="{FF2B5EF4-FFF2-40B4-BE49-F238E27FC236}">
                  <a16:creationId xmlns:a16="http://schemas.microsoft.com/office/drawing/2014/main" id="{9EE0B27D-C18E-E942-A1EF-5B04DBB6B624}"/>
                </a:ext>
              </a:extLst>
            </p:cNvPr>
            <p:cNvSpPr txBox="1"/>
            <p:nvPr/>
          </p:nvSpPr>
          <p:spPr>
            <a:xfrm rot="16200000">
              <a:off x="695206" y="3267195"/>
              <a:ext cx="2484121" cy="369332"/>
            </a:xfrm>
            <a:prstGeom prst="rect">
              <a:avLst/>
            </a:prstGeom>
            <a:noFill/>
          </p:spPr>
          <p:txBody>
            <a:bodyPr wrap="square" rtlCol="0">
              <a:noAutofit/>
            </a:bodyPr>
            <a:lstStyle/>
            <a:p>
              <a:r>
                <a:rPr lang="en-US" dirty="0"/>
                <a:t>Number of sunspots</a:t>
              </a:r>
            </a:p>
          </p:txBody>
        </p:sp>
      </p:grpSp>
      <p:sp>
        <p:nvSpPr>
          <p:cNvPr id="4" name="Title 3"/>
          <p:cNvSpPr>
            <a:spLocks noGrp="1"/>
          </p:cNvSpPr>
          <p:nvPr>
            <p:ph type="title"/>
          </p:nvPr>
        </p:nvSpPr>
        <p:spPr/>
        <p:txBody>
          <a:bodyPr/>
          <a:lstStyle/>
          <a:p>
            <a:r>
              <a:rPr lang="en-US" dirty="0"/>
              <a:t>Annual Sunspot Numbers</a:t>
            </a:r>
          </a:p>
        </p:txBody>
      </p:sp>
    </p:spTree>
    <p:extLst>
      <p:ext uri="{BB962C8B-B14F-4D97-AF65-F5344CB8AC3E}">
        <p14:creationId xmlns:p14="http://schemas.microsoft.com/office/powerpoint/2010/main" val="273415231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a:extLst>
              <a:ext uri="{FF2B5EF4-FFF2-40B4-BE49-F238E27FC236}">
                <a16:creationId xmlns:a16="http://schemas.microsoft.com/office/drawing/2014/main" id="{913A883B-AE7C-8149-8335-11FB14D718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6545" y="2217207"/>
            <a:ext cx="6460236" cy="3498074"/>
          </a:xfrm>
          <a:prstGeom prst="rect">
            <a:avLst/>
          </a:prstGeom>
        </p:spPr>
      </p:pic>
      <p:sp>
        <p:nvSpPr>
          <p:cNvPr id="2" name="Title 1"/>
          <p:cNvSpPr>
            <a:spLocks noGrp="1"/>
          </p:cNvSpPr>
          <p:nvPr>
            <p:ph type="title"/>
          </p:nvPr>
        </p:nvSpPr>
        <p:spPr>
          <a:xfrm>
            <a:off x="457200" y="228600"/>
            <a:ext cx="8229600" cy="1143000"/>
          </a:xfrm>
        </p:spPr>
        <p:txBody>
          <a:bodyPr>
            <a:noAutofit/>
          </a:bodyPr>
          <a:lstStyle/>
          <a:p>
            <a:r>
              <a:rPr lang="en-US" sz="2400" dirty="0"/>
              <a:t>Seismic Data: Example Where a </a:t>
            </a:r>
            <a:r>
              <a:rPr lang="en-US" sz="2400"/>
              <a:t>Constant Variance/SD </a:t>
            </a:r>
            <a:r>
              <a:rPr lang="en-US" sz="2400" dirty="0"/>
              <a:t>for Each Time Point (</a:t>
            </a:r>
            <a:r>
              <a:rPr lang="en-US" sz="2400" i="1" dirty="0"/>
              <a:t>t</a:t>
            </a:r>
            <a:r>
              <a:rPr lang="en-US" sz="2400" dirty="0"/>
              <a:t>) Is Not a Reasonable Assumption* </a:t>
            </a:r>
          </a:p>
        </p:txBody>
      </p:sp>
      <p:pic>
        <p:nvPicPr>
          <p:cNvPr id="22" name="Picture 21">
            <a:extLst>
              <a:ext uri="{FF2B5EF4-FFF2-40B4-BE49-F238E27FC236}">
                <a16:creationId xmlns:a16="http://schemas.microsoft.com/office/drawing/2014/main" id="{325B44F2-1AE0-5C49-8C82-36C5D19321A8}"/>
              </a:ext>
            </a:extLst>
          </p:cNvPr>
          <p:cNvPicPr>
            <a:picLocks noChangeAspect="1"/>
          </p:cNvPicPr>
          <p:nvPr/>
        </p:nvPicPr>
        <p:blipFill>
          <a:blip r:embed="rId3" cstate="print">
            <a:alphaModFix amt="50000"/>
            <a:extLst>
              <a:ext uri="{28A0092B-C50C-407E-A947-70E740481C1C}">
                <a14:useLocalDpi xmlns:a14="http://schemas.microsoft.com/office/drawing/2010/main" val="0"/>
              </a:ext>
            </a:extLst>
          </a:blip>
          <a:stretch>
            <a:fillRect/>
          </a:stretch>
        </p:blipFill>
        <p:spPr>
          <a:xfrm rot="5400000">
            <a:off x="4529861" y="3578572"/>
            <a:ext cx="1691331" cy="488621"/>
          </a:xfrm>
          <a:prstGeom prst="rect">
            <a:avLst/>
          </a:prstGeom>
        </p:spPr>
      </p:pic>
      <p:pic>
        <p:nvPicPr>
          <p:cNvPr id="23" name="Picture 22">
            <a:extLst>
              <a:ext uri="{FF2B5EF4-FFF2-40B4-BE49-F238E27FC236}">
                <a16:creationId xmlns:a16="http://schemas.microsoft.com/office/drawing/2014/main" id="{16C390AC-462A-4C4B-AE61-FD31A908F98E}"/>
              </a:ext>
            </a:extLst>
          </p:cNvPr>
          <p:cNvPicPr>
            <a:picLocks noChangeAspect="1"/>
          </p:cNvPicPr>
          <p:nvPr/>
        </p:nvPicPr>
        <p:blipFill>
          <a:blip r:embed="rId3" cstate="print">
            <a:alphaModFix amt="50000"/>
            <a:extLst>
              <a:ext uri="{28A0092B-C50C-407E-A947-70E740481C1C}">
                <a14:useLocalDpi xmlns:a14="http://schemas.microsoft.com/office/drawing/2010/main" val="0"/>
              </a:ext>
            </a:extLst>
          </a:blip>
          <a:stretch>
            <a:fillRect/>
          </a:stretch>
        </p:blipFill>
        <p:spPr>
          <a:xfrm rot="5400000">
            <a:off x="2752401" y="3658493"/>
            <a:ext cx="2635543" cy="396843"/>
          </a:xfrm>
          <a:prstGeom prst="rect">
            <a:avLst/>
          </a:prstGeom>
        </p:spPr>
      </p:pic>
      <p:pic>
        <p:nvPicPr>
          <p:cNvPr id="24" name="Picture 23">
            <a:extLst>
              <a:ext uri="{FF2B5EF4-FFF2-40B4-BE49-F238E27FC236}">
                <a16:creationId xmlns:a16="http://schemas.microsoft.com/office/drawing/2014/main" id="{A7FAF786-54EF-DB47-9955-29D07F8CF3D2}"/>
              </a:ext>
            </a:extLst>
          </p:cNvPr>
          <p:cNvPicPr>
            <a:picLocks noChangeAspect="1"/>
          </p:cNvPicPr>
          <p:nvPr/>
        </p:nvPicPr>
        <p:blipFill>
          <a:blip r:embed="rId3" cstate="print">
            <a:alphaModFix amt="50000"/>
            <a:extLst>
              <a:ext uri="{28A0092B-C50C-407E-A947-70E740481C1C}">
                <a14:useLocalDpi xmlns:a14="http://schemas.microsoft.com/office/drawing/2010/main" val="0"/>
              </a:ext>
            </a:extLst>
          </a:blip>
          <a:stretch>
            <a:fillRect/>
          </a:stretch>
        </p:blipFill>
        <p:spPr>
          <a:xfrm rot="5400000">
            <a:off x="6425990" y="3468427"/>
            <a:ext cx="654636" cy="708911"/>
          </a:xfrm>
          <a:prstGeom prst="rect">
            <a:avLst/>
          </a:prstGeom>
        </p:spPr>
      </p:pic>
      <p:cxnSp>
        <p:nvCxnSpPr>
          <p:cNvPr id="26" name="Straight Connector 25">
            <a:extLst>
              <a:ext uri="{FF2B5EF4-FFF2-40B4-BE49-F238E27FC236}">
                <a16:creationId xmlns:a16="http://schemas.microsoft.com/office/drawing/2014/main" id="{C19C96C6-2CE9-1149-B2C7-AADABB73D7BA}"/>
              </a:ext>
            </a:extLst>
          </p:cNvPr>
          <p:cNvCxnSpPr>
            <a:cxnSpLocks/>
          </p:cNvCxnSpPr>
          <p:nvPr/>
        </p:nvCxnSpPr>
        <p:spPr>
          <a:xfrm flipH="1">
            <a:off x="1982938" y="3819986"/>
            <a:ext cx="5784770" cy="63723"/>
          </a:xfrm>
          <a:prstGeom prst="line">
            <a:avLst/>
          </a:prstGeom>
          <a:ln w="38100">
            <a:solidFill>
              <a:srgbClr val="0432FF"/>
            </a:solidFill>
          </a:ln>
        </p:spPr>
        <p:style>
          <a:lnRef idx="1">
            <a:schemeClr val="accent1"/>
          </a:lnRef>
          <a:fillRef idx="0">
            <a:schemeClr val="accent1"/>
          </a:fillRef>
          <a:effectRef idx="0">
            <a:schemeClr val="accent1"/>
          </a:effectRef>
          <a:fontRef idx="minor">
            <a:schemeClr val="tx1"/>
          </a:fontRef>
        </p:style>
      </p:cxnSp>
      <p:pic>
        <p:nvPicPr>
          <p:cNvPr id="27" name="Picture 26">
            <a:extLst>
              <a:ext uri="{FF2B5EF4-FFF2-40B4-BE49-F238E27FC236}">
                <a16:creationId xmlns:a16="http://schemas.microsoft.com/office/drawing/2014/main" id="{279CB2F8-9F2B-9246-8F93-A1E8BFD1A634}"/>
              </a:ext>
            </a:extLst>
          </p:cNvPr>
          <p:cNvPicPr>
            <a:picLocks noChangeAspect="1"/>
          </p:cNvPicPr>
          <p:nvPr/>
        </p:nvPicPr>
        <p:blipFill>
          <a:blip r:embed="rId3" cstate="print">
            <a:alphaModFix amt="50000"/>
            <a:extLst>
              <a:ext uri="{28A0092B-C50C-407E-A947-70E740481C1C}">
                <a14:useLocalDpi xmlns:a14="http://schemas.microsoft.com/office/drawing/2010/main" val="0"/>
              </a:ext>
            </a:extLst>
          </a:blip>
          <a:stretch>
            <a:fillRect/>
          </a:stretch>
        </p:blipFill>
        <p:spPr>
          <a:xfrm rot="5400000">
            <a:off x="1107068" y="3724599"/>
            <a:ext cx="3190142" cy="324265"/>
          </a:xfrm>
          <a:prstGeom prst="rect">
            <a:avLst/>
          </a:prstGeom>
        </p:spPr>
      </p:pic>
      <p:sp>
        <p:nvSpPr>
          <p:cNvPr id="3" name="TextBox 2">
            <a:extLst>
              <a:ext uri="{FF2B5EF4-FFF2-40B4-BE49-F238E27FC236}">
                <a16:creationId xmlns:a16="http://schemas.microsoft.com/office/drawing/2014/main" id="{18788730-56D5-894E-8BF1-33085AB94CDE}"/>
              </a:ext>
            </a:extLst>
          </p:cNvPr>
          <p:cNvSpPr txBox="1"/>
          <p:nvPr/>
        </p:nvSpPr>
        <p:spPr>
          <a:xfrm>
            <a:off x="2944906" y="5654769"/>
            <a:ext cx="3550024" cy="300082"/>
          </a:xfrm>
          <a:prstGeom prst="rect">
            <a:avLst/>
          </a:prstGeom>
          <a:noFill/>
        </p:spPr>
        <p:txBody>
          <a:bodyPr wrap="square" rtlCol="0">
            <a:noAutofit/>
          </a:bodyPr>
          <a:lstStyle/>
          <a:p>
            <a:pPr algn="ctr"/>
            <a:r>
              <a:rPr lang="en-US" sz="1350" dirty="0"/>
              <a:t>Time</a:t>
            </a:r>
          </a:p>
        </p:txBody>
      </p:sp>
      <p:sp>
        <p:nvSpPr>
          <p:cNvPr id="10" name="TextBox 9">
            <a:extLst>
              <a:ext uri="{FF2B5EF4-FFF2-40B4-BE49-F238E27FC236}">
                <a16:creationId xmlns:a16="http://schemas.microsoft.com/office/drawing/2014/main" id="{CFC899A6-C364-474D-A575-8B09F5BB93B4}"/>
              </a:ext>
            </a:extLst>
          </p:cNvPr>
          <p:cNvSpPr txBox="1"/>
          <p:nvPr/>
        </p:nvSpPr>
        <p:spPr>
          <a:xfrm>
            <a:off x="457200" y="1676400"/>
            <a:ext cx="5071782" cy="338554"/>
          </a:xfrm>
          <a:prstGeom prst="rect">
            <a:avLst/>
          </a:prstGeom>
          <a:noFill/>
        </p:spPr>
        <p:txBody>
          <a:bodyPr wrap="square" rtlCol="0">
            <a:noAutofit/>
          </a:bodyPr>
          <a:lstStyle/>
          <a:p>
            <a:r>
              <a:rPr lang="en-US" sz="1600" dirty="0"/>
              <a:t>*Assuming a constant mean of 0 for each time </a:t>
            </a:r>
            <a:r>
              <a:rPr lang="en-US" sz="1600" i="1" dirty="0"/>
              <a:t>t</a:t>
            </a:r>
            <a:r>
              <a:rPr lang="en-US" sz="1600" dirty="0"/>
              <a:t> </a:t>
            </a:r>
          </a:p>
        </p:txBody>
      </p:sp>
    </p:spTree>
    <p:extLst>
      <p:ext uri="{BB962C8B-B14F-4D97-AF65-F5344CB8AC3E}">
        <p14:creationId xmlns:p14="http://schemas.microsoft.com/office/powerpoint/2010/main" val="1402715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fade">
                                      <p:cBhvr>
                                        <p:cTn id="15" dur="500"/>
                                        <p:tgtEl>
                                          <p:spTgt spid="2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3"/>
                                        </p:tgtEl>
                                        <p:attrNameLst>
                                          <p:attrName>style.visibility</p:attrName>
                                        </p:attrNameLst>
                                      </p:cBhvr>
                                      <p:to>
                                        <p:strVal val="visible"/>
                                      </p:to>
                                    </p:set>
                                    <p:animEffect transition="in" filter="fade">
                                      <p:cBhvr>
                                        <p:cTn id="20" dur="500"/>
                                        <p:tgtEl>
                                          <p:spTgt spid="23"/>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22"/>
                                        </p:tgtEl>
                                        <p:attrNameLst>
                                          <p:attrName>style.visibility</p:attrName>
                                        </p:attrNameLst>
                                      </p:cBhvr>
                                      <p:to>
                                        <p:strVal val="visible"/>
                                      </p:to>
                                    </p:set>
                                    <p:animEffect transition="in" filter="fade">
                                      <p:cBhvr>
                                        <p:cTn id="25" dur="500"/>
                                        <p:tgtEl>
                                          <p:spTgt spid="22"/>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24"/>
                                        </p:tgtEl>
                                        <p:attrNameLst>
                                          <p:attrName>style.visibility</p:attrName>
                                        </p:attrNameLst>
                                      </p:cBhvr>
                                      <p:to>
                                        <p:strVal val="visible"/>
                                      </p:to>
                                    </p:set>
                                    <p:animEffect transition="in" filter="fade">
                                      <p:cBhvr>
                                        <p:cTn id="30"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A68E5D-D1B8-DC46-83F4-5BA8D3C5426A}"/>
              </a:ext>
            </a:extLst>
          </p:cNvPr>
          <p:cNvSpPr>
            <a:spLocks noGrp="1"/>
          </p:cNvSpPr>
          <p:nvPr>
            <p:ph type="title"/>
          </p:nvPr>
        </p:nvSpPr>
        <p:spPr/>
        <p:txBody>
          <a:bodyPr>
            <a:noAutofit/>
          </a:bodyPr>
          <a:lstStyle/>
          <a:p>
            <a:r>
              <a:rPr lang="en-US" dirty="0"/>
              <a:t>Stationary Series</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A6034775-1183-7248-A2F2-03A9085284F7}"/>
                  </a:ext>
                </a:extLst>
              </p:cNvPr>
              <p:cNvSpPr txBox="1"/>
              <p:nvPr/>
            </p:nvSpPr>
            <p:spPr>
              <a:xfrm>
                <a:off x="457201" y="1600200"/>
                <a:ext cx="8229600" cy="3262432"/>
              </a:xfrm>
              <a:prstGeom prst="rect">
                <a:avLst/>
              </a:prstGeom>
              <a:noFill/>
            </p:spPr>
            <p:txBody>
              <a:bodyPr wrap="square" rtlCol="0">
                <a:noAutofit/>
              </a:bodyPr>
              <a:lstStyle/>
              <a:p>
                <a:pPr>
                  <a:spcBef>
                    <a:spcPts val="600"/>
                  </a:spcBef>
                </a:pPr>
                <a:r>
                  <a:rPr lang="en-US" sz="2800" dirty="0"/>
                  <a:t>Three conditions:</a:t>
                </a:r>
              </a:p>
              <a:p>
                <a:pPr marL="342900" indent="-342900">
                  <a:spcBef>
                    <a:spcPts val="600"/>
                  </a:spcBef>
                  <a:buFont typeface="+mj-lt"/>
                  <a:buAutoNum type="arabicPeriod"/>
                </a:pPr>
                <a:r>
                  <a:rPr lang="en-US" sz="2800" dirty="0"/>
                  <a:t>Subpopulations of </a:t>
                </a:r>
                <a14:m>
                  <m:oMath xmlns:m="http://schemas.openxmlformats.org/officeDocument/2006/math">
                    <m:sSub>
                      <m:sSubPr>
                        <m:ctrlPr>
                          <a:rPr lang="en-US" sz="2800" i="1">
                            <a:latin typeface="Cambria Math" panose="02040503050406030204" pitchFamily="18" charset="0"/>
                          </a:rPr>
                        </m:ctrlPr>
                      </m:sSubPr>
                      <m:e>
                        <m:r>
                          <a:rPr lang="en-US" sz="2800" i="1">
                            <a:latin typeface="Cambria Math" panose="02040503050406030204" pitchFamily="18" charset="0"/>
                          </a:rPr>
                          <m:t>𝑋</m:t>
                        </m:r>
                      </m:e>
                      <m:sub>
                        <m:r>
                          <a:rPr lang="en-US" sz="2800" i="1">
                            <a:latin typeface="Cambria Math" panose="02040503050406030204" pitchFamily="18" charset="0"/>
                          </a:rPr>
                          <m:t>𝑡</m:t>
                        </m:r>
                      </m:sub>
                    </m:sSub>
                  </m:oMath>
                </a14:m>
                <a:r>
                  <a:rPr lang="en-US" sz="2800" dirty="0"/>
                  <a:t> have the same mean for each </a:t>
                </a:r>
                <a:r>
                  <a:rPr lang="en-US" sz="2800" i="1" dirty="0"/>
                  <a:t>t</a:t>
                </a:r>
                <a:r>
                  <a:rPr lang="en-US" sz="2800" dirty="0"/>
                  <a:t>. Restated, </a:t>
                </a:r>
                <a:r>
                  <a:rPr lang="en-US" sz="2800" b="1" dirty="0"/>
                  <a:t>the mean does not depend on time (</a:t>
                </a:r>
                <a:r>
                  <a:rPr lang="en-US" sz="2800" b="1" i="1" dirty="0"/>
                  <a:t>t</a:t>
                </a:r>
                <a:r>
                  <a:rPr lang="en-US" sz="2800" b="1" dirty="0"/>
                  <a:t>). </a:t>
                </a:r>
              </a:p>
              <a:p>
                <a:pPr marL="342900" indent="-342900">
                  <a:spcBef>
                    <a:spcPts val="600"/>
                  </a:spcBef>
                  <a:buFontTx/>
                  <a:buAutoNum type="arabicPeriod"/>
                </a:pPr>
                <a:r>
                  <a:rPr lang="en-US" sz="2800" dirty="0"/>
                  <a:t>Subpopulations of </a:t>
                </a:r>
                <a:r>
                  <a:rPr lang="en-US" sz="2800" i="1" dirty="0"/>
                  <a:t>X</a:t>
                </a:r>
                <a:r>
                  <a:rPr lang="en-US" sz="2800" dirty="0"/>
                  <a:t> for a given time have a finite and constant variance for all </a:t>
                </a:r>
                <a:r>
                  <a:rPr lang="en-US" sz="2800" i="1" dirty="0"/>
                  <a:t>t</a:t>
                </a:r>
                <a:r>
                  <a:rPr lang="en-US" sz="2800" dirty="0"/>
                  <a:t>. Restated, </a:t>
                </a:r>
                <a:r>
                  <a:rPr lang="en-US" sz="2800" b="1" dirty="0"/>
                  <a:t>the variance does not depend on time.</a:t>
                </a:r>
                <a:endParaRPr lang="en-US" sz="2800" dirty="0"/>
              </a:p>
            </p:txBody>
          </p:sp>
        </mc:Choice>
        <mc:Fallback xmlns="">
          <p:sp>
            <p:nvSpPr>
              <p:cNvPr id="8" name="TextBox 7">
                <a:extLst>
                  <a:ext uri="{FF2B5EF4-FFF2-40B4-BE49-F238E27FC236}">
                    <a16:creationId xmlns:a16="http://schemas.microsoft.com/office/drawing/2014/main" id="{A6034775-1183-7248-A2F2-03A9085284F7}"/>
                  </a:ext>
                </a:extLst>
              </p:cNvPr>
              <p:cNvSpPr txBox="1">
                <a:spLocks noRot="1" noChangeAspect="1" noMove="1" noResize="1" noEditPoints="1" noAdjustHandles="1" noChangeArrowheads="1" noChangeShapeType="1" noTextEdit="1"/>
              </p:cNvSpPr>
              <p:nvPr/>
            </p:nvSpPr>
            <p:spPr>
              <a:xfrm>
                <a:off x="457201" y="1600200"/>
                <a:ext cx="8229600" cy="3262432"/>
              </a:xfrm>
              <a:prstGeom prst="rect">
                <a:avLst/>
              </a:prstGeom>
              <a:blipFill>
                <a:blip r:embed="rId3"/>
                <a:stretch>
                  <a:fillRect l="-1481" t="-2056" b="-4112"/>
                </a:stretch>
              </a:blipFill>
            </p:spPr>
            <p:txBody>
              <a:bodyPr/>
              <a:lstStyle/>
              <a:p>
                <a:r>
                  <a:rPr lang="en-IN">
                    <a:noFill/>
                  </a:rPr>
                  <a:t> </a:t>
                </a:r>
              </a:p>
            </p:txBody>
          </p:sp>
        </mc:Fallback>
      </mc:AlternateContent>
    </p:spTree>
    <p:extLst>
      <p:ext uri="{BB962C8B-B14F-4D97-AF65-F5344CB8AC3E}">
        <p14:creationId xmlns:p14="http://schemas.microsoft.com/office/powerpoint/2010/main" val="257796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fade">
                                      <p:cBhvr>
                                        <p:cTn id="17" dur="500"/>
                                        <p:tgtEl>
                                          <p:spTgt spid="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2009565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a:t>Condition 3</a:t>
            </a:r>
          </a:p>
        </p:txBody>
      </p:sp>
      <p:sp>
        <p:nvSpPr>
          <p:cNvPr id="2" name="Subtitle 1">
            <a:extLst>
              <a:ext uri="{FF2B5EF4-FFF2-40B4-BE49-F238E27FC236}">
                <a16:creationId xmlns:a16="http://schemas.microsoft.com/office/drawing/2014/main" id="{980AEFF1-3D7F-3340-89ED-279100E75FE3}"/>
              </a:ext>
            </a:extLst>
          </p:cNvPr>
          <p:cNvSpPr>
            <a:spLocks noGrp="1"/>
          </p:cNvSpPr>
          <p:nvPr>
            <p:ph type="subTitle" idx="1"/>
          </p:nvPr>
        </p:nvSpPr>
        <p:spPr/>
        <p:txBody>
          <a:bodyPr/>
          <a:lstStyle/>
          <a:p>
            <a:r>
              <a:rPr lang="en-US" dirty="0"/>
              <a:t>Weak Stationary Process: Introduction</a:t>
            </a:r>
          </a:p>
        </p:txBody>
      </p:sp>
    </p:spTree>
    <p:extLst>
      <p:ext uri="{BB962C8B-B14F-4D97-AF65-F5344CB8AC3E}">
        <p14:creationId xmlns:p14="http://schemas.microsoft.com/office/powerpoint/2010/main" val="290868064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A68E5D-D1B8-DC46-83F4-5BA8D3C5426A}"/>
              </a:ext>
            </a:extLst>
          </p:cNvPr>
          <p:cNvSpPr>
            <a:spLocks noGrp="1"/>
          </p:cNvSpPr>
          <p:nvPr>
            <p:ph type="title"/>
          </p:nvPr>
        </p:nvSpPr>
        <p:spPr/>
        <p:txBody>
          <a:bodyPr>
            <a:noAutofit/>
          </a:bodyPr>
          <a:lstStyle/>
          <a:p>
            <a:r>
              <a:rPr lang="en-US" dirty="0"/>
              <a:t>Weak Stationary Process</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A6034775-1183-7248-A2F2-03A9085284F7}"/>
                  </a:ext>
                </a:extLst>
              </p:cNvPr>
              <p:cNvSpPr txBox="1"/>
              <p:nvPr/>
            </p:nvSpPr>
            <p:spPr>
              <a:xfrm>
                <a:off x="457201" y="2362200"/>
                <a:ext cx="8229600" cy="2362891"/>
              </a:xfrm>
              <a:prstGeom prst="rect">
                <a:avLst/>
              </a:prstGeom>
              <a:noFill/>
            </p:spPr>
            <p:txBody>
              <a:bodyPr wrap="square" rtlCol="0">
                <a:noAutofit/>
              </a:bodyPr>
              <a:lstStyle/>
              <a:p>
                <a:pPr marL="342900" indent="-342900">
                  <a:spcBef>
                    <a:spcPts val="600"/>
                  </a:spcBef>
                  <a:buAutoNum type="arabicPeriod"/>
                </a:pPr>
                <a:r>
                  <a:rPr lang="en-US" dirty="0"/>
                  <a:t>Subpopulations of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𝑡</m:t>
                        </m:r>
                      </m:sub>
                    </m:sSub>
                  </m:oMath>
                </a14:m>
                <a:r>
                  <a:rPr lang="en-US" dirty="0"/>
                  <a:t> for a given time have constant mean for all </a:t>
                </a:r>
                <a:r>
                  <a:rPr lang="en-US" i="1" dirty="0"/>
                  <a:t>t</a:t>
                </a:r>
                <a:r>
                  <a:rPr lang="en-US" dirty="0"/>
                  <a:t>.</a:t>
                </a:r>
              </a:p>
              <a:p>
                <a:pPr>
                  <a:spcBef>
                    <a:spcPts val="600"/>
                  </a:spcBef>
                </a:pPr>
                <a:r>
                  <a:rPr lang="en-US" dirty="0"/>
                  <a:t>			 </a:t>
                </a:r>
                <a14:m>
                  <m:oMath xmlns:m="http://schemas.openxmlformats.org/officeDocument/2006/math">
                    <m:r>
                      <a:rPr lang="en-US" i="1">
                        <a:latin typeface="Cambria Math" panose="02040503050406030204" pitchFamily="18" charset="0"/>
                      </a:rPr>
                      <m:t>𝐸</m:t>
                    </m:r>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𝜇</m:t>
                    </m:r>
                  </m:oMath>
                </a14:m>
                <a:endParaRPr lang="en-US" dirty="0"/>
              </a:p>
              <a:p>
                <a:pPr marL="342900" indent="-342900">
                  <a:spcBef>
                    <a:spcPts val="600"/>
                  </a:spcBef>
                  <a:buAutoNum type="arabicPeriod" startAt="2"/>
                </a:pPr>
                <a:r>
                  <a:rPr lang="en-US" dirty="0"/>
                  <a:t>Subpopulations of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𝑡</m:t>
                        </m:r>
                      </m:sub>
                    </m:sSub>
                  </m:oMath>
                </a14:m>
                <a:r>
                  <a:rPr lang="en-US" dirty="0"/>
                  <a:t> for a given time have a constant variance for all </a:t>
                </a:r>
                <a:r>
                  <a:rPr lang="en-US" i="1" dirty="0"/>
                  <a:t>t</a:t>
                </a:r>
                <a:r>
                  <a:rPr lang="en-US" dirty="0"/>
                  <a:t>. </a:t>
                </a:r>
              </a:p>
              <a:p>
                <a:pPr>
                  <a:spcBef>
                    <a:spcPts val="600"/>
                  </a:spcBef>
                </a:pPr>
                <a:r>
                  <a:rPr lang="en-US" dirty="0"/>
                  <a:t>			 Var[</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𝑡</m:t>
                        </m:r>
                      </m:sub>
                    </m:sSub>
                    <m:r>
                      <a:rPr lang="en-US" i="1">
                        <a:latin typeface="Cambria Math" panose="02040503050406030204" pitchFamily="18" charset="0"/>
                      </a:rPr>
                      <m:t>]= </m:t>
                    </m:r>
                    <m:sSup>
                      <m:sSupPr>
                        <m:ctrlPr>
                          <a:rPr lang="en-US" i="1">
                            <a:latin typeface="Cambria Math" panose="02040503050406030204" pitchFamily="18" charset="0"/>
                          </a:rPr>
                        </m:ctrlPr>
                      </m:sSupPr>
                      <m:e>
                        <m:r>
                          <a:rPr lang="en-US" i="1">
                            <a:latin typeface="Cambria Math" panose="02040503050406030204" pitchFamily="18" charset="0"/>
                            <a:ea typeface="Cambria Math" panose="02040503050406030204" pitchFamily="18" charset="0"/>
                          </a:rPr>
                          <m:t>𝜎</m:t>
                        </m:r>
                      </m:e>
                      <m:sup>
                        <m:r>
                          <a:rPr lang="en-US" i="1">
                            <a:latin typeface="Cambria Math" panose="02040503050406030204" pitchFamily="18" charset="0"/>
                          </a:rPr>
                          <m:t>2</m:t>
                        </m:r>
                      </m:sup>
                    </m:sSup>
                  </m:oMath>
                </a14:m>
                <a:r>
                  <a:rPr lang="en-US" dirty="0"/>
                  <a:t> </a:t>
                </a:r>
              </a:p>
              <a:p>
                <a:pPr marL="342900" indent="-342900">
                  <a:spcBef>
                    <a:spcPts val="600"/>
                  </a:spcBef>
                  <a:buFont typeface="+mj-lt"/>
                  <a:buAutoNum type="arabicPeriod" startAt="3"/>
                </a:pPr>
                <a:r>
                  <a:rPr lang="en-US" dirty="0"/>
                  <a:t>The correlation of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𝑋</m:t>
                        </m:r>
                      </m:e>
                      <m:sub>
                        <m:sSub>
                          <m:sSubPr>
                            <m:ctrlPr>
                              <a:rPr lang="en-US" i="1">
                                <a:latin typeface="Cambria Math" panose="02040503050406030204" pitchFamily="18" charset="0"/>
                              </a:rPr>
                            </m:ctrlPr>
                          </m:sSubPr>
                          <m:e>
                            <m:r>
                              <a:rPr lang="en-US" i="1">
                                <a:latin typeface="Cambria Math" panose="02040503050406030204" pitchFamily="18" charset="0"/>
                              </a:rPr>
                              <m:t>𝑡</m:t>
                            </m:r>
                          </m:e>
                          <m:sub>
                            <m:r>
                              <a:rPr lang="en-US" i="1">
                                <a:latin typeface="Cambria Math" panose="02040503050406030204" pitchFamily="18" charset="0"/>
                              </a:rPr>
                              <m:t>1</m:t>
                            </m:r>
                          </m:sub>
                        </m:sSub>
                      </m:sub>
                    </m:sSub>
                  </m:oMath>
                </a14:m>
                <a:r>
                  <a:rPr lang="en-US" dirty="0"/>
                  <a:t>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𝑋</m:t>
                        </m:r>
                      </m:e>
                      <m:sub>
                        <m:sSub>
                          <m:sSubPr>
                            <m:ctrlPr>
                              <a:rPr lang="en-US" i="1">
                                <a:latin typeface="Cambria Math" panose="02040503050406030204" pitchFamily="18" charset="0"/>
                              </a:rPr>
                            </m:ctrlPr>
                          </m:sSubPr>
                          <m:e>
                            <m:r>
                              <a:rPr lang="en-US" i="1">
                                <a:latin typeface="Cambria Math" panose="02040503050406030204" pitchFamily="18" charset="0"/>
                              </a:rPr>
                              <m:t>𝑡</m:t>
                            </m:r>
                          </m:e>
                          <m:sub>
                            <m:r>
                              <a:rPr lang="en-US" i="1">
                                <a:latin typeface="Cambria Math" panose="02040503050406030204" pitchFamily="18" charset="0"/>
                              </a:rPr>
                              <m:t>2</m:t>
                            </m:r>
                          </m:sub>
                        </m:sSub>
                      </m:sub>
                    </m:sSub>
                  </m:oMath>
                </a14:m>
                <a:r>
                  <a:rPr lang="en-US" dirty="0"/>
                  <a:t> depends only 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𝑡</m:t>
                        </m:r>
                      </m:e>
                      <m:sub>
                        <m:r>
                          <a:rPr lang="en-US" i="1">
                            <a:latin typeface="Cambria Math" panose="02040503050406030204" pitchFamily="18" charset="0"/>
                          </a:rPr>
                          <m:t>2</m:t>
                        </m:r>
                      </m:sub>
                    </m:sSub>
                    <m:r>
                      <a:rPr lang="en-US" i="1">
                        <a:latin typeface="Cambria Math" panose="02040503050406030204" pitchFamily="18" charset="0"/>
                      </a:rPr>
                      <m:t>−</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𝑡</m:t>
                        </m:r>
                      </m:e>
                      <m:sub>
                        <m:r>
                          <a:rPr lang="en-US" i="1">
                            <a:latin typeface="Cambria Math" panose="02040503050406030204" pitchFamily="18" charset="0"/>
                          </a:rPr>
                          <m:t>1</m:t>
                        </m:r>
                      </m:sub>
                    </m:sSub>
                    <m:r>
                      <a:rPr lang="en-US" b="0" i="0" smtClean="0">
                        <a:latin typeface="Cambria Math" panose="02040503050406030204" pitchFamily="18" charset="0"/>
                      </a:rPr>
                      <m:t>.</m:t>
                    </m:r>
                    <m:r>
                      <a:rPr lang="en-US" b="0" i="1" smtClean="0">
                        <a:latin typeface="Cambria Math" panose="02040503050406030204" pitchFamily="18" charset="0"/>
                      </a:rPr>
                      <m:t> </m:t>
                    </m:r>
                    <m:r>
                      <m:rPr>
                        <m:sty m:val="p"/>
                      </m:rPr>
                      <a:rPr lang="en-US">
                        <a:latin typeface="Cambria Math" panose="02040503050406030204" pitchFamily="18" charset="0"/>
                      </a:rPr>
                      <m:t>That</m:t>
                    </m:r>
                    <m:r>
                      <a:rPr lang="en-US">
                        <a:latin typeface="Cambria Math" panose="02040503050406030204" pitchFamily="18" charset="0"/>
                      </a:rPr>
                      <m:t> </m:t>
                    </m:r>
                    <m:r>
                      <m:rPr>
                        <m:sty m:val="p"/>
                      </m:rPr>
                      <a:rPr lang="en-US">
                        <a:latin typeface="Cambria Math" panose="02040503050406030204" pitchFamily="18" charset="0"/>
                      </a:rPr>
                      <m:t>is</m:t>
                    </m:r>
                    <m:r>
                      <a:rPr lang="en-US">
                        <a:latin typeface="Cambria Math" panose="02040503050406030204" pitchFamily="18" charset="0"/>
                      </a:rPr>
                      <m:t>, </m:t>
                    </m:r>
                    <m:r>
                      <m:rPr>
                        <m:sty m:val="p"/>
                      </m:rPr>
                      <a:rPr lang="en-US">
                        <a:latin typeface="Cambria Math" panose="02040503050406030204" pitchFamily="18" charset="0"/>
                      </a:rPr>
                      <m:t>t</m:t>
                    </m:r>
                  </m:oMath>
                </a14:m>
                <a:r>
                  <a:rPr lang="en-US" dirty="0"/>
                  <a:t>he correlation between data points depends only on how far apart they are in time, not where they are in time. </a:t>
                </a:r>
              </a:p>
            </p:txBody>
          </p:sp>
        </mc:Choice>
        <mc:Fallback xmlns="">
          <p:sp>
            <p:nvSpPr>
              <p:cNvPr id="8" name="TextBox 7">
                <a:extLst>
                  <a:ext uri="{FF2B5EF4-FFF2-40B4-BE49-F238E27FC236}">
                    <a16:creationId xmlns:a16="http://schemas.microsoft.com/office/drawing/2014/main" xmlns:a14="http://schemas.microsoft.com/office/drawing/2010/main" xmlns="" id="{A6034775-1183-7248-A2F2-03A9085284F7}"/>
                  </a:ext>
                </a:extLst>
              </p:cNvPr>
              <p:cNvSpPr txBox="1">
                <a:spLocks noRot="1" noChangeAspect="1" noMove="1" noResize="1" noEditPoints="1" noAdjustHandles="1" noChangeArrowheads="1" noChangeShapeType="1" noTextEdit="1"/>
              </p:cNvSpPr>
              <p:nvPr/>
            </p:nvSpPr>
            <p:spPr>
              <a:xfrm>
                <a:off x="457201" y="2362200"/>
                <a:ext cx="8229600" cy="2362891"/>
              </a:xfrm>
              <a:prstGeom prst="rect">
                <a:avLst/>
              </a:prstGeom>
              <a:blipFill rotWithShape="0">
                <a:blip r:embed="rId3"/>
                <a:stretch>
                  <a:fillRect l="-444" t="-1550" r="-963" b="-310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3B59A72F-77CB-824F-939B-3BB79CE342ED}"/>
                  </a:ext>
                </a:extLst>
              </p:cNvPr>
              <p:cNvSpPr txBox="1"/>
              <p:nvPr/>
            </p:nvSpPr>
            <p:spPr>
              <a:xfrm>
                <a:off x="2935275" y="5727753"/>
                <a:ext cx="3030958" cy="276999"/>
              </a:xfrm>
              <a:prstGeom prst="rect">
                <a:avLst/>
              </a:prstGeom>
              <a:noFill/>
            </p:spPr>
            <p:txBody>
              <a:bodyPr wrap="none" lIns="0" tIns="0" rIns="0" bIns="0" rtlCol="0">
                <a:noAutofit/>
              </a:bodyPr>
              <a:lstStyle/>
              <a:p>
                <a:pPr>
                  <a:spcBef>
                    <a:spcPts val="600"/>
                  </a:spcBef>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𝑁𝑜𝑡𝑎𝑡𝑖𝑜𝑛</m:t>
                      </m:r>
                      <m:r>
                        <a:rPr lang="en-US" i="1">
                          <a:latin typeface="Cambria Math" panose="02040503050406030204" pitchFamily="18" charset="0"/>
                        </a:rPr>
                        <m:t>:</m:t>
                      </m:r>
                      <m:r>
                        <a:rPr lang="en-US" i="1">
                          <a:latin typeface="Cambria Math" panose="02040503050406030204" pitchFamily="18" charset="0"/>
                        </a:rPr>
                        <m:t>𝐶𝑜𝑟</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𝑡</m:t>
                              </m:r>
                              <m:r>
                                <a:rPr lang="en-US" i="1">
                                  <a:latin typeface="Cambria Math" panose="02040503050406030204" pitchFamily="18" charset="0"/>
                                </a:rPr>
                                <m:t>+</m:t>
                              </m:r>
                              <m:r>
                                <a:rPr lang="en-US" i="1">
                                  <a:latin typeface="Cambria Math" panose="02040503050406030204" pitchFamily="18" charset="0"/>
                                </a:rPr>
                                <m:t>h</m:t>
                              </m:r>
                            </m:sub>
                          </m:sSub>
                        </m:e>
                      </m:d>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 </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𝜌</m:t>
                          </m:r>
                        </m:e>
                        <m:sub>
                          <m:r>
                            <a:rPr lang="en-US" i="1">
                              <a:latin typeface="Cambria Math" panose="02040503050406030204" pitchFamily="18" charset="0"/>
                              <a:ea typeface="Cambria Math" panose="02040503050406030204" pitchFamily="18" charset="0"/>
                            </a:rPr>
                            <m:t>h</m:t>
                          </m:r>
                        </m:sub>
                      </m:sSub>
                    </m:oMath>
                  </m:oMathPara>
                </a14:m>
                <a:endParaRPr lang="en-US" dirty="0"/>
              </a:p>
            </p:txBody>
          </p:sp>
        </mc:Choice>
        <mc:Fallback xmlns="">
          <p:sp>
            <p:nvSpPr>
              <p:cNvPr id="12" name="TextBox 11">
                <a:extLst>
                  <a:ext uri="{FF2B5EF4-FFF2-40B4-BE49-F238E27FC236}">
                    <a16:creationId xmlns:a16="http://schemas.microsoft.com/office/drawing/2014/main" id="{3B59A72F-77CB-824F-939B-3BB79CE342ED}"/>
                  </a:ext>
                </a:extLst>
              </p:cNvPr>
              <p:cNvSpPr txBox="1">
                <a:spLocks noRot="1" noChangeAspect="1" noMove="1" noResize="1" noEditPoints="1" noAdjustHandles="1" noChangeArrowheads="1" noChangeShapeType="1" noTextEdit="1"/>
              </p:cNvSpPr>
              <p:nvPr/>
            </p:nvSpPr>
            <p:spPr>
              <a:xfrm>
                <a:off x="2935275" y="5727753"/>
                <a:ext cx="3030958" cy="276999"/>
              </a:xfrm>
              <a:prstGeom prst="rect">
                <a:avLst/>
              </a:prstGeom>
              <a:blipFill>
                <a:blip r:embed="rId4"/>
                <a:stretch>
                  <a:fillRect l="-1207" b="-28889"/>
                </a:stretch>
              </a:blipFill>
            </p:spPr>
            <p:txBody>
              <a:bodyPr/>
              <a:lstStyle/>
              <a:p>
                <a:r>
                  <a:rPr lang="en-US">
                    <a:noFill/>
                  </a:rPr>
                  <a:t> </a:t>
                </a:r>
              </a:p>
            </p:txBody>
          </p:sp>
        </mc:Fallback>
      </mc:AlternateContent>
      <p:sp>
        <p:nvSpPr>
          <p:cNvPr id="4" name="TextBox 3"/>
          <p:cNvSpPr txBox="1"/>
          <p:nvPr/>
        </p:nvSpPr>
        <p:spPr>
          <a:xfrm>
            <a:off x="457200" y="1600200"/>
            <a:ext cx="8229600" cy="646331"/>
          </a:xfrm>
          <a:prstGeom prst="rect">
            <a:avLst/>
          </a:prstGeom>
          <a:noFill/>
        </p:spPr>
        <p:txBody>
          <a:bodyPr wrap="square" rtlCol="0">
            <a:noAutofit/>
          </a:bodyPr>
          <a:lstStyle/>
          <a:p>
            <a:pPr>
              <a:spcBef>
                <a:spcPts val="600"/>
              </a:spcBef>
            </a:pPr>
            <a:r>
              <a:rPr lang="en-US" dirty="0"/>
              <a:t>A weak stationary process is one that can be thought of as being in a state of “equilibrium.”</a:t>
            </a:r>
          </a:p>
        </p:txBody>
      </p:sp>
      <p:sp>
        <p:nvSpPr>
          <p:cNvPr id="5" name="TextBox 4"/>
          <p:cNvSpPr txBox="1"/>
          <p:nvPr/>
        </p:nvSpPr>
        <p:spPr>
          <a:xfrm>
            <a:off x="647700" y="6001338"/>
            <a:ext cx="7848600" cy="369332"/>
          </a:xfrm>
          <a:prstGeom prst="rect">
            <a:avLst/>
          </a:prstGeom>
          <a:noFill/>
        </p:spPr>
        <p:txBody>
          <a:bodyPr wrap="square" rtlCol="0">
            <a:noAutofit/>
          </a:bodyPr>
          <a:lstStyle/>
          <a:p>
            <a:pPr algn="ctr">
              <a:spcBef>
                <a:spcPts val="600"/>
              </a:spcBef>
            </a:pPr>
            <a:r>
              <a:rPr lang="en-US" dirty="0"/>
              <a:t>Before we discuss condition 3, let’s review independence and correlation.</a:t>
            </a:r>
          </a:p>
        </p:txBody>
      </p:sp>
      <p:cxnSp>
        <p:nvCxnSpPr>
          <p:cNvPr id="7" name="Straight Connector 6">
            <a:extLst>
              <a:ext uri="{FF2B5EF4-FFF2-40B4-BE49-F238E27FC236}">
                <a16:creationId xmlns:a16="http://schemas.microsoft.com/office/drawing/2014/main" id="{C922A655-2946-5A48-A637-2D2000A99C51}"/>
              </a:ext>
            </a:extLst>
          </p:cNvPr>
          <p:cNvCxnSpPr/>
          <p:nvPr/>
        </p:nvCxnSpPr>
        <p:spPr>
          <a:xfrm>
            <a:off x="1941952" y="5005294"/>
            <a:ext cx="5807413" cy="0"/>
          </a:xfrm>
          <a:prstGeom prst="line">
            <a:avLst/>
          </a:prstGeom>
          <a:ln>
            <a:solidFill>
              <a:srgbClr val="354CA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65612313-5563-6844-B03D-E89A15353D3C}"/>
                  </a:ext>
                </a:extLst>
              </p:cNvPr>
              <p:cNvSpPr/>
              <p:nvPr/>
            </p:nvSpPr>
            <p:spPr>
              <a:xfrm>
                <a:off x="3156485" y="5047564"/>
                <a:ext cx="559769" cy="393121"/>
              </a:xfrm>
              <a:prstGeom prst="rect">
                <a:avLst/>
              </a:prstGeom>
            </p:spPr>
            <p:txBody>
              <a:bodyPr wrap="none">
                <a:noAutofit/>
              </a:bodyPr>
              <a:lstStyle/>
              <a:p>
                <a:pPr>
                  <a:spcBef>
                    <a:spcPts val="600"/>
                  </a:spcBef>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𝑋</m:t>
                          </m:r>
                        </m:e>
                        <m:sub>
                          <m:sSub>
                            <m:sSubPr>
                              <m:ctrlPr>
                                <a:rPr lang="en-US" i="1">
                                  <a:latin typeface="Cambria Math" panose="02040503050406030204" pitchFamily="18" charset="0"/>
                                </a:rPr>
                              </m:ctrlPr>
                            </m:sSubPr>
                            <m:e>
                              <m:r>
                                <a:rPr lang="en-US" i="1">
                                  <a:latin typeface="Cambria Math" panose="02040503050406030204" pitchFamily="18" charset="0"/>
                                </a:rPr>
                                <m:t>𝑡</m:t>
                              </m:r>
                            </m:e>
                            <m:sub>
                              <m:r>
                                <a:rPr lang="en-US" i="1">
                                  <a:latin typeface="Cambria Math" panose="02040503050406030204" pitchFamily="18" charset="0"/>
                                </a:rPr>
                                <m:t>1</m:t>
                              </m:r>
                            </m:sub>
                          </m:sSub>
                        </m:sub>
                      </m:sSub>
                    </m:oMath>
                  </m:oMathPara>
                </a14:m>
                <a:endParaRPr lang="en-US" dirty="0"/>
              </a:p>
            </p:txBody>
          </p:sp>
        </mc:Choice>
        <mc:Fallback xmlns="">
          <p:sp>
            <p:nvSpPr>
              <p:cNvPr id="11" name="Rectangle 10">
                <a:extLst>
                  <a:ext uri="{FF2B5EF4-FFF2-40B4-BE49-F238E27FC236}">
                    <a16:creationId xmlns:a16="http://schemas.microsoft.com/office/drawing/2014/main" id="{65612313-5563-6844-B03D-E89A15353D3C}"/>
                  </a:ext>
                </a:extLst>
              </p:cNvPr>
              <p:cNvSpPr>
                <a:spLocks noRot="1" noChangeAspect="1" noMove="1" noResize="1" noEditPoints="1" noAdjustHandles="1" noChangeArrowheads="1" noChangeShapeType="1" noTextEdit="1"/>
              </p:cNvSpPr>
              <p:nvPr/>
            </p:nvSpPr>
            <p:spPr>
              <a:xfrm>
                <a:off x="3156485" y="5047564"/>
                <a:ext cx="559769" cy="393121"/>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7C964553-97D2-1040-8F4F-644F7D88782E}"/>
                  </a:ext>
                </a:extLst>
              </p:cNvPr>
              <p:cNvSpPr/>
              <p:nvPr/>
            </p:nvSpPr>
            <p:spPr>
              <a:xfrm>
                <a:off x="5642219" y="5044567"/>
                <a:ext cx="559769" cy="393121"/>
              </a:xfrm>
              <a:prstGeom prst="rect">
                <a:avLst/>
              </a:prstGeom>
            </p:spPr>
            <p:txBody>
              <a:bodyPr wrap="none">
                <a:noAutofit/>
              </a:bodyPr>
              <a:lstStyle/>
              <a:p>
                <a:pPr>
                  <a:spcBef>
                    <a:spcPts val="600"/>
                  </a:spcBef>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𝑋</m:t>
                          </m:r>
                        </m:e>
                        <m:sub>
                          <m:sSub>
                            <m:sSubPr>
                              <m:ctrlPr>
                                <a:rPr lang="en-US" i="1">
                                  <a:latin typeface="Cambria Math" panose="02040503050406030204" pitchFamily="18" charset="0"/>
                                </a:rPr>
                              </m:ctrlPr>
                            </m:sSubPr>
                            <m:e>
                              <m:r>
                                <a:rPr lang="en-US" i="1">
                                  <a:latin typeface="Cambria Math" panose="02040503050406030204" pitchFamily="18" charset="0"/>
                                </a:rPr>
                                <m:t>𝑡</m:t>
                              </m:r>
                            </m:e>
                            <m:sub>
                              <m:r>
                                <a:rPr lang="en-US" i="1">
                                  <a:latin typeface="Cambria Math" panose="02040503050406030204" pitchFamily="18" charset="0"/>
                                </a:rPr>
                                <m:t>2</m:t>
                              </m:r>
                            </m:sub>
                          </m:sSub>
                        </m:sub>
                      </m:sSub>
                    </m:oMath>
                  </m:oMathPara>
                </a14:m>
                <a:endParaRPr lang="en-US" dirty="0"/>
              </a:p>
            </p:txBody>
          </p:sp>
        </mc:Choice>
        <mc:Fallback xmlns="">
          <p:sp>
            <p:nvSpPr>
              <p:cNvPr id="13" name="Rectangle 12">
                <a:extLst>
                  <a:ext uri="{FF2B5EF4-FFF2-40B4-BE49-F238E27FC236}">
                    <a16:creationId xmlns:a16="http://schemas.microsoft.com/office/drawing/2014/main" id="{7C964553-97D2-1040-8F4F-644F7D88782E}"/>
                  </a:ext>
                </a:extLst>
              </p:cNvPr>
              <p:cNvSpPr>
                <a:spLocks noRot="1" noChangeAspect="1" noMove="1" noResize="1" noEditPoints="1" noAdjustHandles="1" noChangeArrowheads="1" noChangeShapeType="1" noTextEdit="1"/>
              </p:cNvSpPr>
              <p:nvPr/>
            </p:nvSpPr>
            <p:spPr>
              <a:xfrm>
                <a:off x="5642219" y="5044567"/>
                <a:ext cx="559769" cy="393121"/>
              </a:xfrm>
              <a:prstGeom prst="rect">
                <a:avLst/>
              </a:prstGeom>
              <a:blipFill>
                <a:blip r:embed="rId6"/>
                <a:stretch>
                  <a:fillRect/>
                </a:stretch>
              </a:blipFill>
            </p:spPr>
            <p:txBody>
              <a:bodyPr/>
              <a:lstStyle/>
              <a:p>
                <a:r>
                  <a:rPr lang="en-US">
                    <a:noFill/>
                  </a:rPr>
                  <a:t> </a:t>
                </a:r>
              </a:p>
            </p:txBody>
          </p:sp>
        </mc:Fallback>
      </mc:AlternateContent>
      <p:sp>
        <p:nvSpPr>
          <p:cNvPr id="15" name="Left Bracket 14">
            <a:extLst>
              <a:ext uri="{FF2B5EF4-FFF2-40B4-BE49-F238E27FC236}">
                <a16:creationId xmlns:a16="http://schemas.microsoft.com/office/drawing/2014/main" id="{03E96A9B-CEC2-E244-A506-0BE6803D88DF}"/>
              </a:ext>
            </a:extLst>
          </p:cNvPr>
          <p:cNvSpPr/>
          <p:nvPr/>
        </p:nvSpPr>
        <p:spPr>
          <a:xfrm rot="5400000" flipH="1">
            <a:off x="4548199" y="4156869"/>
            <a:ext cx="103672" cy="2475692"/>
          </a:xfrm>
          <a:prstGeom prst="leftBracket">
            <a:avLst/>
          </a:prstGeom>
          <a:ln>
            <a:solidFill>
              <a:srgbClr val="354CA1"/>
            </a:solidFill>
          </a:ln>
        </p:spPr>
        <p:style>
          <a:lnRef idx="1">
            <a:schemeClr val="accent1"/>
          </a:lnRef>
          <a:fillRef idx="0">
            <a:schemeClr val="accent1"/>
          </a:fillRef>
          <a:effectRef idx="0">
            <a:schemeClr val="accent1"/>
          </a:effectRef>
          <a:fontRef idx="minor">
            <a:schemeClr val="tx1"/>
          </a:fontRef>
        </p:style>
        <p:txBody>
          <a:bodyPr rtlCol="0" anchor="ctr">
            <a:noAutofit/>
          </a:bodyPr>
          <a:lstStyle/>
          <a:p>
            <a:pPr algn="ctr">
              <a:spcBef>
                <a:spcPts val="600"/>
              </a:spcBef>
            </a:pPr>
            <a:endParaRPr lang="en-US" dirty="0"/>
          </a:p>
        </p:txBody>
      </p:sp>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71E27A86-ED39-1540-A817-94C8DE22FD71}"/>
                  </a:ext>
                </a:extLst>
              </p:cNvPr>
              <p:cNvSpPr/>
              <p:nvPr/>
            </p:nvSpPr>
            <p:spPr>
              <a:xfrm>
                <a:off x="4461366" y="5446551"/>
                <a:ext cx="381002" cy="369332"/>
              </a:xfrm>
              <a:prstGeom prst="rect">
                <a:avLst/>
              </a:prstGeom>
            </p:spPr>
            <p:txBody>
              <a:bodyPr wrap="none">
                <a:noAutofit/>
              </a:bodyPr>
              <a:lstStyle/>
              <a:p>
                <a:pPr>
                  <a:spcBef>
                    <a:spcPts val="600"/>
                  </a:spcBef>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h</m:t>
                      </m:r>
                    </m:oMath>
                  </m:oMathPara>
                </a14:m>
                <a:endParaRPr lang="en-US" dirty="0"/>
              </a:p>
            </p:txBody>
          </p:sp>
        </mc:Choice>
        <mc:Fallback xmlns="">
          <p:sp>
            <p:nvSpPr>
              <p:cNvPr id="16" name="Rectangle 15">
                <a:extLst>
                  <a:ext uri="{FF2B5EF4-FFF2-40B4-BE49-F238E27FC236}">
                    <a16:creationId xmlns:a16="http://schemas.microsoft.com/office/drawing/2014/main" id="{71E27A86-ED39-1540-A817-94C8DE22FD71}"/>
                  </a:ext>
                </a:extLst>
              </p:cNvPr>
              <p:cNvSpPr>
                <a:spLocks noRot="1" noChangeAspect="1" noMove="1" noResize="1" noEditPoints="1" noAdjustHandles="1" noChangeArrowheads="1" noChangeShapeType="1" noTextEdit="1"/>
              </p:cNvSpPr>
              <p:nvPr/>
            </p:nvSpPr>
            <p:spPr>
              <a:xfrm>
                <a:off x="4461366" y="5446551"/>
                <a:ext cx="381002"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0EF3E32A-891C-FE4B-874F-88C3E4D5C708}"/>
                  </a:ext>
                </a:extLst>
              </p:cNvPr>
              <p:cNvSpPr/>
              <p:nvPr/>
            </p:nvSpPr>
            <p:spPr>
              <a:xfrm>
                <a:off x="3968947" y="4604934"/>
                <a:ext cx="1292085" cy="369332"/>
              </a:xfrm>
              <a:prstGeom prst="rect">
                <a:avLst/>
              </a:prstGeom>
            </p:spPr>
            <p:txBody>
              <a:bodyPr wrap="none">
                <a:noAutofit/>
              </a:bodyPr>
              <a:lstStyle/>
              <a:p>
                <a:pPr>
                  <a:spcBef>
                    <a:spcPts val="600"/>
                  </a:spcBef>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h</m:t>
                        </m:r>
                        <m:r>
                          <a:rPr lang="en-US" i="1">
                            <a:latin typeface="Cambria Math" panose="02040503050406030204" pitchFamily="18" charset="0"/>
                          </a:rPr>
                          <m:t>=</m:t>
                        </m:r>
                        <m:r>
                          <a:rPr lang="en-US" i="1">
                            <a:latin typeface="Cambria Math" panose="02040503050406030204" pitchFamily="18" charset="0"/>
                          </a:rPr>
                          <m:t>𝑡</m:t>
                        </m:r>
                      </m:e>
                      <m:sub>
                        <m:r>
                          <a:rPr lang="en-US" i="1">
                            <a:latin typeface="Cambria Math" panose="02040503050406030204" pitchFamily="18" charset="0"/>
                          </a:rPr>
                          <m:t>2</m:t>
                        </m:r>
                      </m:sub>
                    </m:sSub>
                    <m:r>
                      <a:rPr lang="en-US" i="1">
                        <a:latin typeface="Cambria Math" panose="02040503050406030204" pitchFamily="18" charset="0"/>
                      </a:rPr>
                      <m:t>−</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𝑡</m:t>
                        </m:r>
                      </m:e>
                      <m:sub>
                        <m:r>
                          <a:rPr lang="en-US" i="1">
                            <a:latin typeface="Cambria Math" panose="02040503050406030204" pitchFamily="18" charset="0"/>
                          </a:rPr>
                          <m:t>1</m:t>
                        </m:r>
                      </m:sub>
                    </m:sSub>
                  </m:oMath>
                </a14:m>
                <a:endParaRPr lang="en-US" dirty="0"/>
              </a:p>
            </p:txBody>
          </p:sp>
        </mc:Choice>
        <mc:Fallback xmlns="">
          <p:sp>
            <p:nvSpPr>
              <p:cNvPr id="17" name="Rectangle 16">
                <a:extLst>
                  <a:ext uri="{FF2B5EF4-FFF2-40B4-BE49-F238E27FC236}">
                    <a16:creationId xmlns:a16="http://schemas.microsoft.com/office/drawing/2014/main" id="{0EF3E32A-891C-FE4B-874F-88C3E4D5C708}"/>
                  </a:ext>
                </a:extLst>
              </p:cNvPr>
              <p:cNvSpPr>
                <a:spLocks noRot="1" noChangeAspect="1" noMove="1" noResize="1" noEditPoints="1" noAdjustHandles="1" noChangeArrowheads="1" noChangeShapeType="1" noTextEdit="1"/>
              </p:cNvSpPr>
              <p:nvPr/>
            </p:nvSpPr>
            <p:spPr>
              <a:xfrm>
                <a:off x="3968947" y="4604934"/>
                <a:ext cx="1292085" cy="369332"/>
              </a:xfrm>
              <a:prstGeom prst="rect">
                <a:avLst/>
              </a:prstGeom>
              <a:blipFill>
                <a:blip r:embed="rId8"/>
                <a:stretch>
                  <a:fillRect/>
                </a:stretch>
              </a:blipFill>
            </p:spPr>
            <p:txBody>
              <a:bodyPr/>
              <a:lstStyle/>
              <a:p>
                <a:r>
                  <a:rPr lang="en-US">
                    <a:noFill/>
                  </a:rPr>
                  <a:t> </a:t>
                </a:r>
              </a:p>
            </p:txBody>
          </p:sp>
        </mc:Fallback>
      </mc:AlternateContent>
      <p:cxnSp>
        <p:nvCxnSpPr>
          <p:cNvPr id="19" name="Straight Connector 18">
            <a:extLst>
              <a:ext uri="{FF2B5EF4-FFF2-40B4-BE49-F238E27FC236}">
                <a16:creationId xmlns:a16="http://schemas.microsoft.com/office/drawing/2014/main" id="{EA947C79-047F-8147-8360-EA531ECF6E9C}"/>
              </a:ext>
            </a:extLst>
          </p:cNvPr>
          <p:cNvCxnSpPr/>
          <p:nvPr/>
        </p:nvCxnSpPr>
        <p:spPr>
          <a:xfrm>
            <a:off x="3342736" y="4943028"/>
            <a:ext cx="0" cy="138500"/>
          </a:xfrm>
          <a:prstGeom prst="line">
            <a:avLst/>
          </a:prstGeom>
          <a:ln>
            <a:solidFill>
              <a:srgbClr val="354CA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65A9C297-8A4D-E142-B42C-EB27B9C02DAC}"/>
              </a:ext>
            </a:extLst>
          </p:cNvPr>
          <p:cNvCxnSpPr/>
          <p:nvPr/>
        </p:nvCxnSpPr>
        <p:spPr>
          <a:xfrm>
            <a:off x="5850037" y="4940598"/>
            <a:ext cx="0" cy="138500"/>
          </a:xfrm>
          <a:prstGeom prst="line">
            <a:avLst/>
          </a:prstGeom>
          <a:ln>
            <a:solidFill>
              <a:srgbClr val="354CA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9010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par>
                                <p:cTn id="18" presetID="10" presetClass="entr" presetSubtype="0" fill="hold" nodeType="with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fade">
                                      <p:cBhvr>
                                        <p:cTn id="20" dur="500"/>
                                        <p:tgtEl>
                                          <p:spTgt spid="19"/>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par>
                                <p:cTn id="26" presetID="10" presetClass="entr" presetSubtype="0" fill="hold" nodeType="with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fade">
                                      <p:cBhvr>
                                        <p:cTn id="28" dur="500"/>
                                        <p:tgtEl>
                                          <p:spTgt spid="20"/>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fade">
                                      <p:cBhvr>
                                        <p:cTn id="33" dur="500"/>
                                        <p:tgtEl>
                                          <p:spTgt spid="15"/>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6"/>
                                        </p:tgtEl>
                                        <p:attrNameLst>
                                          <p:attrName>style.visibility</p:attrName>
                                        </p:attrNameLst>
                                      </p:cBhvr>
                                      <p:to>
                                        <p:strVal val="visible"/>
                                      </p:to>
                                    </p:set>
                                    <p:animEffect transition="in" filter="fade">
                                      <p:cBhvr>
                                        <p:cTn id="36" dur="500"/>
                                        <p:tgtEl>
                                          <p:spTgt spid="16"/>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12"/>
                                        </p:tgtEl>
                                        <p:attrNameLst>
                                          <p:attrName>style.visibility</p:attrName>
                                        </p:attrNameLst>
                                      </p:cBhvr>
                                      <p:to>
                                        <p:strVal val="visible"/>
                                      </p:to>
                                    </p:set>
                                    <p:animEffect transition="in" filter="fade">
                                      <p:cBhvr>
                                        <p:cTn id="41" dur="500"/>
                                        <p:tgtEl>
                                          <p:spTgt spid="12"/>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5"/>
                                        </p:tgtEl>
                                        <p:attrNameLst>
                                          <p:attrName>style.visibility</p:attrName>
                                        </p:attrNameLst>
                                      </p:cBhvr>
                                      <p:to>
                                        <p:strVal val="visible"/>
                                      </p:to>
                                    </p:set>
                                    <p:animEffect transition="in" filter="fade">
                                      <p:cBhvr>
                                        <p:cTn id="4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5" grpId="0"/>
      <p:bldP spid="11" grpId="0"/>
      <p:bldP spid="13" grpId="0"/>
      <p:bldP spid="15" grpId="0" animBg="1"/>
      <p:bldP spid="16" grpId="0"/>
      <p:bldP spid="17"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1304252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a:t>Weak Stationary Process</a:t>
            </a:r>
          </a:p>
        </p:txBody>
      </p:sp>
      <p:sp>
        <p:nvSpPr>
          <p:cNvPr id="2" name="Subtitle 1">
            <a:extLst>
              <a:ext uri="{FF2B5EF4-FFF2-40B4-BE49-F238E27FC236}">
                <a16:creationId xmlns:a16="http://schemas.microsoft.com/office/drawing/2014/main" id="{DC37BCCF-7A69-864D-9827-1450E44E0812}"/>
              </a:ext>
            </a:extLst>
          </p:cNvPr>
          <p:cNvSpPr>
            <a:spLocks noGrp="1"/>
          </p:cNvSpPr>
          <p:nvPr>
            <p:ph type="subTitle" idx="1"/>
          </p:nvPr>
        </p:nvSpPr>
        <p:spPr/>
        <p:txBody>
          <a:bodyPr/>
          <a:lstStyle/>
          <a:p>
            <a:r>
              <a:rPr lang="en-US" dirty="0"/>
              <a:t>Independence</a:t>
            </a:r>
          </a:p>
        </p:txBody>
      </p:sp>
    </p:spTree>
    <p:extLst>
      <p:ext uri="{BB962C8B-B14F-4D97-AF65-F5344CB8AC3E}">
        <p14:creationId xmlns:p14="http://schemas.microsoft.com/office/powerpoint/2010/main" val="80625041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p:txBody>
          <a:bodyPr>
            <a:noAutofit/>
          </a:bodyPr>
          <a:lstStyle/>
          <a:p>
            <a:pPr>
              <a:spcBef>
                <a:spcPts val="600"/>
              </a:spcBef>
            </a:pPr>
            <a:r>
              <a:rPr lang="en-US" altLang="en-US" dirty="0"/>
              <a:t>Independence	</a:t>
            </a:r>
          </a:p>
        </p:txBody>
      </p:sp>
      <p:pic>
        <p:nvPicPr>
          <p:cNvPr id="10" name="Picture 9"/>
          <p:cNvPicPr>
            <a:picLocks noChangeAspect="1"/>
          </p:cNvPicPr>
          <p:nvPr/>
        </p:nvPicPr>
        <p:blipFill>
          <a:blip r:embed="rId3" cstate="print">
            <a:alphaModFix amt="50000"/>
            <a:extLst>
              <a:ext uri="{28A0092B-C50C-407E-A947-70E740481C1C}">
                <a14:useLocalDpi xmlns:a14="http://schemas.microsoft.com/office/drawing/2010/main" val="0"/>
              </a:ext>
            </a:extLst>
          </a:blip>
          <a:stretch>
            <a:fillRect/>
          </a:stretch>
        </p:blipFill>
        <p:spPr>
          <a:xfrm>
            <a:off x="409383" y="4259356"/>
            <a:ext cx="2191241" cy="1085850"/>
          </a:xfrm>
          <a:prstGeom prst="rect">
            <a:avLst/>
          </a:prstGeom>
        </p:spPr>
      </p:pic>
      <p:sp>
        <p:nvSpPr>
          <p:cNvPr id="2" name="TextBox 1"/>
          <p:cNvSpPr txBox="1"/>
          <p:nvPr/>
        </p:nvSpPr>
        <p:spPr>
          <a:xfrm>
            <a:off x="1136277" y="3916456"/>
            <a:ext cx="1200150" cy="300082"/>
          </a:xfrm>
          <a:prstGeom prst="rect">
            <a:avLst/>
          </a:prstGeom>
          <a:noFill/>
        </p:spPr>
        <p:txBody>
          <a:bodyPr wrap="square" rtlCol="0">
            <a:noAutofit/>
          </a:bodyPr>
          <a:lstStyle/>
          <a:p>
            <a:pPr eaLnBrk="0" fontAlgn="base" hangingPunct="0">
              <a:spcBef>
                <a:spcPts val="600"/>
              </a:spcBef>
            </a:pPr>
            <a:r>
              <a:rPr lang="en-US" sz="1400" dirty="0">
                <a:solidFill>
                  <a:srgbClr val="000000"/>
                </a:solidFill>
                <a:ea typeface="ＭＳ Ｐゴシック" pitchFamily="34" charset="-128"/>
              </a:rPr>
              <a:t>Time = 2</a:t>
            </a:r>
          </a:p>
        </p:txBody>
      </p:sp>
      <p:sp>
        <p:nvSpPr>
          <p:cNvPr id="12" name="TextBox 11"/>
          <p:cNvSpPr txBox="1"/>
          <p:nvPr/>
        </p:nvSpPr>
        <p:spPr>
          <a:xfrm>
            <a:off x="1363353" y="5054642"/>
            <a:ext cx="236848" cy="300082"/>
          </a:xfrm>
          <a:prstGeom prst="rect">
            <a:avLst/>
          </a:prstGeom>
          <a:noFill/>
        </p:spPr>
        <p:txBody>
          <a:bodyPr wrap="square" rtlCol="0">
            <a:noAutofit/>
          </a:bodyPr>
          <a:lstStyle/>
          <a:p>
            <a:pPr eaLnBrk="0" fontAlgn="base" hangingPunct="0">
              <a:spcBef>
                <a:spcPts val="600"/>
              </a:spcBef>
            </a:pPr>
            <a:r>
              <a:rPr lang="en-US" sz="1350" dirty="0">
                <a:solidFill>
                  <a:srgbClr val="000000"/>
                </a:solidFill>
                <a:ea typeface="ＭＳ Ｐゴシック" pitchFamily="34" charset="-128"/>
              </a:rPr>
              <a:t>5</a:t>
            </a:r>
          </a:p>
        </p:txBody>
      </p:sp>
      <mc:AlternateContent xmlns:mc="http://schemas.openxmlformats.org/markup-compatibility/2006" xmlns:a14="http://schemas.microsoft.com/office/drawing/2010/main">
        <mc:Choice Requires="a14">
          <p:sp>
            <p:nvSpPr>
              <p:cNvPr id="14" name="TextBox 13"/>
              <p:cNvSpPr txBox="1"/>
              <p:nvPr/>
            </p:nvSpPr>
            <p:spPr>
              <a:xfrm>
                <a:off x="2107828" y="4435935"/>
                <a:ext cx="153311" cy="207749"/>
              </a:xfrm>
              <a:prstGeom prst="rect">
                <a:avLst/>
              </a:prstGeom>
              <a:noFill/>
            </p:spPr>
            <p:txBody>
              <a:bodyPr wrap="none" lIns="0" tIns="0" rIns="0" bIns="0" rtlCol="0">
                <a:noAutofit/>
              </a:bodyPr>
              <a:lstStyle/>
              <a:p>
                <a:pPr eaLnBrk="0" fontAlgn="base" hangingPunct="0">
                  <a:spcBef>
                    <a:spcPts val="600"/>
                  </a:spcBef>
                </a:pPr>
                <a14:m>
                  <m:oMathPara xmlns:m="http://schemas.openxmlformats.org/officeDocument/2006/math">
                    <m:oMathParaPr>
                      <m:jc m:val="centerGroup"/>
                    </m:oMathParaPr>
                    <m:oMath xmlns:m="http://schemas.openxmlformats.org/officeDocument/2006/math">
                      <m:r>
                        <a:rPr lang="en-US" sz="1600" i="1">
                          <a:solidFill>
                            <a:srgbClr val="000000"/>
                          </a:solidFill>
                          <a:latin typeface="Cambria Math" panose="02040503050406030204" pitchFamily="18" charset="0"/>
                          <a:ea typeface="Cambria Math" panose="02040503050406030204" pitchFamily="18" charset="0"/>
                        </a:rPr>
                        <m:t>𝜎</m:t>
                      </m:r>
                    </m:oMath>
                  </m:oMathPara>
                </a14:m>
                <a:endParaRPr lang="en-US" sz="1600" dirty="0">
                  <a:solidFill>
                    <a:srgbClr val="000000"/>
                  </a:solidFill>
                  <a:ea typeface="ＭＳ Ｐゴシック" pitchFamily="34" charset="-128"/>
                </a:endParaRPr>
              </a:p>
            </p:txBody>
          </p:sp>
        </mc:Choice>
        <mc:Fallback xmlns="">
          <p:sp>
            <p:nvSpPr>
              <p:cNvPr id="14" name="TextBox 13"/>
              <p:cNvSpPr txBox="1">
                <a:spLocks noRot="1" noChangeAspect="1" noMove="1" noResize="1" noEditPoints="1" noAdjustHandles="1" noChangeArrowheads="1" noChangeShapeType="1" noTextEdit="1"/>
              </p:cNvSpPr>
              <p:nvPr/>
            </p:nvSpPr>
            <p:spPr>
              <a:xfrm>
                <a:off x="2107828" y="4435935"/>
                <a:ext cx="153311" cy="207749"/>
              </a:xfrm>
              <a:prstGeom prst="rect">
                <a:avLst/>
              </a:prstGeom>
              <a:blipFill>
                <a:blip r:embed="rId4"/>
                <a:stretch>
                  <a:fillRect l="-28000" r="-16000" b="-17647"/>
                </a:stretch>
              </a:blipFill>
            </p:spPr>
            <p:txBody>
              <a:bodyPr/>
              <a:lstStyle/>
              <a:p>
                <a:r>
                  <a:rPr lang="en-US">
                    <a:noFill/>
                  </a:rPr>
                  <a:t> </a:t>
                </a:r>
              </a:p>
            </p:txBody>
          </p:sp>
        </mc:Fallback>
      </mc:AlternateContent>
      <p:pic>
        <p:nvPicPr>
          <p:cNvPr id="16" name="Picture 15"/>
          <p:cNvPicPr>
            <a:picLocks noChangeAspect="1"/>
          </p:cNvPicPr>
          <p:nvPr/>
        </p:nvPicPr>
        <p:blipFill>
          <a:blip r:embed="rId3" cstate="print">
            <a:alphaModFix amt="50000"/>
            <a:extLst>
              <a:ext uri="{28A0092B-C50C-407E-A947-70E740481C1C}">
                <a14:useLocalDpi xmlns:a14="http://schemas.microsoft.com/office/drawing/2010/main" val="0"/>
              </a:ext>
            </a:extLst>
          </a:blip>
          <a:stretch>
            <a:fillRect/>
          </a:stretch>
        </p:blipFill>
        <p:spPr>
          <a:xfrm>
            <a:off x="3050687" y="4259356"/>
            <a:ext cx="2191241" cy="1085850"/>
          </a:xfrm>
          <a:prstGeom prst="rect">
            <a:avLst/>
          </a:prstGeom>
        </p:spPr>
      </p:pic>
      <p:sp>
        <p:nvSpPr>
          <p:cNvPr id="17" name="TextBox 16"/>
          <p:cNvSpPr txBox="1"/>
          <p:nvPr/>
        </p:nvSpPr>
        <p:spPr>
          <a:xfrm>
            <a:off x="3777581" y="3916456"/>
            <a:ext cx="1200150" cy="300082"/>
          </a:xfrm>
          <a:prstGeom prst="rect">
            <a:avLst/>
          </a:prstGeom>
          <a:noFill/>
        </p:spPr>
        <p:txBody>
          <a:bodyPr wrap="square" rtlCol="0">
            <a:noAutofit/>
          </a:bodyPr>
          <a:lstStyle/>
          <a:p>
            <a:pPr eaLnBrk="0" fontAlgn="base" hangingPunct="0">
              <a:spcBef>
                <a:spcPts val="600"/>
              </a:spcBef>
            </a:pPr>
            <a:r>
              <a:rPr lang="en-US" sz="1400" dirty="0">
                <a:solidFill>
                  <a:srgbClr val="000000"/>
                </a:solidFill>
                <a:ea typeface="ＭＳ Ｐゴシック" pitchFamily="34" charset="-128"/>
              </a:rPr>
              <a:t>Time = 3</a:t>
            </a:r>
          </a:p>
        </p:txBody>
      </p:sp>
      <p:sp>
        <p:nvSpPr>
          <p:cNvPr id="18" name="TextBox 17"/>
          <p:cNvSpPr txBox="1"/>
          <p:nvPr/>
        </p:nvSpPr>
        <p:spPr>
          <a:xfrm>
            <a:off x="4086844" y="5130842"/>
            <a:ext cx="346589" cy="300082"/>
          </a:xfrm>
          <a:prstGeom prst="rect">
            <a:avLst/>
          </a:prstGeom>
          <a:noFill/>
        </p:spPr>
        <p:txBody>
          <a:bodyPr wrap="square" rtlCol="0">
            <a:noAutofit/>
          </a:bodyPr>
          <a:lstStyle/>
          <a:p>
            <a:pPr eaLnBrk="0" fontAlgn="base" hangingPunct="0">
              <a:spcBef>
                <a:spcPts val="600"/>
              </a:spcBef>
            </a:pPr>
            <a:r>
              <a:rPr lang="en-US" sz="1350" dirty="0">
                <a:solidFill>
                  <a:srgbClr val="000000"/>
                </a:solidFill>
                <a:ea typeface="ＭＳ Ｐゴシック" pitchFamily="34" charset="-128"/>
              </a:rPr>
              <a:t>5</a:t>
            </a:r>
          </a:p>
        </p:txBody>
      </p:sp>
      <mc:AlternateContent xmlns:mc="http://schemas.openxmlformats.org/markup-compatibility/2006" xmlns:a14="http://schemas.microsoft.com/office/drawing/2010/main">
        <mc:Choice Requires="a14">
          <p:sp>
            <p:nvSpPr>
              <p:cNvPr id="19" name="TextBox 18"/>
              <p:cNvSpPr txBox="1"/>
              <p:nvPr/>
            </p:nvSpPr>
            <p:spPr>
              <a:xfrm>
                <a:off x="4749133" y="4435935"/>
                <a:ext cx="153311" cy="207749"/>
              </a:xfrm>
              <a:prstGeom prst="rect">
                <a:avLst/>
              </a:prstGeom>
              <a:noFill/>
            </p:spPr>
            <p:txBody>
              <a:bodyPr wrap="none" lIns="0" tIns="0" rIns="0" bIns="0" rtlCol="0">
                <a:noAutofit/>
              </a:bodyPr>
              <a:lstStyle/>
              <a:p>
                <a:pPr eaLnBrk="0" fontAlgn="base" hangingPunct="0">
                  <a:spcBef>
                    <a:spcPts val="600"/>
                  </a:spcBef>
                </a:pPr>
                <a14:m>
                  <m:oMathPara xmlns:m="http://schemas.openxmlformats.org/officeDocument/2006/math">
                    <m:oMathParaPr>
                      <m:jc m:val="centerGroup"/>
                    </m:oMathParaPr>
                    <m:oMath xmlns:m="http://schemas.openxmlformats.org/officeDocument/2006/math">
                      <m:r>
                        <a:rPr lang="en-US" sz="1600" i="1">
                          <a:solidFill>
                            <a:srgbClr val="000000"/>
                          </a:solidFill>
                          <a:latin typeface="Cambria Math" panose="02040503050406030204" pitchFamily="18" charset="0"/>
                          <a:ea typeface="Cambria Math" panose="02040503050406030204" pitchFamily="18" charset="0"/>
                        </a:rPr>
                        <m:t>𝜎</m:t>
                      </m:r>
                    </m:oMath>
                  </m:oMathPara>
                </a14:m>
                <a:endParaRPr lang="en-US" sz="1600" dirty="0">
                  <a:solidFill>
                    <a:srgbClr val="000000"/>
                  </a:solidFill>
                  <a:ea typeface="ＭＳ Ｐゴシック" pitchFamily="34" charset="-128"/>
                </a:endParaRPr>
              </a:p>
            </p:txBody>
          </p:sp>
        </mc:Choice>
        <mc:Fallback xmlns="">
          <p:sp>
            <p:nvSpPr>
              <p:cNvPr id="19" name="TextBox 18"/>
              <p:cNvSpPr txBox="1">
                <a:spLocks noRot="1" noChangeAspect="1" noMove="1" noResize="1" noEditPoints="1" noAdjustHandles="1" noChangeArrowheads="1" noChangeShapeType="1" noTextEdit="1"/>
              </p:cNvSpPr>
              <p:nvPr/>
            </p:nvSpPr>
            <p:spPr>
              <a:xfrm>
                <a:off x="4749133" y="4435935"/>
                <a:ext cx="153311" cy="207749"/>
              </a:xfrm>
              <a:prstGeom prst="rect">
                <a:avLst/>
              </a:prstGeom>
              <a:blipFill>
                <a:blip r:embed="rId5"/>
                <a:stretch>
                  <a:fillRect l="-24000" r="-20000" b="-17647"/>
                </a:stretch>
              </a:blipFill>
            </p:spPr>
            <p:txBody>
              <a:bodyPr/>
              <a:lstStyle/>
              <a:p>
                <a:r>
                  <a:rPr lang="en-US">
                    <a:noFill/>
                  </a:rPr>
                  <a:t> </a:t>
                </a:r>
              </a:p>
            </p:txBody>
          </p:sp>
        </mc:Fallback>
      </mc:AlternateContent>
      <p:sp>
        <p:nvSpPr>
          <p:cNvPr id="21" name="TextBox 20"/>
          <p:cNvSpPr txBox="1"/>
          <p:nvPr/>
        </p:nvSpPr>
        <p:spPr>
          <a:xfrm>
            <a:off x="512906" y="5407843"/>
            <a:ext cx="1984194" cy="584775"/>
          </a:xfrm>
          <a:prstGeom prst="rect">
            <a:avLst/>
          </a:prstGeom>
          <a:noFill/>
        </p:spPr>
        <p:txBody>
          <a:bodyPr wrap="square" rtlCol="0">
            <a:noAutofit/>
          </a:bodyPr>
          <a:lstStyle/>
          <a:p>
            <a:pPr algn="ctr" eaLnBrk="0" fontAlgn="base" hangingPunct="0">
              <a:spcBef>
                <a:spcPts val="600"/>
              </a:spcBef>
            </a:pPr>
            <a:r>
              <a:rPr lang="en-US" sz="1400" dirty="0">
                <a:solidFill>
                  <a:srgbClr val="000000"/>
                </a:solidFill>
                <a:ea typeface="ＭＳ Ｐゴシック" pitchFamily="34" charset="-128"/>
              </a:rPr>
              <a:t>Distribution of </a:t>
            </a:r>
            <a:r>
              <a:rPr lang="en-US" sz="1400" i="1" dirty="0">
                <a:solidFill>
                  <a:srgbClr val="000000"/>
                </a:solidFill>
                <a:ea typeface="ＭＳ Ｐゴシック" pitchFamily="34" charset="-128"/>
              </a:rPr>
              <a:t>X</a:t>
            </a:r>
            <a:r>
              <a:rPr lang="en-US" sz="1400" i="1" baseline="-25000" dirty="0">
                <a:solidFill>
                  <a:srgbClr val="000000"/>
                </a:solidFill>
                <a:ea typeface="ＭＳ Ｐゴシック" pitchFamily="34" charset="-128"/>
              </a:rPr>
              <a:t>t</a:t>
            </a:r>
            <a:r>
              <a:rPr lang="en-US" sz="1400" i="1" dirty="0">
                <a:solidFill>
                  <a:srgbClr val="000000"/>
                </a:solidFill>
                <a:ea typeface="ＭＳ Ｐゴシック" pitchFamily="34" charset="-128"/>
              </a:rPr>
              <a:t> </a:t>
            </a:r>
            <a:br>
              <a:rPr lang="en-US" sz="1400" i="1" dirty="0">
                <a:solidFill>
                  <a:srgbClr val="000000"/>
                </a:solidFill>
                <a:ea typeface="ＭＳ Ｐゴシック" pitchFamily="34" charset="-128"/>
              </a:rPr>
            </a:br>
            <a:r>
              <a:rPr lang="en-US" sz="1400" dirty="0">
                <a:solidFill>
                  <a:srgbClr val="000000"/>
                </a:solidFill>
                <a:ea typeface="ＭＳ Ｐゴシック" pitchFamily="34" charset="-128"/>
              </a:rPr>
              <a:t>when Time = 2</a:t>
            </a:r>
          </a:p>
        </p:txBody>
      </p:sp>
      <p:sp>
        <p:nvSpPr>
          <p:cNvPr id="22" name="TextBox 21"/>
          <p:cNvSpPr txBox="1"/>
          <p:nvPr/>
        </p:nvSpPr>
        <p:spPr>
          <a:xfrm>
            <a:off x="3154211" y="5365709"/>
            <a:ext cx="1984194" cy="584775"/>
          </a:xfrm>
          <a:prstGeom prst="rect">
            <a:avLst/>
          </a:prstGeom>
          <a:noFill/>
        </p:spPr>
        <p:txBody>
          <a:bodyPr wrap="square" rtlCol="0">
            <a:noAutofit/>
          </a:bodyPr>
          <a:lstStyle/>
          <a:p>
            <a:pPr algn="ctr" eaLnBrk="0" fontAlgn="base" hangingPunct="0">
              <a:spcBef>
                <a:spcPts val="600"/>
              </a:spcBef>
            </a:pPr>
            <a:r>
              <a:rPr lang="en-US" sz="1400" dirty="0">
                <a:solidFill>
                  <a:srgbClr val="000000"/>
                </a:solidFill>
                <a:ea typeface="ＭＳ Ｐゴシック" pitchFamily="34" charset="-128"/>
              </a:rPr>
              <a:t>Distribution of </a:t>
            </a:r>
            <a:r>
              <a:rPr lang="en-US" sz="1400" i="1" dirty="0">
                <a:solidFill>
                  <a:srgbClr val="000000"/>
                </a:solidFill>
                <a:ea typeface="ＭＳ Ｐゴシック" pitchFamily="34" charset="-128"/>
              </a:rPr>
              <a:t>X</a:t>
            </a:r>
            <a:r>
              <a:rPr lang="en-US" sz="1400" i="1" baseline="-25000" dirty="0">
                <a:solidFill>
                  <a:srgbClr val="000000"/>
                </a:solidFill>
                <a:ea typeface="ＭＳ Ｐゴシック" pitchFamily="34" charset="-128"/>
              </a:rPr>
              <a:t>t</a:t>
            </a:r>
            <a:r>
              <a:rPr lang="en-US" sz="1400" i="1" dirty="0">
                <a:solidFill>
                  <a:srgbClr val="000000"/>
                </a:solidFill>
                <a:ea typeface="ＭＳ Ｐゴシック" pitchFamily="34" charset="-128"/>
              </a:rPr>
              <a:t> </a:t>
            </a:r>
            <a:br>
              <a:rPr lang="en-US" sz="1400" i="1" dirty="0">
                <a:solidFill>
                  <a:srgbClr val="000000"/>
                </a:solidFill>
                <a:ea typeface="ＭＳ Ｐゴシック" pitchFamily="34" charset="-128"/>
              </a:rPr>
            </a:br>
            <a:r>
              <a:rPr lang="en-US" sz="1400" dirty="0">
                <a:solidFill>
                  <a:srgbClr val="000000"/>
                </a:solidFill>
                <a:ea typeface="ＭＳ Ｐゴシック" pitchFamily="34" charset="-128"/>
              </a:rPr>
              <a:t>when Time = 3</a:t>
            </a:r>
          </a:p>
        </p:txBody>
      </p:sp>
      <p:sp>
        <p:nvSpPr>
          <p:cNvPr id="3" name="TextBox 2">
            <a:extLst>
              <a:ext uri="{FF2B5EF4-FFF2-40B4-BE49-F238E27FC236}">
                <a16:creationId xmlns:a16="http://schemas.microsoft.com/office/drawing/2014/main" id="{92C5161D-D0A9-0943-810C-384D10DEB180}"/>
              </a:ext>
            </a:extLst>
          </p:cNvPr>
          <p:cNvSpPr txBox="1"/>
          <p:nvPr/>
        </p:nvSpPr>
        <p:spPr>
          <a:xfrm>
            <a:off x="4973092" y="3375282"/>
            <a:ext cx="3866108" cy="869469"/>
          </a:xfrm>
          <a:prstGeom prst="rect">
            <a:avLst/>
          </a:prstGeom>
          <a:noFill/>
        </p:spPr>
        <p:txBody>
          <a:bodyPr wrap="square" rtlCol="0">
            <a:noAutofit/>
          </a:bodyPr>
          <a:lstStyle/>
          <a:p>
            <a:pPr>
              <a:spcBef>
                <a:spcPts val="600"/>
              </a:spcBef>
            </a:pPr>
            <a:r>
              <a:rPr lang="en-US" b="1" dirty="0"/>
              <a:t>Mathematical definition:</a:t>
            </a:r>
          </a:p>
          <a:p>
            <a:pPr algn="ctr">
              <a:spcBef>
                <a:spcPts val="600"/>
              </a:spcBef>
            </a:pPr>
            <a:r>
              <a:rPr lang="en-US" b="1" dirty="0"/>
              <a:t>Independence: P(</a:t>
            </a:r>
            <a:r>
              <a:rPr lang="en-US" b="1" i="1" dirty="0"/>
              <a:t>X</a:t>
            </a:r>
            <a:r>
              <a:rPr lang="en-US" b="1" i="1" baseline="-25000" dirty="0"/>
              <a:t>t</a:t>
            </a:r>
            <a:r>
              <a:rPr lang="en-US" b="1" baseline="-25000" dirty="0"/>
              <a:t>+1</a:t>
            </a:r>
            <a:r>
              <a:rPr lang="en-US" b="1" dirty="0"/>
              <a:t>|</a:t>
            </a:r>
            <a:r>
              <a:rPr lang="en-US" b="1" i="1" dirty="0"/>
              <a:t>X</a:t>
            </a:r>
            <a:r>
              <a:rPr lang="en-US" b="1" i="1" baseline="-25000" dirty="0"/>
              <a:t>t</a:t>
            </a:r>
            <a:r>
              <a:rPr lang="en-US" b="1" dirty="0"/>
              <a:t>) = P(</a:t>
            </a:r>
            <a:r>
              <a:rPr lang="en-US" b="1" i="1" dirty="0"/>
              <a:t>X</a:t>
            </a:r>
            <a:r>
              <a:rPr lang="en-US" b="1" i="1" baseline="-25000" dirty="0"/>
              <a:t>t</a:t>
            </a:r>
            <a:r>
              <a:rPr lang="en-US" b="1" baseline="-25000" dirty="0"/>
              <a:t>+1</a:t>
            </a:r>
            <a:r>
              <a:rPr lang="en-US" b="1" dirty="0"/>
              <a:t>)</a:t>
            </a:r>
            <a:endParaRPr lang="en-US" dirty="0"/>
          </a:p>
          <a:p>
            <a:pPr algn="ctr">
              <a:spcBef>
                <a:spcPts val="600"/>
              </a:spcBef>
            </a:pPr>
            <a:endParaRPr lang="en-US" dirty="0"/>
          </a:p>
        </p:txBody>
      </p:sp>
      <p:sp>
        <p:nvSpPr>
          <p:cNvPr id="28" name="Oval 27">
            <a:extLst>
              <a:ext uri="{FF2B5EF4-FFF2-40B4-BE49-F238E27FC236}">
                <a16:creationId xmlns:a16="http://schemas.microsoft.com/office/drawing/2014/main" id="{D8998404-8673-8D4F-B1AD-3F820310C25A}"/>
              </a:ext>
            </a:extLst>
          </p:cNvPr>
          <p:cNvSpPr/>
          <p:nvPr/>
        </p:nvSpPr>
        <p:spPr>
          <a:xfrm>
            <a:off x="1136277" y="5225205"/>
            <a:ext cx="121989" cy="9413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sz="1350" dirty="0"/>
          </a:p>
        </p:txBody>
      </p:sp>
      <p:sp>
        <p:nvSpPr>
          <p:cNvPr id="6" name="TextBox 5">
            <a:extLst>
              <a:ext uri="{FF2B5EF4-FFF2-40B4-BE49-F238E27FC236}">
                <a16:creationId xmlns:a16="http://schemas.microsoft.com/office/drawing/2014/main" id="{85E9C733-CD5D-9D4A-920F-76889F7EEAF4}"/>
              </a:ext>
            </a:extLst>
          </p:cNvPr>
          <p:cNvSpPr txBox="1"/>
          <p:nvPr/>
        </p:nvSpPr>
        <p:spPr>
          <a:xfrm>
            <a:off x="4973091" y="1511022"/>
            <a:ext cx="3936737" cy="1554272"/>
          </a:xfrm>
          <a:prstGeom prst="rect">
            <a:avLst/>
          </a:prstGeom>
          <a:noFill/>
        </p:spPr>
        <p:txBody>
          <a:bodyPr wrap="square" rtlCol="0">
            <a:noAutofit/>
          </a:bodyPr>
          <a:lstStyle/>
          <a:p>
            <a:pPr>
              <a:spcBef>
                <a:spcPts val="600"/>
              </a:spcBef>
            </a:pPr>
            <a:r>
              <a:rPr lang="en-US" i="1" dirty="0"/>
              <a:t>Written definition: </a:t>
            </a:r>
          </a:p>
          <a:p>
            <a:pPr>
              <a:spcBef>
                <a:spcPts val="600"/>
              </a:spcBef>
            </a:pPr>
            <a:r>
              <a:rPr lang="en-US" i="1" dirty="0"/>
              <a:t>Two events are said to be independent if the probability that one event occurs in no way depends on the occurrence of the other event. </a:t>
            </a:r>
          </a:p>
        </p:txBody>
      </p:sp>
      <p:sp>
        <p:nvSpPr>
          <p:cNvPr id="13" name="Rectangle 12">
            <a:extLst>
              <a:ext uri="{FF2B5EF4-FFF2-40B4-BE49-F238E27FC236}">
                <a16:creationId xmlns:a16="http://schemas.microsoft.com/office/drawing/2014/main" id="{755F1967-A4B8-6F47-9674-0BD015BB9982}"/>
              </a:ext>
            </a:extLst>
          </p:cNvPr>
          <p:cNvSpPr/>
          <p:nvPr/>
        </p:nvSpPr>
        <p:spPr>
          <a:xfrm>
            <a:off x="5284240" y="4184250"/>
            <a:ext cx="3039606" cy="1398642"/>
          </a:xfrm>
          <a:prstGeom prst="rect">
            <a:avLst/>
          </a:prstGeom>
        </p:spPr>
        <p:txBody>
          <a:bodyPr>
            <a:noAutofit/>
          </a:bodyPr>
          <a:lstStyle/>
          <a:p>
            <a:pPr algn="ctr">
              <a:spcBef>
                <a:spcPts val="600"/>
              </a:spcBef>
            </a:pPr>
            <a:r>
              <a:rPr lang="en-US" sz="1600" dirty="0"/>
              <a:t>Example: </a:t>
            </a:r>
          </a:p>
          <a:p>
            <a:pPr algn="ctr">
              <a:spcBef>
                <a:spcPts val="600"/>
              </a:spcBef>
            </a:pPr>
            <a:r>
              <a:rPr lang="en-US" sz="1600" i="1" dirty="0"/>
              <a:t>P</a:t>
            </a:r>
            <a:r>
              <a:rPr lang="en-US" sz="1600" dirty="0"/>
              <a:t>(</a:t>
            </a:r>
            <a:r>
              <a:rPr lang="en-US" sz="1600" i="1" dirty="0"/>
              <a:t>X</a:t>
            </a:r>
            <a:r>
              <a:rPr lang="en-US" sz="1600" baseline="-25000" dirty="0"/>
              <a:t>3</a:t>
            </a:r>
            <a:r>
              <a:rPr lang="en-US" sz="1600" dirty="0"/>
              <a:t> &gt; 5 | </a:t>
            </a:r>
            <a:r>
              <a:rPr lang="en-US" sz="1600" i="1" dirty="0"/>
              <a:t>X</a:t>
            </a:r>
            <a:r>
              <a:rPr lang="en-US" sz="1600" baseline="-25000" dirty="0"/>
              <a:t>2 </a:t>
            </a:r>
            <a:r>
              <a:rPr lang="en-US" sz="1600" dirty="0"/>
              <a:t>= 4.5) = </a:t>
            </a:r>
            <a:r>
              <a:rPr lang="en-US" sz="1600" i="1" dirty="0"/>
              <a:t>P</a:t>
            </a:r>
            <a:r>
              <a:rPr lang="en-US" sz="1600" dirty="0"/>
              <a:t>(</a:t>
            </a:r>
            <a:r>
              <a:rPr lang="en-US" sz="1600" i="1" dirty="0"/>
              <a:t>X</a:t>
            </a:r>
            <a:r>
              <a:rPr lang="en-US" sz="1600" baseline="-25000" dirty="0"/>
              <a:t>3</a:t>
            </a:r>
            <a:r>
              <a:rPr lang="en-US" sz="1600" dirty="0"/>
              <a:t> &gt; 5) </a:t>
            </a:r>
          </a:p>
          <a:p>
            <a:pPr algn="ctr">
              <a:spcBef>
                <a:spcPts val="600"/>
              </a:spcBef>
            </a:pPr>
            <a:endParaRPr lang="en-US" sz="1600" dirty="0"/>
          </a:p>
          <a:p>
            <a:pPr algn="ctr">
              <a:spcBef>
                <a:spcPts val="600"/>
              </a:spcBef>
            </a:pPr>
            <a:r>
              <a:rPr lang="en-US" sz="1600" i="1" dirty="0"/>
              <a:t>P</a:t>
            </a:r>
            <a:r>
              <a:rPr lang="en-US" sz="1600" dirty="0"/>
              <a:t>(</a:t>
            </a:r>
            <a:r>
              <a:rPr lang="en-US" sz="1600" i="1" dirty="0"/>
              <a:t>X</a:t>
            </a:r>
            <a:r>
              <a:rPr lang="en-US" sz="1600" baseline="-25000" dirty="0"/>
              <a:t>3</a:t>
            </a:r>
            <a:r>
              <a:rPr lang="en-US" sz="1600" dirty="0"/>
              <a:t> &gt; 5 | </a:t>
            </a:r>
            <a:r>
              <a:rPr lang="en-US" sz="1600" i="1" dirty="0"/>
              <a:t>X</a:t>
            </a:r>
            <a:r>
              <a:rPr lang="en-US" sz="1600" baseline="-25000" dirty="0"/>
              <a:t>2 </a:t>
            </a:r>
            <a:r>
              <a:rPr lang="en-US" sz="1600" dirty="0"/>
              <a:t>= 5.5) = </a:t>
            </a:r>
            <a:r>
              <a:rPr lang="en-US" sz="1600" i="1" dirty="0"/>
              <a:t>P</a:t>
            </a:r>
            <a:r>
              <a:rPr lang="en-US" sz="1600" dirty="0"/>
              <a:t>(</a:t>
            </a:r>
            <a:r>
              <a:rPr lang="en-US" sz="1600" i="1" dirty="0"/>
              <a:t>X</a:t>
            </a:r>
            <a:r>
              <a:rPr lang="en-US" sz="1600" baseline="-25000" dirty="0"/>
              <a:t>3</a:t>
            </a:r>
            <a:r>
              <a:rPr lang="en-US" sz="1600" dirty="0"/>
              <a:t> &gt; 5)</a:t>
            </a:r>
          </a:p>
        </p:txBody>
      </p:sp>
      <p:pic>
        <p:nvPicPr>
          <p:cNvPr id="15" name="Picture 14">
            <a:extLst>
              <a:ext uri="{FF2B5EF4-FFF2-40B4-BE49-F238E27FC236}">
                <a16:creationId xmlns:a16="http://schemas.microsoft.com/office/drawing/2014/main" id="{75A4D25E-B8EF-8D4F-8C10-89C2A0415A3A}"/>
              </a:ext>
            </a:extLst>
          </p:cNvPr>
          <p:cNvPicPr>
            <a:picLocks noChangeAspect="1"/>
          </p:cNvPicPr>
          <p:nvPr/>
        </p:nvPicPr>
        <p:blipFill rotWithShape="1">
          <a:blip r:embed="rId6"/>
          <a:srcRect l="3562"/>
          <a:stretch/>
        </p:blipFill>
        <p:spPr>
          <a:xfrm>
            <a:off x="235744" y="1408792"/>
            <a:ext cx="4740137" cy="2400443"/>
          </a:xfrm>
          <a:prstGeom prst="rect">
            <a:avLst/>
          </a:prstGeom>
        </p:spPr>
      </p:pic>
      <p:pic>
        <p:nvPicPr>
          <p:cNvPr id="27" name="Picture 26">
            <a:extLst>
              <a:ext uri="{FF2B5EF4-FFF2-40B4-BE49-F238E27FC236}">
                <a16:creationId xmlns:a16="http://schemas.microsoft.com/office/drawing/2014/main" id="{C9CE522B-D474-CC45-9F73-921F8D2841F0}"/>
              </a:ext>
            </a:extLst>
          </p:cNvPr>
          <p:cNvPicPr>
            <a:picLocks noChangeAspect="1"/>
          </p:cNvPicPr>
          <p:nvPr/>
        </p:nvPicPr>
        <p:blipFill>
          <a:blip r:embed="rId3" cstate="print">
            <a:alphaModFix amt="50000"/>
            <a:extLst>
              <a:ext uri="{28A0092B-C50C-407E-A947-70E740481C1C}">
                <a14:useLocalDpi xmlns:a14="http://schemas.microsoft.com/office/drawing/2010/main" val="0"/>
              </a:ext>
            </a:extLst>
          </a:blip>
          <a:stretch>
            <a:fillRect/>
          </a:stretch>
        </p:blipFill>
        <p:spPr>
          <a:xfrm rot="5400000">
            <a:off x="1393961" y="2194208"/>
            <a:ext cx="1192020" cy="590695"/>
          </a:xfrm>
          <a:prstGeom prst="rect">
            <a:avLst/>
          </a:prstGeom>
        </p:spPr>
      </p:pic>
      <p:pic>
        <p:nvPicPr>
          <p:cNvPr id="30" name="Picture 29">
            <a:extLst>
              <a:ext uri="{FF2B5EF4-FFF2-40B4-BE49-F238E27FC236}">
                <a16:creationId xmlns:a16="http://schemas.microsoft.com/office/drawing/2014/main" id="{BCDF29EC-4382-3242-903B-92B9116E08D0}"/>
              </a:ext>
            </a:extLst>
          </p:cNvPr>
          <p:cNvPicPr>
            <a:picLocks noChangeAspect="1"/>
          </p:cNvPicPr>
          <p:nvPr/>
        </p:nvPicPr>
        <p:blipFill>
          <a:blip r:embed="rId3" cstate="print">
            <a:alphaModFix amt="50000"/>
            <a:extLst>
              <a:ext uri="{28A0092B-C50C-407E-A947-70E740481C1C}">
                <a14:useLocalDpi xmlns:a14="http://schemas.microsoft.com/office/drawing/2010/main" val="0"/>
              </a:ext>
            </a:extLst>
          </a:blip>
          <a:stretch>
            <a:fillRect/>
          </a:stretch>
        </p:blipFill>
        <p:spPr>
          <a:xfrm rot="5400000">
            <a:off x="2274312" y="2204304"/>
            <a:ext cx="1192020" cy="590695"/>
          </a:xfrm>
          <a:prstGeom prst="rect">
            <a:avLst/>
          </a:prstGeom>
        </p:spPr>
      </p:pic>
      <p:sp>
        <p:nvSpPr>
          <p:cNvPr id="31" name="Oval 30">
            <a:extLst>
              <a:ext uri="{FF2B5EF4-FFF2-40B4-BE49-F238E27FC236}">
                <a16:creationId xmlns:a16="http://schemas.microsoft.com/office/drawing/2014/main" id="{ABFA482A-6B00-7347-B2F6-4C97A0060EEF}"/>
              </a:ext>
            </a:extLst>
          </p:cNvPr>
          <p:cNvSpPr/>
          <p:nvPr/>
        </p:nvSpPr>
        <p:spPr>
          <a:xfrm>
            <a:off x="1671410" y="2632012"/>
            <a:ext cx="121989" cy="9413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sz="1350" dirty="0"/>
          </a:p>
        </p:txBody>
      </p:sp>
      <p:sp>
        <p:nvSpPr>
          <p:cNvPr id="32" name="Oval 31">
            <a:extLst>
              <a:ext uri="{FF2B5EF4-FFF2-40B4-BE49-F238E27FC236}">
                <a16:creationId xmlns:a16="http://schemas.microsoft.com/office/drawing/2014/main" id="{FE516061-3A2A-824C-853E-7723B9A3A7B8}"/>
              </a:ext>
            </a:extLst>
          </p:cNvPr>
          <p:cNvSpPr/>
          <p:nvPr/>
        </p:nvSpPr>
        <p:spPr>
          <a:xfrm>
            <a:off x="1705286" y="5205956"/>
            <a:ext cx="121989" cy="9413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sz="1350" dirty="0"/>
          </a:p>
        </p:txBody>
      </p:sp>
      <p:sp>
        <p:nvSpPr>
          <p:cNvPr id="33" name="Oval 32">
            <a:extLst>
              <a:ext uri="{FF2B5EF4-FFF2-40B4-BE49-F238E27FC236}">
                <a16:creationId xmlns:a16="http://schemas.microsoft.com/office/drawing/2014/main" id="{FB25D6AC-4D46-EC46-AC6C-576B729DF564}"/>
              </a:ext>
            </a:extLst>
          </p:cNvPr>
          <p:cNvSpPr/>
          <p:nvPr/>
        </p:nvSpPr>
        <p:spPr>
          <a:xfrm>
            <a:off x="1663721" y="2343262"/>
            <a:ext cx="121989" cy="9413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sz="1350" dirty="0"/>
          </a:p>
        </p:txBody>
      </p:sp>
      <p:sp>
        <p:nvSpPr>
          <p:cNvPr id="25" name="Rectangle 24">
            <a:extLst>
              <a:ext uri="{FF2B5EF4-FFF2-40B4-BE49-F238E27FC236}">
                <a16:creationId xmlns:a16="http://schemas.microsoft.com/office/drawing/2014/main" id="{72A3CF13-885A-744A-A734-4794E3697956}"/>
              </a:ext>
            </a:extLst>
          </p:cNvPr>
          <p:cNvSpPr/>
          <p:nvPr/>
        </p:nvSpPr>
        <p:spPr>
          <a:xfrm>
            <a:off x="8120540" y="4499463"/>
            <a:ext cx="574196" cy="300082"/>
          </a:xfrm>
          <a:prstGeom prst="rect">
            <a:avLst/>
          </a:prstGeom>
        </p:spPr>
        <p:txBody>
          <a:bodyPr wrap="none">
            <a:noAutofit/>
          </a:bodyPr>
          <a:lstStyle/>
          <a:p>
            <a:pPr>
              <a:spcBef>
                <a:spcPts val="600"/>
              </a:spcBef>
            </a:pPr>
            <a:r>
              <a:rPr lang="en-US" sz="1600" dirty="0"/>
              <a:t>= 0.5</a:t>
            </a:r>
          </a:p>
        </p:txBody>
      </p:sp>
      <p:sp>
        <p:nvSpPr>
          <p:cNvPr id="35" name="Rectangle 34">
            <a:extLst>
              <a:ext uri="{FF2B5EF4-FFF2-40B4-BE49-F238E27FC236}">
                <a16:creationId xmlns:a16="http://schemas.microsoft.com/office/drawing/2014/main" id="{980E1AC8-3E24-5549-84B9-BB93CAD1D4E8}"/>
              </a:ext>
            </a:extLst>
          </p:cNvPr>
          <p:cNvSpPr/>
          <p:nvPr/>
        </p:nvSpPr>
        <p:spPr>
          <a:xfrm>
            <a:off x="8120540" y="5159760"/>
            <a:ext cx="574196" cy="300082"/>
          </a:xfrm>
          <a:prstGeom prst="rect">
            <a:avLst/>
          </a:prstGeom>
        </p:spPr>
        <p:txBody>
          <a:bodyPr wrap="none">
            <a:noAutofit/>
          </a:bodyPr>
          <a:lstStyle/>
          <a:p>
            <a:pPr>
              <a:spcBef>
                <a:spcPts val="600"/>
              </a:spcBef>
            </a:pPr>
            <a:r>
              <a:rPr lang="en-US" sz="1600" dirty="0"/>
              <a:t>= 0.5</a:t>
            </a:r>
          </a:p>
        </p:txBody>
      </p:sp>
      <p:sp>
        <p:nvSpPr>
          <p:cNvPr id="36" name="Freeform 35">
            <a:extLst>
              <a:ext uri="{FF2B5EF4-FFF2-40B4-BE49-F238E27FC236}">
                <a16:creationId xmlns:a16="http://schemas.microsoft.com/office/drawing/2014/main" id="{16DD82D8-8539-A648-8613-3F30D283DFB6}"/>
              </a:ext>
            </a:extLst>
          </p:cNvPr>
          <p:cNvSpPr/>
          <p:nvPr/>
        </p:nvSpPr>
        <p:spPr>
          <a:xfrm>
            <a:off x="2571750" y="1952625"/>
            <a:ext cx="533400" cy="600075"/>
          </a:xfrm>
          <a:custGeom>
            <a:avLst/>
            <a:gdLst>
              <a:gd name="connsiteX0" fmla="*/ 0 w 711200"/>
              <a:gd name="connsiteY0" fmla="*/ 0 h 800100"/>
              <a:gd name="connsiteX1" fmla="*/ 0 w 711200"/>
              <a:gd name="connsiteY1" fmla="*/ 0 h 800100"/>
              <a:gd name="connsiteX2" fmla="*/ 0 w 711200"/>
              <a:gd name="connsiteY2" fmla="*/ 368300 h 800100"/>
              <a:gd name="connsiteX3" fmla="*/ 12700 w 711200"/>
              <a:gd name="connsiteY3" fmla="*/ 800100 h 800100"/>
              <a:gd name="connsiteX4" fmla="*/ 711200 w 711200"/>
              <a:gd name="connsiteY4" fmla="*/ 787400 h 800100"/>
              <a:gd name="connsiteX5" fmla="*/ 685800 w 711200"/>
              <a:gd name="connsiteY5" fmla="*/ 660400 h 800100"/>
              <a:gd name="connsiteX6" fmla="*/ 139700 w 711200"/>
              <a:gd name="connsiteY6" fmla="*/ 279400 h 800100"/>
              <a:gd name="connsiteX7" fmla="*/ 0 w 711200"/>
              <a:gd name="connsiteY7" fmla="*/ 0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11200" h="800100">
                <a:moveTo>
                  <a:pt x="0" y="0"/>
                </a:moveTo>
                <a:lnTo>
                  <a:pt x="0" y="0"/>
                </a:lnTo>
                <a:lnTo>
                  <a:pt x="0" y="368300"/>
                </a:lnTo>
                <a:lnTo>
                  <a:pt x="12700" y="800100"/>
                </a:lnTo>
                <a:lnTo>
                  <a:pt x="711200" y="787400"/>
                </a:lnTo>
                <a:lnTo>
                  <a:pt x="685800" y="660400"/>
                </a:lnTo>
                <a:lnTo>
                  <a:pt x="139700" y="279400"/>
                </a:lnTo>
                <a:lnTo>
                  <a:pt x="0" y="0"/>
                </a:lnTo>
                <a:close/>
              </a:path>
            </a:pathLst>
          </a:custGeom>
          <a:solidFill>
            <a:srgbClr val="FF0000">
              <a:alpha val="2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sz="1350" dirty="0"/>
          </a:p>
        </p:txBody>
      </p:sp>
      <p:sp>
        <p:nvSpPr>
          <p:cNvPr id="37" name="Freeform 36">
            <a:extLst>
              <a:ext uri="{FF2B5EF4-FFF2-40B4-BE49-F238E27FC236}">
                <a16:creationId xmlns:a16="http://schemas.microsoft.com/office/drawing/2014/main" id="{1B283FDA-4038-9147-AED7-DDD43BD69E17}"/>
              </a:ext>
            </a:extLst>
          </p:cNvPr>
          <p:cNvSpPr/>
          <p:nvPr/>
        </p:nvSpPr>
        <p:spPr>
          <a:xfrm>
            <a:off x="4157663" y="4350544"/>
            <a:ext cx="1050131" cy="985838"/>
          </a:xfrm>
          <a:custGeom>
            <a:avLst/>
            <a:gdLst>
              <a:gd name="connsiteX0" fmla="*/ 0 w 1400175"/>
              <a:gd name="connsiteY0" fmla="*/ 0 h 1314450"/>
              <a:gd name="connsiteX1" fmla="*/ 42863 w 1400175"/>
              <a:gd name="connsiteY1" fmla="*/ 1314450 h 1314450"/>
              <a:gd name="connsiteX2" fmla="*/ 1400175 w 1400175"/>
              <a:gd name="connsiteY2" fmla="*/ 1314450 h 1314450"/>
              <a:gd name="connsiteX3" fmla="*/ 971550 w 1400175"/>
              <a:gd name="connsiteY3" fmla="*/ 1200150 h 1314450"/>
              <a:gd name="connsiteX4" fmla="*/ 700088 w 1400175"/>
              <a:gd name="connsiteY4" fmla="*/ 914400 h 1314450"/>
              <a:gd name="connsiteX5" fmla="*/ 428625 w 1400175"/>
              <a:gd name="connsiteY5" fmla="*/ 400050 h 1314450"/>
              <a:gd name="connsiteX6" fmla="*/ 257175 w 1400175"/>
              <a:gd name="connsiteY6" fmla="*/ 128588 h 1314450"/>
              <a:gd name="connsiteX7" fmla="*/ 114300 w 1400175"/>
              <a:gd name="connsiteY7" fmla="*/ 14288 h 1314450"/>
              <a:gd name="connsiteX8" fmla="*/ 0 w 1400175"/>
              <a:gd name="connsiteY8" fmla="*/ 0 h 1314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00175" h="1314450">
                <a:moveTo>
                  <a:pt x="0" y="0"/>
                </a:moveTo>
                <a:lnTo>
                  <a:pt x="42863" y="1314450"/>
                </a:lnTo>
                <a:lnTo>
                  <a:pt x="1400175" y="1314450"/>
                </a:lnTo>
                <a:lnTo>
                  <a:pt x="971550" y="1200150"/>
                </a:lnTo>
                <a:lnTo>
                  <a:pt x="700088" y="914400"/>
                </a:lnTo>
                <a:lnTo>
                  <a:pt x="428625" y="400050"/>
                </a:lnTo>
                <a:lnTo>
                  <a:pt x="257175" y="128588"/>
                </a:lnTo>
                <a:lnTo>
                  <a:pt x="114300" y="14288"/>
                </a:lnTo>
                <a:lnTo>
                  <a:pt x="0" y="0"/>
                </a:lnTo>
                <a:close/>
              </a:path>
            </a:pathLst>
          </a:custGeom>
          <a:solidFill>
            <a:srgbClr val="FF0000">
              <a:alpha val="2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sz="1350" dirty="0"/>
          </a:p>
        </p:txBody>
      </p:sp>
      <p:sp>
        <p:nvSpPr>
          <p:cNvPr id="29" name="TextBox 28">
            <a:extLst>
              <a:ext uri="{FF2B5EF4-FFF2-40B4-BE49-F238E27FC236}">
                <a16:creationId xmlns:a16="http://schemas.microsoft.com/office/drawing/2014/main" id="{36D98115-AC3B-B146-A935-DA5AF7146CF4}"/>
              </a:ext>
            </a:extLst>
          </p:cNvPr>
          <p:cNvSpPr txBox="1"/>
          <p:nvPr/>
        </p:nvSpPr>
        <p:spPr>
          <a:xfrm>
            <a:off x="4973092" y="1524000"/>
            <a:ext cx="4067420" cy="1831271"/>
          </a:xfrm>
          <a:prstGeom prst="rect">
            <a:avLst/>
          </a:prstGeom>
          <a:noFill/>
        </p:spPr>
        <p:txBody>
          <a:bodyPr wrap="square" rtlCol="0">
            <a:noAutofit/>
          </a:bodyPr>
          <a:lstStyle/>
          <a:p>
            <a:pPr>
              <a:spcBef>
                <a:spcPts val="600"/>
              </a:spcBef>
            </a:pPr>
            <a:r>
              <a:rPr lang="en-US" i="1" dirty="0"/>
              <a:t>Written definition (time series): </a:t>
            </a:r>
          </a:p>
          <a:p>
            <a:pPr>
              <a:spcBef>
                <a:spcPts val="600"/>
              </a:spcBef>
            </a:pPr>
            <a:r>
              <a:rPr lang="en-US" i="1" dirty="0"/>
              <a:t>Two events are said to be independent in a time series if the probability that an event at time t occurs in no way depends on the occurrence of any event in the past. </a:t>
            </a:r>
          </a:p>
        </p:txBody>
      </p:sp>
      <mc:AlternateContent xmlns:mc="http://schemas.openxmlformats.org/markup-compatibility/2006" xmlns:a14="http://schemas.microsoft.com/office/drawing/2010/main">
        <mc:Choice Requires="a14">
          <p:sp>
            <p:nvSpPr>
              <p:cNvPr id="34" name="Rectangle 33">
                <a:extLst>
                  <a:ext uri="{FF2B5EF4-FFF2-40B4-BE49-F238E27FC236}">
                    <a16:creationId xmlns:a16="http://schemas.microsoft.com/office/drawing/2014/main" id="{7F7B3845-77E7-A144-A930-6B7DFE66C654}"/>
                  </a:ext>
                </a:extLst>
              </p:cNvPr>
              <p:cNvSpPr/>
              <p:nvPr/>
            </p:nvSpPr>
            <p:spPr>
              <a:xfrm>
                <a:off x="2207470" y="4088812"/>
                <a:ext cx="1397627" cy="323165"/>
              </a:xfrm>
              <a:prstGeom prst="rect">
                <a:avLst/>
              </a:prstGeom>
            </p:spPr>
            <p:txBody>
              <a:bodyPr wrap="none">
                <a:noAutofit/>
              </a:bodyPr>
              <a:lstStyle/>
              <a:p>
                <a:pPr>
                  <a:spcBef>
                    <a:spcPts val="600"/>
                  </a:spcBef>
                </a:pP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rPr>
                        <m:t>h</m:t>
                      </m:r>
                      <m:r>
                        <a:rPr lang="en-US" sz="1600" i="1">
                          <a:latin typeface="Cambria Math" panose="02040503050406030204" pitchFamily="18" charset="0"/>
                        </a:rPr>
                        <m:t>=3−2=1</m:t>
                      </m:r>
                    </m:oMath>
                  </m:oMathPara>
                </a14:m>
                <a:endParaRPr lang="en-US" sz="1600" dirty="0"/>
              </a:p>
            </p:txBody>
          </p:sp>
        </mc:Choice>
        <mc:Fallback xmlns="">
          <p:sp>
            <p:nvSpPr>
              <p:cNvPr id="34" name="Rectangle 33">
                <a:extLst>
                  <a:ext uri="{FF2B5EF4-FFF2-40B4-BE49-F238E27FC236}">
                    <a16:creationId xmlns:a16="http://schemas.microsoft.com/office/drawing/2014/main" id="{7F7B3845-77E7-A144-A930-6B7DFE66C654}"/>
                  </a:ext>
                </a:extLst>
              </p:cNvPr>
              <p:cNvSpPr>
                <a:spLocks noRot="1" noChangeAspect="1" noMove="1" noResize="1" noEditPoints="1" noAdjustHandles="1" noChangeArrowheads="1" noChangeShapeType="1" noTextEdit="1"/>
              </p:cNvSpPr>
              <p:nvPr/>
            </p:nvSpPr>
            <p:spPr>
              <a:xfrm>
                <a:off x="2207470" y="4088812"/>
                <a:ext cx="1397627" cy="323165"/>
              </a:xfrm>
              <a:prstGeom prst="rect">
                <a:avLst/>
              </a:prstGeom>
              <a:blipFill>
                <a:blip r:embed="rId7"/>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552138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fade">
                                      <p:cBhvr>
                                        <p:cTn id="19" dur="500"/>
                                        <p:tgtEl>
                                          <p:spTgt spid="21"/>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fade">
                                      <p:cBhvr>
                                        <p:cTn id="24" dur="500"/>
                                        <p:tgtEl>
                                          <p:spTgt spid="16"/>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500"/>
                                        <p:tgtEl>
                                          <p:spTgt spid="17"/>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fade">
                                      <p:cBhvr>
                                        <p:cTn id="30" dur="500"/>
                                        <p:tgtEl>
                                          <p:spTgt spid="18"/>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animEffect transition="in" filter="fade">
                                      <p:cBhvr>
                                        <p:cTn id="33" dur="500"/>
                                        <p:tgtEl>
                                          <p:spTgt spid="19"/>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2"/>
                                        </p:tgtEl>
                                        <p:attrNameLst>
                                          <p:attrName>style.visibility</p:attrName>
                                        </p:attrNameLst>
                                      </p:cBhvr>
                                      <p:to>
                                        <p:strVal val="visible"/>
                                      </p:to>
                                    </p:set>
                                    <p:animEffect transition="in" filter="fade">
                                      <p:cBhvr>
                                        <p:cTn id="36" dur="500"/>
                                        <p:tgtEl>
                                          <p:spTgt spid="22"/>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34"/>
                                        </p:tgtEl>
                                        <p:attrNameLst>
                                          <p:attrName>style.visibility</p:attrName>
                                        </p:attrNameLst>
                                      </p:cBhvr>
                                      <p:to>
                                        <p:strVal val="visible"/>
                                      </p:to>
                                    </p:set>
                                    <p:animEffect transition="in" filter="fade">
                                      <p:cBhvr>
                                        <p:cTn id="41" dur="500"/>
                                        <p:tgtEl>
                                          <p:spTgt spid="34"/>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xit" presetSubtype="0" fill="hold" grpId="1" nodeType="clickEffect">
                                  <p:stCondLst>
                                    <p:cond delay="0"/>
                                  </p:stCondLst>
                                  <p:childTnLst>
                                    <p:animEffect transition="out" filter="fade">
                                      <p:cBhvr>
                                        <p:cTn id="45" dur="500"/>
                                        <p:tgtEl>
                                          <p:spTgt spid="34"/>
                                        </p:tgtEl>
                                      </p:cBhvr>
                                    </p:animEffect>
                                    <p:set>
                                      <p:cBhvr>
                                        <p:cTn id="46" dur="1" fill="hold">
                                          <p:stCondLst>
                                            <p:cond delay="499"/>
                                          </p:stCondLst>
                                        </p:cTn>
                                        <p:tgtEl>
                                          <p:spTgt spid="34"/>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6"/>
                                        </p:tgtEl>
                                        <p:attrNameLst>
                                          <p:attrName>style.visibility</p:attrName>
                                        </p:attrNameLst>
                                      </p:cBhvr>
                                      <p:to>
                                        <p:strVal val="visible"/>
                                      </p:to>
                                    </p:set>
                                    <p:animEffect transition="in" filter="fade">
                                      <p:cBhvr>
                                        <p:cTn id="51" dur="500"/>
                                        <p:tgtEl>
                                          <p:spTgt spid="6"/>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xit" presetSubtype="0" fill="hold" grpId="1" nodeType="clickEffect">
                                  <p:stCondLst>
                                    <p:cond delay="0"/>
                                  </p:stCondLst>
                                  <p:childTnLst>
                                    <p:animEffect transition="out" filter="fade">
                                      <p:cBhvr>
                                        <p:cTn id="55" dur="500"/>
                                        <p:tgtEl>
                                          <p:spTgt spid="6"/>
                                        </p:tgtEl>
                                      </p:cBhvr>
                                    </p:animEffect>
                                    <p:set>
                                      <p:cBhvr>
                                        <p:cTn id="56" dur="1" fill="hold">
                                          <p:stCondLst>
                                            <p:cond delay="499"/>
                                          </p:stCondLst>
                                        </p:cTn>
                                        <p:tgtEl>
                                          <p:spTgt spid="6"/>
                                        </p:tgtEl>
                                        <p:attrNameLst>
                                          <p:attrName>style.visibility</p:attrName>
                                        </p:attrNameLst>
                                      </p:cBhvr>
                                      <p:to>
                                        <p:strVal val="hidden"/>
                                      </p:to>
                                    </p:se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29"/>
                                        </p:tgtEl>
                                        <p:attrNameLst>
                                          <p:attrName>style.visibility</p:attrName>
                                        </p:attrNameLst>
                                      </p:cBhvr>
                                      <p:to>
                                        <p:strVal val="visible"/>
                                      </p:to>
                                    </p:set>
                                    <p:animEffect transition="in" filter="fade">
                                      <p:cBhvr>
                                        <p:cTn id="61" dur="500"/>
                                        <p:tgtEl>
                                          <p:spTgt spid="29"/>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3"/>
                                        </p:tgtEl>
                                        <p:attrNameLst>
                                          <p:attrName>style.visibility</p:attrName>
                                        </p:attrNameLst>
                                      </p:cBhvr>
                                      <p:to>
                                        <p:strVal val="visible"/>
                                      </p:to>
                                    </p:set>
                                    <p:animEffect transition="in" filter="fade">
                                      <p:cBhvr>
                                        <p:cTn id="66" dur="500"/>
                                        <p:tgtEl>
                                          <p:spTgt spid="3"/>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28"/>
                                        </p:tgtEl>
                                        <p:attrNameLst>
                                          <p:attrName>style.visibility</p:attrName>
                                        </p:attrNameLst>
                                      </p:cBhvr>
                                      <p:to>
                                        <p:strVal val="visible"/>
                                      </p:to>
                                    </p:set>
                                    <p:animEffect transition="in" filter="fade">
                                      <p:cBhvr>
                                        <p:cTn id="71" dur="500"/>
                                        <p:tgtEl>
                                          <p:spTgt spid="28"/>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31"/>
                                        </p:tgtEl>
                                        <p:attrNameLst>
                                          <p:attrName>style.visibility</p:attrName>
                                        </p:attrNameLst>
                                      </p:cBhvr>
                                      <p:to>
                                        <p:strVal val="visible"/>
                                      </p:to>
                                    </p:set>
                                    <p:animEffect transition="in" filter="fade">
                                      <p:cBhvr>
                                        <p:cTn id="74" dur="500"/>
                                        <p:tgtEl>
                                          <p:spTgt spid="31"/>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nodeType="clickEffect">
                                  <p:stCondLst>
                                    <p:cond delay="0"/>
                                  </p:stCondLst>
                                  <p:childTnLst>
                                    <p:set>
                                      <p:cBhvr>
                                        <p:cTn id="78" dur="1" fill="hold">
                                          <p:stCondLst>
                                            <p:cond delay="0"/>
                                          </p:stCondLst>
                                        </p:cTn>
                                        <p:tgtEl>
                                          <p:spTgt spid="13">
                                            <p:txEl>
                                              <p:pRg st="0" end="0"/>
                                            </p:txEl>
                                          </p:spTgt>
                                        </p:tgtEl>
                                        <p:attrNameLst>
                                          <p:attrName>style.visibility</p:attrName>
                                        </p:attrNameLst>
                                      </p:cBhvr>
                                      <p:to>
                                        <p:strVal val="visible"/>
                                      </p:to>
                                    </p:set>
                                    <p:animEffect transition="in" filter="fade">
                                      <p:cBhvr>
                                        <p:cTn id="79" dur="500"/>
                                        <p:tgtEl>
                                          <p:spTgt spid="13">
                                            <p:txEl>
                                              <p:pRg st="0" end="0"/>
                                            </p:txEl>
                                          </p:spTgt>
                                        </p:tgtEl>
                                      </p:cBhvr>
                                    </p:animEffect>
                                  </p:childTnLst>
                                </p:cTn>
                              </p:par>
                              <p:par>
                                <p:cTn id="80" presetID="10" presetClass="entr" presetSubtype="0" fill="hold" nodeType="withEffect">
                                  <p:stCondLst>
                                    <p:cond delay="0"/>
                                  </p:stCondLst>
                                  <p:childTnLst>
                                    <p:set>
                                      <p:cBhvr>
                                        <p:cTn id="81" dur="1" fill="hold">
                                          <p:stCondLst>
                                            <p:cond delay="0"/>
                                          </p:stCondLst>
                                        </p:cTn>
                                        <p:tgtEl>
                                          <p:spTgt spid="13">
                                            <p:txEl>
                                              <p:pRg st="1" end="1"/>
                                            </p:txEl>
                                          </p:spTgt>
                                        </p:tgtEl>
                                        <p:attrNameLst>
                                          <p:attrName>style.visibility</p:attrName>
                                        </p:attrNameLst>
                                      </p:cBhvr>
                                      <p:to>
                                        <p:strVal val="visible"/>
                                      </p:to>
                                    </p:set>
                                    <p:animEffect transition="in" filter="fade">
                                      <p:cBhvr>
                                        <p:cTn id="82" dur="500"/>
                                        <p:tgtEl>
                                          <p:spTgt spid="13">
                                            <p:txEl>
                                              <p:pRg st="1" end="1"/>
                                            </p:txEl>
                                          </p:spTgt>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grpId="0" nodeType="clickEffect">
                                  <p:stCondLst>
                                    <p:cond delay="0"/>
                                  </p:stCondLst>
                                  <p:childTnLst>
                                    <p:set>
                                      <p:cBhvr>
                                        <p:cTn id="86" dur="1" fill="hold">
                                          <p:stCondLst>
                                            <p:cond delay="0"/>
                                          </p:stCondLst>
                                        </p:cTn>
                                        <p:tgtEl>
                                          <p:spTgt spid="25"/>
                                        </p:tgtEl>
                                        <p:attrNameLst>
                                          <p:attrName>style.visibility</p:attrName>
                                        </p:attrNameLst>
                                      </p:cBhvr>
                                      <p:to>
                                        <p:strVal val="visible"/>
                                      </p:to>
                                    </p:set>
                                    <p:animEffect transition="in" filter="fade">
                                      <p:cBhvr>
                                        <p:cTn id="87" dur="500"/>
                                        <p:tgtEl>
                                          <p:spTgt spid="25"/>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36"/>
                                        </p:tgtEl>
                                        <p:attrNameLst>
                                          <p:attrName>style.visibility</p:attrName>
                                        </p:attrNameLst>
                                      </p:cBhvr>
                                      <p:to>
                                        <p:strVal val="visible"/>
                                      </p:to>
                                    </p:set>
                                    <p:animEffect transition="in" filter="fade">
                                      <p:cBhvr>
                                        <p:cTn id="90" dur="500"/>
                                        <p:tgtEl>
                                          <p:spTgt spid="36"/>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37"/>
                                        </p:tgtEl>
                                        <p:attrNameLst>
                                          <p:attrName>style.visibility</p:attrName>
                                        </p:attrNameLst>
                                      </p:cBhvr>
                                      <p:to>
                                        <p:strVal val="visible"/>
                                      </p:to>
                                    </p:set>
                                    <p:animEffect transition="in" filter="fade">
                                      <p:cBhvr>
                                        <p:cTn id="93" dur="500"/>
                                        <p:tgtEl>
                                          <p:spTgt spid="37"/>
                                        </p:tgtEl>
                                      </p:cBhvr>
                                    </p:animEffect>
                                  </p:childTnLst>
                                </p:cTn>
                              </p:par>
                            </p:childTnLst>
                          </p:cTn>
                        </p:par>
                      </p:childTnLst>
                    </p:cTn>
                  </p:par>
                  <p:par>
                    <p:cTn id="94" fill="hold">
                      <p:stCondLst>
                        <p:cond delay="indefinite"/>
                      </p:stCondLst>
                      <p:childTnLst>
                        <p:par>
                          <p:cTn id="95" fill="hold">
                            <p:stCondLst>
                              <p:cond delay="0"/>
                            </p:stCondLst>
                            <p:childTnLst>
                              <p:par>
                                <p:cTn id="96" presetID="10" presetClass="exit" presetSubtype="0" fill="hold" grpId="1" nodeType="clickEffect">
                                  <p:stCondLst>
                                    <p:cond delay="0"/>
                                  </p:stCondLst>
                                  <p:childTnLst>
                                    <p:animEffect transition="out" filter="fade">
                                      <p:cBhvr>
                                        <p:cTn id="97" dur="500"/>
                                        <p:tgtEl>
                                          <p:spTgt spid="28"/>
                                        </p:tgtEl>
                                      </p:cBhvr>
                                    </p:animEffect>
                                    <p:set>
                                      <p:cBhvr>
                                        <p:cTn id="98" dur="1" fill="hold">
                                          <p:stCondLst>
                                            <p:cond delay="499"/>
                                          </p:stCondLst>
                                        </p:cTn>
                                        <p:tgtEl>
                                          <p:spTgt spid="28"/>
                                        </p:tgtEl>
                                        <p:attrNameLst>
                                          <p:attrName>style.visibility</p:attrName>
                                        </p:attrNameLst>
                                      </p:cBhvr>
                                      <p:to>
                                        <p:strVal val="hidden"/>
                                      </p:to>
                                    </p:set>
                                  </p:childTnLst>
                                </p:cTn>
                              </p:par>
                              <p:par>
                                <p:cTn id="99" presetID="10" presetClass="exit" presetSubtype="0" fill="hold" grpId="1" nodeType="withEffect">
                                  <p:stCondLst>
                                    <p:cond delay="0"/>
                                  </p:stCondLst>
                                  <p:childTnLst>
                                    <p:animEffect transition="out" filter="fade">
                                      <p:cBhvr>
                                        <p:cTn id="100" dur="500"/>
                                        <p:tgtEl>
                                          <p:spTgt spid="31"/>
                                        </p:tgtEl>
                                      </p:cBhvr>
                                    </p:animEffect>
                                    <p:set>
                                      <p:cBhvr>
                                        <p:cTn id="101" dur="1" fill="hold">
                                          <p:stCondLst>
                                            <p:cond delay="499"/>
                                          </p:stCondLst>
                                        </p:cTn>
                                        <p:tgtEl>
                                          <p:spTgt spid="31"/>
                                        </p:tgtEl>
                                        <p:attrNameLst>
                                          <p:attrName>style.visibility</p:attrName>
                                        </p:attrNameLst>
                                      </p:cBhvr>
                                      <p:to>
                                        <p:strVal val="hidden"/>
                                      </p:to>
                                    </p:set>
                                  </p:childTnLst>
                                </p:cTn>
                              </p:par>
                              <p:par>
                                <p:cTn id="102" presetID="10" presetClass="exit" presetSubtype="0" fill="hold" grpId="1" nodeType="withEffect">
                                  <p:stCondLst>
                                    <p:cond delay="0"/>
                                  </p:stCondLst>
                                  <p:childTnLst>
                                    <p:animEffect transition="out" filter="fade">
                                      <p:cBhvr>
                                        <p:cTn id="103" dur="500"/>
                                        <p:tgtEl>
                                          <p:spTgt spid="36"/>
                                        </p:tgtEl>
                                      </p:cBhvr>
                                    </p:animEffect>
                                    <p:set>
                                      <p:cBhvr>
                                        <p:cTn id="104" dur="1" fill="hold">
                                          <p:stCondLst>
                                            <p:cond delay="499"/>
                                          </p:stCondLst>
                                        </p:cTn>
                                        <p:tgtEl>
                                          <p:spTgt spid="36"/>
                                        </p:tgtEl>
                                        <p:attrNameLst>
                                          <p:attrName>style.visibility</p:attrName>
                                        </p:attrNameLst>
                                      </p:cBhvr>
                                      <p:to>
                                        <p:strVal val="hidden"/>
                                      </p:to>
                                    </p:set>
                                  </p:childTnLst>
                                </p:cTn>
                              </p:par>
                              <p:par>
                                <p:cTn id="105" presetID="10" presetClass="exit" presetSubtype="0" fill="hold" grpId="1" nodeType="withEffect">
                                  <p:stCondLst>
                                    <p:cond delay="0"/>
                                  </p:stCondLst>
                                  <p:childTnLst>
                                    <p:animEffect transition="out" filter="fade">
                                      <p:cBhvr>
                                        <p:cTn id="106" dur="500"/>
                                        <p:tgtEl>
                                          <p:spTgt spid="37"/>
                                        </p:tgtEl>
                                      </p:cBhvr>
                                    </p:animEffect>
                                    <p:set>
                                      <p:cBhvr>
                                        <p:cTn id="107" dur="1" fill="hold">
                                          <p:stCondLst>
                                            <p:cond delay="499"/>
                                          </p:stCondLst>
                                        </p:cTn>
                                        <p:tgtEl>
                                          <p:spTgt spid="37"/>
                                        </p:tgtEl>
                                        <p:attrNameLst>
                                          <p:attrName>style.visibility</p:attrName>
                                        </p:attrNameLst>
                                      </p:cBhvr>
                                      <p:to>
                                        <p:strVal val="hidden"/>
                                      </p:to>
                                    </p:set>
                                  </p:childTnLst>
                                </p:cTn>
                              </p:par>
                            </p:childTnLst>
                          </p:cTn>
                        </p:par>
                      </p:childTnLst>
                    </p:cTn>
                  </p:par>
                  <p:par>
                    <p:cTn id="108" fill="hold">
                      <p:stCondLst>
                        <p:cond delay="indefinite"/>
                      </p:stCondLst>
                      <p:childTnLst>
                        <p:par>
                          <p:cTn id="109" fill="hold">
                            <p:stCondLst>
                              <p:cond delay="0"/>
                            </p:stCondLst>
                            <p:childTnLst>
                              <p:par>
                                <p:cTn id="110" presetID="10" presetClass="entr" presetSubtype="0" fill="hold" grpId="0" nodeType="clickEffect">
                                  <p:stCondLst>
                                    <p:cond delay="0"/>
                                  </p:stCondLst>
                                  <p:childTnLst>
                                    <p:set>
                                      <p:cBhvr>
                                        <p:cTn id="111" dur="1" fill="hold">
                                          <p:stCondLst>
                                            <p:cond delay="0"/>
                                          </p:stCondLst>
                                        </p:cTn>
                                        <p:tgtEl>
                                          <p:spTgt spid="32"/>
                                        </p:tgtEl>
                                        <p:attrNameLst>
                                          <p:attrName>style.visibility</p:attrName>
                                        </p:attrNameLst>
                                      </p:cBhvr>
                                      <p:to>
                                        <p:strVal val="visible"/>
                                      </p:to>
                                    </p:set>
                                    <p:animEffect transition="in" filter="fade">
                                      <p:cBhvr>
                                        <p:cTn id="112" dur="500"/>
                                        <p:tgtEl>
                                          <p:spTgt spid="32"/>
                                        </p:tgtEl>
                                      </p:cBhvr>
                                    </p:animEffect>
                                  </p:childTnLst>
                                </p:cTn>
                              </p:par>
                              <p:par>
                                <p:cTn id="113" presetID="10" presetClass="entr" presetSubtype="0" fill="hold" grpId="0" nodeType="withEffect">
                                  <p:stCondLst>
                                    <p:cond delay="0"/>
                                  </p:stCondLst>
                                  <p:childTnLst>
                                    <p:set>
                                      <p:cBhvr>
                                        <p:cTn id="114" dur="1" fill="hold">
                                          <p:stCondLst>
                                            <p:cond delay="0"/>
                                          </p:stCondLst>
                                        </p:cTn>
                                        <p:tgtEl>
                                          <p:spTgt spid="33"/>
                                        </p:tgtEl>
                                        <p:attrNameLst>
                                          <p:attrName>style.visibility</p:attrName>
                                        </p:attrNameLst>
                                      </p:cBhvr>
                                      <p:to>
                                        <p:strVal val="visible"/>
                                      </p:to>
                                    </p:set>
                                    <p:animEffect transition="in" filter="fade">
                                      <p:cBhvr>
                                        <p:cTn id="115" dur="500"/>
                                        <p:tgtEl>
                                          <p:spTgt spid="33"/>
                                        </p:tgtEl>
                                      </p:cBhvr>
                                    </p:animEffect>
                                  </p:childTnLst>
                                </p:cTn>
                              </p:par>
                            </p:childTnLst>
                          </p:cTn>
                        </p:par>
                      </p:childTnLst>
                    </p:cTn>
                  </p:par>
                  <p:par>
                    <p:cTn id="116" fill="hold">
                      <p:stCondLst>
                        <p:cond delay="indefinite"/>
                      </p:stCondLst>
                      <p:childTnLst>
                        <p:par>
                          <p:cTn id="117" fill="hold">
                            <p:stCondLst>
                              <p:cond delay="0"/>
                            </p:stCondLst>
                            <p:childTnLst>
                              <p:par>
                                <p:cTn id="118" presetID="10" presetClass="entr" presetSubtype="0" fill="hold" nodeType="clickEffect">
                                  <p:stCondLst>
                                    <p:cond delay="0"/>
                                  </p:stCondLst>
                                  <p:childTnLst>
                                    <p:set>
                                      <p:cBhvr>
                                        <p:cTn id="119" dur="1" fill="hold">
                                          <p:stCondLst>
                                            <p:cond delay="0"/>
                                          </p:stCondLst>
                                        </p:cTn>
                                        <p:tgtEl>
                                          <p:spTgt spid="13">
                                            <p:txEl>
                                              <p:pRg st="3" end="3"/>
                                            </p:txEl>
                                          </p:spTgt>
                                        </p:tgtEl>
                                        <p:attrNameLst>
                                          <p:attrName>style.visibility</p:attrName>
                                        </p:attrNameLst>
                                      </p:cBhvr>
                                      <p:to>
                                        <p:strVal val="visible"/>
                                      </p:to>
                                    </p:set>
                                    <p:animEffect transition="in" filter="fade">
                                      <p:cBhvr>
                                        <p:cTn id="120" dur="500"/>
                                        <p:tgtEl>
                                          <p:spTgt spid="13">
                                            <p:txEl>
                                              <p:pRg st="3" end="3"/>
                                            </p:txEl>
                                          </p:spTgt>
                                        </p:tgtEl>
                                      </p:cBhvr>
                                    </p:animEffect>
                                  </p:childTnLst>
                                </p:cTn>
                              </p:par>
                            </p:childTnLst>
                          </p:cTn>
                        </p:par>
                      </p:childTnLst>
                    </p:cTn>
                  </p:par>
                  <p:par>
                    <p:cTn id="121" fill="hold">
                      <p:stCondLst>
                        <p:cond delay="indefinite"/>
                      </p:stCondLst>
                      <p:childTnLst>
                        <p:par>
                          <p:cTn id="122" fill="hold">
                            <p:stCondLst>
                              <p:cond delay="0"/>
                            </p:stCondLst>
                            <p:childTnLst>
                              <p:par>
                                <p:cTn id="123" presetID="10" presetClass="entr" presetSubtype="0" fill="hold" nodeType="clickEffect">
                                  <p:stCondLst>
                                    <p:cond delay="0"/>
                                  </p:stCondLst>
                                  <p:childTnLst>
                                    <p:set>
                                      <p:cBhvr>
                                        <p:cTn id="124" dur="1" fill="hold">
                                          <p:stCondLst>
                                            <p:cond delay="0"/>
                                          </p:stCondLst>
                                        </p:cTn>
                                        <p:tgtEl>
                                          <p:spTgt spid="35">
                                            <p:txEl>
                                              <p:pRg st="0" end="0"/>
                                            </p:txEl>
                                          </p:spTgt>
                                        </p:tgtEl>
                                        <p:attrNameLst>
                                          <p:attrName>style.visibility</p:attrName>
                                        </p:attrNameLst>
                                      </p:cBhvr>
                                      <p:to>
                                        <p:strVal val="visible"/>
                                      </p:to>
                                    </p:set>
                                    <p:animEffect transition="in" filter="fade">
                                      <p:cBhvr>
                                        <p:cTn id="125" dur="500"/>
                                        <p:tgtEl>
                                          <p:spTgt spid="35">
                                            <p:txEl>
                                              <p:pRg st="0" end="0"/>
                                            </p:txEl>
                                          </p:spTgt>
                                        </p:tgtEl>
                                      </p:cBhvr>
                                    </p:animEffect>
                                  </p:childTnLst>
                                </p:cTn>
                              </p:par>
                              <p:par>
                                <p:cTn id="126" presetID="10" presetClass="entr" presetSubtype="0" fill="hold" grpId="2" nodeType="withEffect">
                                  <p:stCondLst>
                                    <p:cond delay="0"/>
                                  </p:stCondLst>
                                  <p:childTnLst>
                                    <p:set>
                                      <p:cBhvr>
                                        <p:cTn id="127" dur="1" fill="hold">
                                          <p:stCondLst>
                                            <p:cond delay="0"/>
                                          </p:stCondLst>
                                        </p:cTn>
                                        <p:tgtEl>
                                          <p:spTgt spid="36"/>
                                        </p:tgtEl>
                                        <p:attrNameLst>
                                          <p:attrName>style.visibility</p:attrName>
                                        </p:attrNameLst>
                                      </p:cBhvr>
                                      <p:to>
                                        <p:strVal val="visible"/>
                                      </p:to>
                                    </p:set>
                                    <p:animEffect transition="in" filter="fade">
                                      <p:cBhvr>
                                        <p:cTn id="128" dur="500"/>
                                        <p:tgtEl>
                                          <p:spTgt spid="36"/>
                                        </p:tgtEl>
                                      </p:cBhvr>
                                    </p:animEffect>
                                  </p:childTnLst>
                                </p:cTn>
                              </p:par>
                              <p:par>
                                <p:cTn id="129" presetID="10" presetClass="entr" presetSubtype="0" fill="hold" grpId="2" nodeType="withEffect">
                                  <p:stCondLst>
                                    <p:cond delay="0"/>
                                  </p:stCondLst>
                                  <p:childTnLst>
                                    <p:set>
                                      <p:cBhvr>
                                        <p:cTn id="130" dur="1" fill="hold">
                                          <p:stCondLst>
                                            <p:cond delay="0"/>
                                          </p:stCondLst>
                                        </p:cTn>
                                        <p:tgtEl>
                                          <p:spTgt spid="37"/>
                                        </p:tgtEl>
                                        <p:attrNameLst>
                                          <p:attrName>style.visibility</p:attrName>
                                        </p:attrNameLst>
                                      </p:cBhvr>
                                      <p:to>
                                        <p:strVal val="visible"/>
                                      </p:to>
                                    </p:set>
                                    <p:animEffect transition="in" filter="fade">
                                      <p:cBhvr>
                                        <p:cTn id="131"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2" grpId="0"/>
      <p:bldP spid="14" grpId="0"/>
      <p:bldP spid="17" grpId="0"/>
      <p:bldP spid="18" grpId="0"/>
      <p:bldP spid="19" grpId="0"/>
      <p:bldP spid="21" grpId="0"/>
      <p:bldP spid="22" grpId="0"/>
      <p:bldP spid="3" grpId="0"/>
      <p:bldP spid="28" grpId="0" animBg="1"/>
      <p:bldP spid="28" grpId="1" animBg="1"/>
      <p:bldP spid="6" grpId="0"/>
      <p:bldP spid="6" grpId="1"/>
      <p:bldP spid="31" grpId="0" animBg="1"/>
      <p:bldP spid="31" grpId="1" animBg="1"/>
      <p:bldP spid="32" grpId="0" animBg="1"/>
      <p:bldP spid="33" grpId="0" animBg="1"/>
      <p:bldP spid="25" grpId="0"/>
      <p:bldP spid="36" grpId="0" animBg="1"/>
      <p:bldP spid="36" grpId="1" animBg="1"/>
      <p:bldP spid="36" grpId="2" animBg="1"/>
      <p:bldP spid="37" grpId="0" animBg="1"/>
      <p:bldP spid="37" grpId="1" animBg="1"/>
      <p:bldP spid="37" grpId="2" animBg="1"/>
      <p:bldP spid="29" grpId="0"/>
      <p:bldP spid="34" grpId="0"/>
      <p:bldP spid="34" grpId="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6030395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a:t>Independence in </a:t>
            </a:r>
            <a:r>
              <a:rPr lang="en-US" dirty="0" err="1"/>
              <a:t>tswge</a:t>
            </a:r>
            <a:endParaRPr lang="en-US" dirty="0"/>
          </a:p>
        </p:txBody>
      </p:sp>
    </p:spTree>
    <p:extLst>
      <p:ext uri="{BB962C8B-B14F-4D97-AF65-F5344CB8AC3E}">
        <p14:creationId xmlns:p14="http://schemas.microsoft.com/office/powerpoint/2010/main" val="36025223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5412" name="Picture 4" descr="fig1.1.tif"/>
          <p:cNvPicPr>
            <a:picLocks noChangeAspect="1"/>
          </p:cNvPicPr>
          <p:nvPr/>
        </p:nvPicPr>
        <p:blipFill>
          <a:blip r:embed="rId3"/>
          <a:srcRect t="5283" r="50000" b="13724"/>
          <a:stretch>
            <a:fillRect/>
          </a:stretch>
        </p:blipFill>
        <p:spPr bwMode="auto">
          <a:xfrm>
            <a:off x="1604962" y="1904999"/>
            <a:ext cx="5934076" cy="3505201"/>
          </a:xfrm>
          <a:prstGeom prst="rect">
            <a:avLst/>
          </a:prstGeom>
          <a:noFill/>
          <a:ln w="9525">
            <a:noFill/>
            <a:miter lim="800000"/>
            <a:headEnd/>
            <a:tailEnd/>
          </a:ln>
        </p:spPr>
      </p:pic>
      <p:sp>
        <p:nvSpPr>
          <p:cNvPr id="3" name="Title 2"/>
          <p:cNvSpPr>
            <a:spLocks noGrp="1"/>
          </p:cNvSpPr>
          <p:nvPr>
            <p:ph type="title"/>
          </p:nvPr>
        </p:nvSpPr>
        <p:spPr/>
        <p:txBody>
          <a:bodyPr/>
          <a:lstStyle/>
          <a:p>
            <a:r>
              <a:rPr lang="en-US" sz="3200" dirty="0"/>
              <a:t>Monthly Price of West Texas </a:t>
            </a:r>
            <a:br>
              <a:rPr lang="en-US" sz="3200" dirty="0"/>
            </a:br>
            <a:r>
              <a:rPr lang="en-US" sz="3200" dirty="0"/>
              <a:t>Intermediate Crude Oil</a:t>
            </a:r>
          </a:p>
        </p:txBody>
      </p:sp>
    </p:spTree>
    <p:extLst>
      <p:ext uri="{BB962C8B-B14F-4D97-AF65-F5344CB8AC3E}">
        <p14:creationId xmlns:p14="http://schemas.microsoft.com/office/powerpoint/2010/main" val="408849934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03545D-C8B6-164C-A5C3-BB4975B4F60E}"/>
              </a:ext>
            </a:extLst>
          </p:cNvPr>
          <p:cNvSpPr>
            <a:spLocks noGrp="1"/>
          </p:cNvSpPr>
          <p:nvPr>
            <p:ph type="title"/>
          </p:nvPr>
        </p:nvSpPr>
        <p:spPr/>
        <p:txBody>
          <a:bodyPr>
            <a:noAutofit/>
          </a:bodyPr>
          <a:lstStyle/>
          <a:p>
            <a:r>
              <a:rPr lang="en-US" sz="4000" dirty="0"/>
              <a:t>Independent Events Screen Cast</a:t>
            </a:r>
          </a:p>
        </p:txBody>
      </p:sp>
      <p:sp>
        <p:nvSpPr>
          <p:cNvPr id="7" name="TextBox 6">
            <a:extLst>
              <a:ext uri="{FF2B5EF4-FFF2-40B4-BE49-F238E27FC236}">
                <a16:creationId xmlns:a16="http://schemas.microsoft.com/office/drawing/2014/main" id="{3F09228D-7BEA-D141-A09E-AED9E087BF84}"/>
              </a:ext>
            </a:extLst>
          </p:cNvPr>
          <p:cNvSpPr txBox="1"/>
          <p:nvPr/>
        </p:nvSpPr>
        <p:spPr>
          <a:xfrm>
            <a:off x="152400" y="5362575"/>
            <a:ext cx="3048000" cy="892552"/>
          </a:xfrm>
          <a:prstGeom prst="rect">
            <a:avLst/>
          </a:prstGeom>
          <a:noFill/>
        </p:spPr>
        <p:txBody>
          <a:bodyPr wrap="square" rtlCol="0">
            <a:noAutofit/>
          </a:bodyPr>
          <a:lstStyle/>
          <a:p>
            <a:pPr>
              <a:spcBef>
                <a:spcPts val="600"/>
              </a:spcBef>
            </a:pPr>
            <a:r>
              <a:rPr lang="en-US" sz="1400" i="1" dirty="0"/>
              <a:t>y</a:t>
            </a:r>
            <a:r>
              <a:rPr lang="en-US" sz="1400" dirty="0"/>
              <a:t> = gen.arma.wge(</a:t>
            </a:r>
            <a:r>
              <a:rPr lang="en-US" sz="1400" i="1" dirty="0"/>
              <a:t>n </a:t>
            </a:r>
            <a:r>
              <a:rPr lang="en-US" sz="1400" dirty="0"/>
              <a:t>= 250)</a:t>
            </a:r>
          </a:p>
          <a:p>
            <a:pPr>
              <a:spcBef>
                <a:spcPts val="600"/>
              </a:spcBef>
            </a:pPr>
            <a:r>
              <a:rPr lang="en-US" sz="1400" dirty="0"/>
              <a:t>Time = seq(1,250,length.out = 250)</a:t>
            </a:r>
          </a:p>
          <a:p>
            <a:pPr>
              <a:spcBef>
                <a:spcPts val="600"/>
              </a:spcBef>
            </a:pPr>
            <a:r>
              <a:rPr lang="en-US" sz="1400" dirty="0"/>
              <a:t>plot(Time,</a:t>
            </a:r>
            <a:r>
              <a:rPr lang="en-US" sz="1400" i="1" dirty="0"/>
              <a:t>y</a:t>
            </a:r>
            <a:r>
              <a:rPr lang="en-US" sz="1400" dirty="0"/>
              <a:t>)</a:t>
            </a:r>
          </a:p>
        </p:txBody>
      </p:sp>
      <p:sp>
        <p:nvSpPr>
          <p:cNvPr id="8" name="TextBox 7">
            <a:extLst>
              <a:ext uri="{FF2B5EF4-FFF2-40B4-BE49-F238E27FC236}">
                <a16:creationId xmlns:a16="http://schemas.microsoft.com/office/drawing/2014/main" id="{5C7D8109-9A29-2D4B-8481-508A3E7156F5}"/>
              </a:ext>
            </a:extLst>
          </p:cNvPr>
          <p:cNvSpPr txBox="1"/>
          <p:nvPr/>
        </p:nvSpPr>
        <p:spPr>
          <a:xfrm>
            <a:off x="3133726" y="5334000"/>
            <a:ext cx="2944260" cy="892552"/>
          </a:xfrm>
          <a:prstGeom prst="rect">
            <a:avLst/>
          </a:prstGeom>
          <a:noFill/>
        </p:spPr>
        <p:txBody>
          <a:bodyPr wrap="square" rtlCol="0">
            <a:noAutofit/>
          </a:bodyPr>
          <a:lstStyle/>
          <a:p>
            <a:pPr>
              <a:spcBef>
                <a:spcPts val="600"/>
              </a:spcBef>
            </a:pPr>
            <a:r>
              <a:rPr lang="en-US" sz="1400" i="1" dirty="0"/>
              <a:t>y</a:t>
            </a:r>
            <a:r>
              <a:rPr lang="en-US" sz="1400" dirty="0"/>
              <a:t> = gen.arma.wge(</a:t>
            </a:r>
            <a:r>
              <a:rPr lang="en-US" sz="1400" i="1" dirty="0"/>
              <a:t>n</a:t>
            </a:r>
            <a:r>
              <a:rPr lang="en-US" sz="1400" dirty="0"/>
              <a:t> = 250)</a:t>
            </a:r>
          </a:p>
          <a:p>
            <a:pPr>
              <a:spcBef>
                <a:spcPts val="600"/>
              </a:spcBef>
            </a:pPr>
            <a:r>
              <a:rPr lang="en-US" sz="1400" dirty="0"/>
              <a:t>Time = seq(1,250,length.out = 250)</a:t>
            </a:r>
          </a:p>
          <a:p>
            <a:pPr>
              <a:spcBef>
                <a:spcPts val="600"/>
              </a:spcBef>
            </a:pPr>
            <a:r>
              <a:rPr lang="en-US" sz="1400" dirty="0"/>
              <a:t>plot(Time,</a:t>
            </a:r>
            <a:r>
              <a:rPr lang="en-US" sz="1400" i="1" dirty="0"/>
              <a:t>y,</a:t>
            </a:r>
            <a:r>
              <a:rPr lang="en-US" sz="1400" dirty="0"/>
              <a:t>type = “l”)</a:t>
            </a:r>
          </a:p>
        </p:txBody>
      </p:sp>
      <p:sp>
        <p:nvSpPr>
          <p:cNvPr id="9" name="Text Box 13">
            <a:extLst>
              <a:ext uri="{FF2B5EF4-FFF2-40B4-BE49-F238E27FC236}">
                <a16:creationId xmlns:a16="http://schemas.microsoft.com/office/drawing/2014/main" id="{928DEA11-219D-E345-BEB0-B3A6C34B0A58}"/>
              </a:ext>
            </a:extLst>
          </p:cNvPr>
          <p:cNvSpPr txBox="1">
            <a:spLocks noChangeArrowheads="1"/>
          </p:cNvSpPr>
          <p:nvPr/>
        </p:nvSpPr>
        <p:spPr bwMode="auto">
          <a:xfrm>
            <a:off x="9317602" y="4329533"/>
            <a:ext cx="1465667" cy="1234953"/>
          </a:xfrm>
          <a:prstGeom prst="rect">
            <a:avLst/>
          </a:prstGeom>
          <a:noFill/>
          <a:ln w="9525">
            <a:noFill/>
            <a:miter lim="800000"/>
            <a:headEnd/>
            <a:tailEnd/>
          </a:ln>
        </p:spPr>
        <p:txBody>
          <a:bodyPr wrap="square">
            <a:noAutofit/>
          </a:bodyPr>
          <a:lstStyle/>
          <a:p>
            <a:pPr algn="ctr">
              <a:spcBef>
                <a:spcPct val="50000"/>
              </a:spcBef>
            </a:pPr>
            <a:r>
              <a:rPr lang="en-US" sz="1350" dirty="0"/>
              <a:t>A white noise process (with finite variance) is stationary.</a:t>
            </a:r>
          </a:p>
          <a:p>
            <a:pPr>
              <a:spcBef>
                <a:spcPct val="50000"/>
              </a:spcBef>
            </a:pPr>
            <a:endParaRPr lang="en-US" sz="1350" dirty="0"/>
          </a:p>
        </p:txBody>
      </p:sp>
      <p:sp>
        <p:nvSpPr>
          <p:cNvPr id="10" name="Text Box 14">
            <a:extLst>
              <a:ext uri="{FF2B5EF4-FFF2-40B4-BE49-F238E27FC236}">
                <a16:creationId xmlns:a16="http://schemas.microsoft.com/office/drawing/2014/main" id="{831CD3CA-B63D-F543-9785-7E52283D39AA}"/>
              </a:ext>
            </a:extLst>
          </p:cNvPr>
          <p:cNvSpPr txBox="1">
            <a:spLocks noChangeArrowheads="1"/>
          </p:cNvSpPr>
          <p:nvPr/>
        </p:nvSpPr>
        <p:spPr bwMode="auto">
          <a:xfrm>
            <a:off x="9611694" y="3952218"/>
            <a:ext cx="1257300" cy="461665"/>
          </a:xfrm>
          <a:prstGeom prst="rect">
            <a:avLst/>
          </a:prstGeom>
          <a:noFill/>
          <a:ln w="9525">
            <a:noFill/>
            <a:miter lim="800000"/>
            <a:headEnd/>
            <a:tailEnd/>
          </a:ln>
        </p:spPr>
        <p:txBody>
          <a:bodyPr>
            <a:noAutofit/>
          </a:bodyPr>
          <a:lstStyle/>
          <a:p>
            <a:pPr>
              <a:spcBef>
                <a:spcPct val="50000"/>
              </a:spcBef>
            </a:pPr>
            <a:r>
              <a:rPr lang="en-US" sz="2400" b="1" dirty="0">
                <a:solidFill>
                  <a:srgbClr val="0000FB"/>
                </a:solidFill>
              </a:rPr>
              <a:t>Note:</a:t>
            </a:r>
            <a:endParaRPr lang="en-US" sz="2100" dirty="0"/>
          </a:p>
        </p:txBody>
      </p:sp>
      <p:sp>
        <p:nvSpPr>
          <p:cNvPr id="5" name="Rectangle 4">
            <a:extLst>
              <a:ext uri="{FF2B5EF4-FFF2-40B4-BE49-F238E27FC236}">
                <a16:creationId xmlns:a16="http://schemas.microsoft.com/office/drawing/2014/main" id="{3354FB80-5F9D-B841-BBAA-96AFB08D44D2}"/>
              </a:ext>
            </a:extLst>
          </p:cNvPr>
          <p:cNvSpPr/>
          <p:nvPr/>
        </p:nvSpPr>
        <p:spPr>
          <a:xfrm>
            <a:off x="9283666" y="3879086"/>
            <a:ext cx="1500188" cy="15013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350" dirty="0"/>
          </a:p>
        </p:txBody>
      </p:sp>
      <p:pic>
        <p:nvPicPr>
          <p:cNvPr id="11" name="Picture 10">
            <a:extLst>
              <a:ext uri="{FF2B5EF4-FFF2-40B4-BE49-F238E27FC236}">
                <a16:creationId xmlns:a16="http://schemas.microsoft.com/office/drawing/2014/main" id="{70E3B862-237F-EE49-A9FA-FB4F17B7E392}"/>
              </a:ext>
            </a:extLst>
          </p:cNvPr>
          <p:cNvPicPr>
            <a:picLocks noChangeAspect="1"/>
          </p:cNvPicPr>
          <p:nvPr/>
        </p:nvPicPr>
        <p:blipFill>
          <a:blip r:embed="rId3"/>
          <a:stretch>
            <a:fillRect/>
          </a:stretch>
        </p:blipFill>
        <p:spPr>
          <a:xfrm>
            <a:off x="251750" y="3892144"/>
            <a:ext cx="2631965" cy="1407795"/>
          </a:xfrm>
          <a:prstGeom prst="rect">
            <a:avLst/>
          </a:prstGeom>
        </p:spPr>
      </p:pic>
      <p:pic>
        <p:nvPicPr>
          <p:cNvPr id="12" name="Picture 11">
            <a:extLst>
              <a:ext uri="{FF2B5EF4-FFF2-40B4-BE49-F238E27FC236}">
                <a16:creationId xmlns:a16="http://schemas.microsoft.com/office/drawing/2014/main" id="{C501179A-C5F8-D646-9539-0C6300D3CD83}"/>
              </a:ext>
            </a:extLst>
          </p:cNvPr>
          <p:cNvPicPr>
            <a:picLocks noChangeAspect="1"/>
          </p:cNvPicPr>
          <p:nvPr/>
        </p:nvPicPr>
        <p:blipFill>
          <a:blip r:embed="rId4"/>
          <a:stretch>
            <a:fillRect/>
          </a:stretch>
        </p:blipFill>
        <p:spPr>
          <a:xfrm>
            <a:off x="3164868" y="3892144"/>
            <a:ext cx="2631964" cy="1407795"/>
          </a:xfrm>
          <a:prstGeom prst="rect">
            <a:avLst/>
          </a:prstGeom>
        </p:spPr>
      </p:pic>
      <p:pic>
        <p:nvPicPr>
          <p:cNvPr id="13" name="Picture 12">
            <a:extLst>
              <a:ext uri="{FF2B5EF4-FFF2-40B4-BE49-F238E27FC236}">
                <a16:creationId xmlns:a16="http://schemas.microsoft.com/office/drawing/2014/main" id="{B4CD468C-5A6F-5143-ABFD-AF11A8F16A83}"/>
              </a:ext>
            </a:extLst>
          </p:cNvPr>
          <p:cNvPicPr>
            <a:picLocks noChangeAspect="1"/>
          </p:cNvPicPr>
          <p:nvPr/>
        </p:nvPicPr>
        <p:blipFill>
          <a:blip r:embed="rId5"/>
          <a:stretch>
            <a:fillRect/>
          </a:stretch>
        </p:blipFill>
        <p:spPr>
          <a:xfrm>
            <a:off x="6077985" y="3892144"/>
            <a:ext cx="2631965" cy="1407795"/>
          </a:xfrm>
          <a:prstGeom prst="rect">
            <a:avLst/>
          </a:prstGeom>
        </p:spPr>
      </p:pic>
      <p:sp>
        <p:nvSpPr>
          <p:cNvPr id="14" name="Rectangle 13">
            <a:extLst>
              <a:ext uri="{FF2B5EF4-FFF2-40B4-BE49-F238E27FC236}">
                <a16:creationId xmlns:a16="http://schemas.microsoft.com/office/drawing/2014/main" id="{D9CA3A67-E2A2-AB40-B9B0-5FAF4482CD46}"/>
              </a:ext>
            </a:extLst>
          </p:cNvPr>
          <p:cNvSpPr/>
          <p:nvPr/>
        </p:nvSpPr>
        <p:spPr>
          <a:xfrm>
            <a:off x="6041754" y="5334000"/>
            <a:ext cx="2949846" cy="307777"/>
          </a:xfrm>
          <a:prstGeom prst="rect">
            <a:avLst/>
          </a:prstGeom>
        </p:spPr>
        <p:txBody>
          <a:bodyPr wrap="none">
            <a:noAutofit/>
          </a:bodyPr>
          <a:lstStyle/>
          <a:p>
            <a:pPr>
              <a:spcBef>
                <a:spcPts val="600"/>
              </a:spcBef>
            </a:pPr>
            <a:r>
              <a:rPr lang="en-US" sz="1400" dirty="0"/>
              <a:t>plotts.wge(</a:t>
            </a:r>
            <a:r>
              <a:rPr lang="en-US" sz="1400" i="1" dirty="0"/>
              <a:t>y</a:t>
            </a:r>
            <a:r>
              <a:rPr lang="en-US" sz="1400" dirty="0"/>
              <a:t>) #from tswge package</a:t>
            </a:r>
          </a:p>
        </p:txBody>
      </p:sp>
      <mc:AlternateContent xmlns:mc="http://schemas.openxmlformats.org/markup-compatibility/2006" xmlns:a14="http://schemas.microsoft.com/office/drawing/2010/main">
        <mc:Choice Requires="a14">
          <p:sp>
            <p:nvSpPr>
              <p:cNvPr id="15" name="Text Placeholder 2">
                <a:extLst>
                  <a:ext uri="{FF2B5EF4-FFF2-40B4-BE49-F238E27FC236}">
                    <a16:creationId xmlns:a16="http://schemas.microsoft.com/office/drawing/2014/main" id="{4B2AF282-DC06-1A47-BC13-E873A6E52EB5}"/>
                  </a:ext>
                </a:extLst>
              </p:cNvPr>
              <p:cNvSpPr txBox="1">
                <a:spLocks/>
              </p:cNvSpPr>
              <p:nvPr/>
            </p:nvSpPr>
            <p:spPr>
              <a:xfrm>
                <a:off x="457200" y="1600200"/>
                <a:ext cx="8229600" cy="2263369"/>
              </a:xfrm>
              <a:prstGeom prst="rect">
                <a:avLst/>
              </a:prstGeom>
            </p:spPr>
            <p:txBody>
              <a:bodyPr>
                <a:noAutofit/>
              </a:bodyPr>
              <a:lstStyle>
                <a:lvl1pPr marL="342900" indent="-342900" algn="l" defTabSz="914400" rtl="0" eaLnBrk="1" latinLnBrk="0" hangingPunct="1">
                  <a:spcBef>
                    <a:spcPts val="600"/>
                  </a:spcBef>
                  <a:buFont typeface="Arial" charset="0"/>
                  <a:buChar char="•"/>
                  <a:defRPr sz="3200" kern="1200">
                    <a:solidFill>
                      <a:schemeClr val="tx1"/>
                    </a:solidFill>
                    <a:latin typeface="+mn-lt"/>
                    <a:ea typeface="+mn-ea"/>
                    <a:cs typeface="+mn-cs"/>
                  </a:defRPr>
                </a:lvl1pPr>
                <a:lvl2pPr marL="742950" indent="-285750" algn="l" defTabSz="914400" rtl="0" eaLnBrk="1" latinLnBrk="0" hangingPunct="1">
                  <a:spcBef>
                    <a:spcPts val="600"/>
                  </a:spcBef>
                  <a:buFont typeface="Arial" charset="0"/>
                  <a:buChar char="•"/>
                  <a:defRPr sz="2800" b="0" i="0" u="none" kern="1200">
                    <a:solidFill>
                      <a:schemeClr val="tx1"/>
                    </a:solidFill>
                    <a:latin typeface="+mn-lt"/>
                    <a:ea typeface="+mn-ea"/>
                    <a:cs typeface="+mn-cs"/>
                  </a:defRPr>
                </a:lvl2pPr>
                <a:lvl3pPr marL="1143000" indent="-228600" algn="l" defTabSz="914400" rtl="0" eaLnBrk="1" latinLnBrk="0" hangingPunct="1">
                  <a:spcBef>
                    <a:spcPts val="600"/>
                  </a:spcBef>
                  <a:buFont typeface="Arial" charset="0"/>
                  <a:buChar char="•"/>
                  <a:defRPr sz="2400" kern="1200">
                    <a:solidFill>
                      <a:schemeClr val="tx1"/>
                    </a:solidFill>
                    <a:latin typeface="+mn-lt"/>
                    <a:ea typeface="+mn-ea"/>
                    <a:cs typeface="+mn-cs"/>
                  </a:defRPr>
                </a:lvl3pPr>
                <a:lvl4pPr marL="1600200" indent="-228600" algn="l" defTabSz="914400" rtl="0" eaLnBrk="1" latinLnBrk="0" hangingPunct="1">
                  <a:spcBef>
                    <a:spcPts val="600"/>
                  </a:spcBef>
                  <a:buFont typeface="Arial" charset="0"/>
                  <a:buChar char="•"/>
                  <a:defRPr sz="2000" kern="1200">
                    <a:solidFill>
                      <a:schemeClr val="tx1"/>
                    </a:solidFill>
                    <a:latin typeface="+mn-lt"/>
                    <a:ea typeface="+mn-ea"/>
                    <a:cs typeface="+mn-cs"/>
                  </a:defRPr>
                </a:lvl4pPr>
                <a:lvl5pPr marL="2057400" indent="-228600" algn="l" defTabSz="914400" rtl="0" eaLnBrk="1" latinLnBrk="0" hangingPunct="1">
                  <a:spcBef>
                    <a:spcPts val="600"/>
                  </a:spcBef>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charset="0"/>
                  <a:buNone/>
                </a:pPr>
                <a:r>
                  <a:rPr lang="en-US" sz="2000" dirty="0">
                    <a:latin typeface="Calibri" panose="020F0502020204030204" pitchFamily="34" charset="0"/>
                    <a:cs typeface="Calibri" panose="020F0502020204030204" pitchFamily="34" charset="0"/>
                  </a:rPr>
                  <a:t>Assume that adjacent events are independent in time. That is, assume that the value of (</a:t>
                </a:r>
                <a:r>
                  <a:rPr lang="en-US" sz="2000" i="1" dirty="0">
                    <a:latin typeface="Calibri" panose="020F0502020204030204" pitchFamily="34" charset="0"/>
                    <a:cs typeface="Calibri" panose="020F0502020204030204" pitchFamily="34" charset="0"/>
                  </a:rPr>
                  <a:t>X</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 </a:t>
                </a:r>
                <a:r>
                  <a:rPr lang="en-US" sz="2000" i="1" dirty="0">
                    <a:latin typeface="Calibri" panose="020F0502020204030204" pitchFamily="34" charset="0"/>
                    <a:cs typeface="Calibri" panose="020F0502020204030204" pitchFamily="34" charset="0"/>
                  </a:rPr>
                  <a:t>X</a:t>
                </a:r>
                <a:r>
                  <a:rPr lang="en-US" sz="2000" baseline="-25000" dirty="0">
                    <a:latin typeface="Calibri" panose="020F0502020204030204" pitchFamily="34" charset="0"/>
                    <a:cs typeface="Calibri" panose="020F0502020204030204" pitchFamily="34" charset="0"/>
                  </a:rPr>
                  <a:t>t</a:t>
                </a:r>
                <a:r>
                  <a:rPr lang="en-US" sz="2000" dirty="0">
                    <a:latin typeface="Calibri" panose="020F0502020204030204" pitchFamily="34" charset="0"/>
                    <a:cs typeface="Calibri" panose="020F0502020204030204" pitchFamily="34" charset="0"/>
                  </a:rPr>
                  <a:t>) tells us no information about the value of </a:t>
                </a:r>
                <a:r>
                  <a:rPr lang="en-US" sz="2000" i="1" dirty="0">
                    <a:latin typeface="Calibri" panose="020F0502020204030204" pitchFamily="34" charset="0"/>
                    <a:cs typeface="Calibri" panose="020F0502020204030204" pitchFamily="34" charset="0"/>
                  </a:rPr>
                  <a:t>X</a:t>
                </a:r>
                <a:r>
                  <a:rPr lang="en-US" sz="2000" i="1" baseline="-25000" dirty="0">
                    <a:latin typeface="Calibri" panose="020F0502020204030204" pitchFamily="34" charset="0"/>
                    <a:cs typeface="Calibri" panose="020F0502020204030204" pitchFamily="34" charset="0"/>
                  </a:rPr>
                  <a:t>t</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a:t>
                </a:r>
              </a:p>
              <a:p>
                <a:pPr marL="0" indent="0">
                  <a:buFont typeface="Arial" charset="0"/>
                  <a:buNone/>
                </a:pPr>
                <a:r>
                  <a:rPr lang="en-US" sz="2000" dirty="0">
                    <a:latin typeface="Calibri" panose="020F0502020204030204" pitchFamily="34" charset="0"/>
                    <a:cs typeface="Calibri" panose="020F0502020204030204" pitchFamily="34" charset="0"/>
                  </a:rPr>
                  <a:t>Mathematically, assume that </a:t>
                </a:r>
                <a:r>
                  <a:rPr lang="en-US" sz="2000" i="1" dirty="0">
                    <a:latin typeface="Calibri" panose="020F0502020204030204" pitchFamily="34" charset="0"/>
                    <a:cs typeface="Calibri" panose="020F0502020204030204" pitchFamily="34" charset="0"/>
                  </a:rPr>
                  <a:t>P</a:t>
                </a:r>
                <a:r>
                  <a:rPr lang="en-US" sz="2000" dirty="0">
                    <a:latin typeface="Calibri" panose="020F0502020204030204" pitchFamily="34" charset="0"/>
                    <a:cs typeface="Calibri" panose="020F0502020204030204" pitchFamily="34" charset="0"/>
                  </a:rPr>
                  <a:t>(</a:t>
                </a:r>
                <a:r>
                  <a:rPr lang="en-US" sz="2000" i="1" dirty="0">
                    <a:latin typeface="Calibri" panose="020F0502020204030204" pitchFamily="34" charset="0"/>
                    <a:cs typeface="Calibri" panose="020F0502020204030204" pitchFamily="34" charset="0"/>
                  </a:rPr>
                  <a:t>X</a:t>
                </a:r>
                <a:r>
                  <a:rPr lang="en-US" sz="2000" i="1" baseline="-25000" dirty="0">
                    <a:latin typeface="Calibri" panose="020F0502020204030204" pitchFamily="34" charset="0"/>
                    <a:cs typeface="Calibri" panose="020F0502020204030204" pitchFamily="34" charset="0"/>
                  </a:rPr>
                  <a:t>t</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 </a:t>
                </a:r>
                <a:r>
                  <a:rPr lang="en-US" sz="2000" i="1" dirty="0">
                    <a:latin typeface="Calibri" panose="020F0502020204030204" pitchFamily="34" charset="0"/>
                    <a:cs typeface="Calibri" panose="020F0502020204030204" pitchFamily="34" charset="0"/>
                  </a:rPr>
                  <a:t>X</a:t>
                </a:r>
                <a:r>
                  <a:rPr lang="en-US" sz="2000" baseline="-25000" dirty="0">
                    <a:latin typeface="Calibri" panose="020F0502020204030204" pitchFamily="34" charset="0"/>
                    <a:cs typeface="Calibri" panose="020F0502020204030204" pitchFamily="34" charset="0"/>
                  </a:rPr>
                  <a:t>1, ... </a:t>
                </a:r>
                <a:r>
                  <a:rPr lang="en-US" sz="2000" i="1" dirty="0">
                    <a:latin typeface="Calibri" panose="020F0502020204030204" pitchFamily="34" charset="0"/>
                    <a:cs typeface="Calibri" panose="020F0502020204030204" pitchFamily="34" charset="0"/>
                  </a:rPr>
                  <a:t>X</a:t>
                </a:r>
                <a:r>
                  <a:rPr lang="en-US" sz="2000" i="1" baseline="-25000" dirty="0">
                    <a:latin typeface="Calibri" panose="020F0502020204030204" pitchFamily="34" charset="0"/>
                    <a:cs typeface="Calibri" panose="020F0502020204030204" pitchFamily="34" charset="0"/>
                  </a:rPr>
                  <a:t>t</a:t>
                </a:r>
                <a:r>
                  <a:rPr lang="en-US" sz="2000" dirty="0">
                    <a:latin typeface="Calibri" panose="020F0502020204030204" pitchFamily="34" charset="0"/>
                    <a:cs typeface="Calibri" panose="020F0502020204030204" pitchFamily="34" charset="0"/>
                  </a:rPr>
                  <a:t>) = </a:t>
                </a:r>
                <a:r>
                  <a:rPr lang="en-US" sz="2000" i="1" dirty="0">
                    <a:latin typeface="Calibri" panose="020F0502020204030204" pitchFamily="34" charset="0"/>
                    <a:cs typeface="Calibri" panose="020F0502020204030204" pitchFamily="34" charset="0"/>
                  </a:rPr>
                  <a:t>P</a:t>
                </a:r>
                <a:r>
                  <a:rPr lang="en-US" sz="2000" dirty="0">
                    <a:latin typeface="Calibri" panose="020F0502020204030204" pitchFamily="34" charset="0"/>
                    <a:cs typeface="Calibri" panose="020F0502020204030204" pitchFamily="34" charset="0"/>
                  </a:rPr>
                  <a:t>(</a:t>
                </a:r>
                <a:r>
                  <a:rPr lang="en-US" sz="2000" i="1" dirty="0">
                    <a:latin typeface="Calibri" panose="020F0502020204030204" pitchFamily="34" charset="0"/>
                    <a:cs typeface="Calibri" panose="020F0502020204030204" pitchFamily="34" charset="0"/>
                  </a:rPr>
                  <a:t>X</a:t>
                </a:r>
                <a:r>
                  <a:rPr lang="en-US" sz="2000" i="1" baseline="-25000" dirty="0">
                    <a:latin typeface="Calibri" panose="020F0502020204030204" pitchFamily="34" charset="0"/>
                    <a:cs typeface="Calibri" panose="020F0502020204030204" pitchFamily="34" charset="0"/>
                  </a:rPr>
                  <a:t>t</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a:t>
                </a:r>
              </a:p>
              <a:p>
                <a:pPr marL="0" indent="0">
                  <a:buFont typeface="Arial" charset="0"/>
                  <a:buNone/>
                </a:pPr>
                <a:r>
                  <a:rPr lang="en-US" sz="2000" dirty="0">
                    <a:latin typeface="Calibri" panose="020F0502020204030204" pitchFamily="34" charset="0"/>
                    <a:cs typeface="Calibri" panose="020F0502020204030204" pitchFamily="34" charset="0"/>
                  </a:rPr>
                  <a:t>In the time series setting, we call this “white noise.” The notation is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𝑎</m:t>
                        </m:r>
                      </m:e>
                      <m:sub>
                        <m:r>
                          <a:rPr lang="en-US" sz="2000" i="1">
                            <a:latin typeface="Cambria Math" panose="02040503050406030204" pitchFamily="18" charset="0"/>
                          </a:rPr>
                          <m:t>𝑡</m:t>
                        </m:r>
                      </m:sub>
                    </m:sSub>
                  </m:oMath>
                </a14:m>
                <a:r>
                  <a:rPr lang="en-US" sz="2000" dirty="0">
                    <a:latin typeface="Calibri" panose="020F0502020204030204" pitchFamily="34" charset="0"/>
                    <a:cs typeface="Calibri" panose="020F0502020204030204" pitchFamily="34" charset="0"/>
                  </a:rPr>
                  <a:t>.</a:t>
                </a:r>
              </a:p>
              <a:p>
                <a:pPr marL="0" indent="0">
                  <a:buFont typeface="Arial" charset="0"/>
                  <a:buNone/>
                </a:pPr>
                <a:r>
                  <a:rPr lang="en-US" sz="2000" dirty="0">
                    <a:latin typeface="Calibri" panose="020F0502020204030204" pitchFamily="34" charset="0"/>
                    <a:cs typeface="Calibri" panose="020F0502020204030204" pitchFamily="34" charset="0"/>
                  </a:rPr>
                  <a:t>For this course, </a:t>
                </a:r>
                <a14:m>
                  <m:oMath xmlns:m="http://schemas.openxmlformats.org/officeDocument/2006/math">
                    <m:sSub>
                      <m:sSubPr>
                        <m:ctrlPr>
                          <a:rPr lang="en-US" sz="2000" i="1" smtClean="0">
                            <a:latin typeface="Cambria Math" panose="02040503050406030204" pitchFamily="18" charset="0"/>
                          </a:rPr>
                        </m:ctrlPr>
                      </m:sSubPr>
                      <m:e>
                        <m:r>
                          <a:rPr lang="en-US" sz="2000" i="1" smtClean="0">
                            <a:latin typeface="Cambria Math" panose="02040503050406030204" pitchFamily="18" charset="0"/>
                          </a:rPr>
                          <m:t>𝑎</m:t>
                        </m:r>
                      </m:e>
                      <m:sub>
                        <m:r>
                          <a:rPr lang="en-US" sz="2000" i="1" smtClean="0">
                            <a:latin typeface="Cambria Math" panose="02040503050406030204" pitchFamily="18" charset="0"/>
                          </a:rPr>
                          <m:t>𝑡</m:t>
                        </m:r>
                      </m:sub>
                    </m:sSub>
                    <m:r>
                      <a:rPr lang="en-US" sz="2000" i="1" smtClean="0">
                        <a:latin typeface="Cambria Math" panose="02040503050406030204" pitchFamily="18" charset="0"/>
                      </a:rPr>
                      <m:t>~</m:t>
                    </m:r>
                    <m:r>
                      <a:rPr lang="en-US" sz="2000" i="1" smtClean="0">
                        <a:latin typeface="Cambria Math" panose="02040503050406030204" pitchFamily="18" charset="0"/>
                      </a:rPr>
                      <m:t>𝑁</m:t>
                    </m:r>
                    <m:d>
                      <m:dPr>
                        <m:ctrlPr>
                          <a:rPr lang="en-US" sz="2000" i="1" smtClean="0">
                            <a:latin typeface="Cambria Math" panose="02040503050406030204" pitchFamily="18" charset="0"/>
                          </a:rPr>
                        </m:ctrlPr>
                      </m:dPr>
                      <m:e>
                        <m:r>
                          <a:rPr lang="en-US" sz="2000" i="1" smtClean="0">
                            <a:latin typeface="Cambria Math" panose="02040503050406030204" pitchFamily="18" charset="0"/>
                          </a:rPr>
                          <m:t>0,</m:t>
                        </m:r>
                        <m:sSubSup>
                          <m:sSubSupPr>
                            <m:ctrlPr>
                              <a:rPr lang="en-US" sz="2000" i="1" smtClean="0">
                                <a:latin typeface="Cambria Math" panose="02040503050406030204" pitchFamily="18" charset="0"/>
                              </a:rPr>
                            </m:ctrlPr>
                          </m:sSubSupPr>
                          <m:e>
                            <m:r>
                              <a:rPr lang="en-US" sz="2000" i="1">
                                <a:latin typeface="Cambria Math" panose="02040503050406030204" pitchFamily="18" charset="0"/>
                                <a:ea typeface="Cambria Math" panose="02040503050406030204" pitchFamily="18" charset="0"/>
                              </a:rPr>
                              <m:t>𝜎</m:t>
                            </m:r>
                          </m:e>
                          <m:sub>
                            <m:r>
                              <a:rPr lang="en-US" sz="2000" i="1" smtClean="0">
                                <a:latin typeface="Cambria Math" panose="02040503050406030204" pitchFamily="18" charset="0"/>
                              </a:rPr>
                              <m:t>𝑎</m:t>
                            </m:r>
                          </m:sub>
                          <m:sup>
                            <m:r>
                              <a:rPr lang="en-US" sz="2000" i="1" smtClean="0">
                                <a:latin typeface="Cambria Math" panose="02040503050406030204" pitchFamily="18" charset="0"/>
                              </a:rPr>
                              <m:t>2</m:t>
                            </m:r>
                          </m:sup>
                        </m:sSubSup>
                        <m:r>
                          <a:rPr lang="en-US" sz="2000" i="1" smtClean="0">
                            <a:latin typeface="Cambria Math" panose="02040503050406030204" pitchFamily="18" charset="0"/>
                          </a:rPr>
                          <m:t> </m:t>
                        </m:r>
                      </m:e>
                    </m:d>
                    <m:r>
                      <a:rPr lang="en-US" sz="2000" i="1" smtClean="0">
                        <a:latin typeface="Cambria Math" panose="02040503050406030204" pitchFamily="18" charset="0"/>
                      </a:rPr>
                      <m:t> </m:t>
                    </m:r>
                    <m:r>
                      <a:rPr lang="en-US" sz="2000" i="1" smtClean="0">
                        <a:latin typeface="Cambria Math" panose="02040503050406030204" pitchFamily="18" charset="0"/>
                      </a:rPr>
                      <m:t>𝑠𝑢𝑐h</m:t>
                    </m:r>
                    <m:r>
                      <a:rPr lang="en-US" sz="2000" i="1" smtClean="0">
                        <a:latin typeface="Cambria Math" panose="02040503050406030204" pitchFamily="18" charset="0"/>
                      </a:rPr>
                      <m:t> </m:t>
                    </m:r>
                    <m:r>
                      <a:rPr lang="en-US" sz="2000" i="1" smtClean="0">
                        <a:latin typeface="Cambria Math" panose="02040503050406030204" pitchFamily="18" charset="0"/>
                      </a:rPr>
                      <m:t>𝑡h𝑎𝑡</m:t>
                    </m:r>
                    <m:r>
                      <a:rPr lang="en-US" sz="2000" i="1" smtClean="0">
                        <a:latin typeface="Cambria Math" panose="02040503050406030204" pitchFamily="18" charset="0"/>
                      </a:rPr>
                      <m:t> </m:t>
                    </m:r>
                    <m:sSubSup>
                      <m:sSubSupPr>
                        <m:ctrlPr>
                          <a:rPr lang="en-US" sz="2000" i="1">
                            <a:latin typeface="Cambria Math" panose="02040503050406030204" pitchFamily="18" charset="0"/>
                          </a:rPr>
                        </m:ctrlPr>
                      </m:sSubSupPr>
                      <m:e>
                        <m:r>
                          <a:rPr lang="en-US" sz="2000" i="1">
                            <a:latin typeface="Cambria Math" panose="02040503050406030204" pitchFamily="18" charset="0"/>
                            <a:ea typeface="Cambria Math" panose="02040503050406030204" pitchFamily="18" charset="0"/>
                          </a:rPr>
                          <m:t>𝜎</m:t>
                        </m:r>
                      </m:e>
                      <m:sub>
                        <m:r>
                          <a:rPr lang="en-US" sz="2000" i="1">
                            <a:latin typeface="Cambria Math" panose="02040503050406030204" pitchFamily="18" charset="0"/>
                          </a:rPr>
                          <m:t>𝑎</m:t>
                        </m:r>
                      </m:sub>
                      <m:sup>
                        <m:r>
                          <a:rPr lang="en-US" sz="2000" i="1">
                            <a:latin typeface="Cambria Math" panose="02040503050406030204" pitchFamily="18" charset="0"/>
                          </a:rPr>
                          <m:t>2</m:t>
                        </m:r>
                      </m:sup>
                    </m:sSubSup>
                    <m:r>
                      <a:rPr lang="en-US" sz="2000" i="1" smtClean="0">
                        <a:latin typeface="Cambria Math" panose="02040503050406030204" pitchFamily="18" charset="0"/>
                      </a:rPr>
                      <m:t>&lt;</m:t>
                    </m:r>
                    <m:r>
                      <a:rPr lang="en-US" sz="2000" i="1" smtClean="0">
                        <a:latin typeface="Cambria Math" panose="02040503050406030204" pitchFamily="18" charset="0"/>
                        <a:ea typeface="Cambria Math" panose="02040503050406030204" pitchFamily="18" charset="0"/>
                      </a:rPr>
                      <m:t>∞</m:t>
                    </m:r>
                  </m:oMath>
                </a14:m>
                <a:r>
                  <a:rPr lang="en-US" sz="2000" dirty="0">
                    <a:latin typeface="Calibri" panose="020F0502020204030204" pitchFamily="34" charset="0"/>
                    <a:cs typeface="Calibri" panose="020F0502020204030204" pitchFamily="34" charset="0"/>
                  </a:rPr>
                  <a:t>.</a:t>
                </a:r>
              </a:p>
              <a:p>
                <a:pPr marL="0" indent="0">
                  <a:buFont typeface="Arial" charset="0"/>
                  <a:buNone/>
                </a:pPr>
                <a:r>
                  <a:rPr lang="en-US" sz="2000" dirty="0">
                    <a:latin typeface="Calibri" panose="020F0502020204030204" pitchFamily="34" charset="0"/>
                    <a:cs typeface="Calibri" panose="020F0502020204030204" pitchFamily="34" charset="0"/>
                  </a:rPr>
                  <a:t>Let’s use </a:t>
                </a:r>
                <a:r>
                  <a:rPr lang="en-US" sz="2000" i="1" dirty="0">
                    <a:latin typeface="Calibri" panose="020F0502020204030204" pitchFamily="34" charset="0"/>
                    <a:cs typeface="Calibri" panose="020F0502020204030204" pitchFamily="34" charset="0"/>
                  </a:rPr>
                  <a:t>R </a:t>
                </a:r>
                <a:r>
                  <a:rPr lang="en-US" sz="2000" dirty="0">
                    <a:latin typeface="Calibri" panose="020F0502020204030204" pitchFamily="34" charset="0"/>
                    <a:cs typeface="Calibri" panose="020F0502020204030204" pitchFamily="34" charset="0"/>
                  </a:rPr>
                  <a:t>and tswge to simulate this scenario, to simulate ”white noise.”</a:t>
                </a:r>
              </a:p>
            </p:txBody>
          </p:sp>
        </mc:Choice>
        <mc:Fallback xmlns="">
          <p:sp>
            <p:nvSpPr>
              <p:cNvPr id="15" name="Text Placeholder 2">
                <a:extLst>
                  <a:ext uri="{FF2B5EF4-FFF2-40B4-BE49-F238E27FC236}">
                    <a16:creationId xmlns:a16="http://schemas.microsoft.com/office/drawing/2014/main" xmlns:a14="http://schemas.microsoft.com/office/drawing/2010/main" xmlns="" id="{4B2AF282-DC06-1A47-BC13-E873A6E52EB5}"/>
                  </a:ext>
                </a:extLst>
              </p:cNvPr>
              <p:cNvSpPr txBox="1">
                <a:spLocks noRot="1" noChangeAspect="1" noMove="1" noResize="1" noEditPoints="1" noAdjustHandles="1" noChangeArrowheads="1" noChangeShapeType="1" noTextEdit="1"/>
              </p:cNvSpPr>
              <p:nvPr/>
            </p:nvSpPr>
            <p:spPr>
              <a:xfrm>
                <a:off x="457200" y="1600200"/>
                <a:ext cx="8229600" cy="2263369"/>
              </a:xfrm>
              <a:prstGeom prst="rect">
                <a:avLst/>
              </a:prstGeom>
              <a:blipFill rotWithShape="0">
                <a:blip r:embed="rId6"/>
                <a:stretch>
                  <a:fillRect l="-741" t="-1617" b="-2965"/>
                </a:stretch>
              </a:blipFill>
            </p:spPr>
            <p:txBody>
              <a:bodyPr/>
              <a:lstStyle/>
              <a:p>
                <a:r>
                  <a:rPr lang="en-US">
                    <a:noFill/>
                  </a:rPr>
                  <a:t> </a:t>
                </a:r>
              </a:p>
            </p:txBody>
          </p:sp>
        </mc:Fallback>
      </mc:AlternateContent>
    </p:spTree>
    <p:extLst>
      <p:ext uri="{BB962C8B-B14F-4D97-AF65-F5344CB8AC3E}">
        <p14:creationId xmlns:p14="http://schemas.microsoft.com/office/powerpoint/2010/main" val="425694516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0545356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a:t>Serial Dependence</a:t>
            </a:r>
          </a:p>
        </p:txBody>
      </p:sp>
    </p:spTree>
    <p:extLst>
      <p:ext uri="{BB962C8B-B14F-4D97-AF65-F5344CB8AC3E}">
        <p14:creationId xmlns:p14="http://schemas.microsoft.com/office/powerpoint/2010/main" val="303013710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4718D70-DBB2-7240-8D67-FF77734E4C76}"/>
              </a:ext>
            </a:extLst>
          </p:cNvPr>
          <p:cNvPicPr>
            <a:picLocks/>
          </p:cNvPicPr>
          <p:nvPr/>
        </p:nvPicPr>
        <p:blipFill>
          <a:blip r:embed="rId3"/>
          <a:stretch>
            <a:fillRect/>
          </a:stretch>
        </p:blipFill>
        <p:spPr>
          <a:xfrm>
            <a:off x="0" y="1794119"/>
            <a:ext cx="6501384" cy="4046220"/>
          </a:xfrm>
          <a:prstGeom prst="rect">
            <a:avLst/>
          </a:prstGeom>
        </p:spPr>
      </p:pic>
      <p:sp>
        <p:nvSpPr>
          <p:cNvPr id="2" name="Title 1">
            <a:extLst>
              <a:ext uri="{FF2B5EF4-FFF2-40B4-BE49-F238E27FC236}">
                <a16:creationId xmlns:a16="http://schemas.microsoft.com/office/drawing/2014/main" id="{A1A68E5D-D1B8-DC46-83F4-5BA8D3C5426A}"/>
              </a:ext>
            </a:extLst>
          </p:cNvPr>
          <p:cNvSpPr>
            <a:spLocks noGrp="1"/>
          </p:cNvSpPr>
          <p:nvPr>
            <p:ph type="title"/>
          </p:nvPr>
        </p:nvSpPr>
        <p:spPr/>
        <p:txBody>
          <a:bodyPr/>
          <a:lstStyle/>
          <a:p>
            <a:r>
              <a:rPr lang="en-US" dirty="0"/>
              <a:t>Dependence: Serial Correlation</a:t>
            </a:r>
          </a:p>
        </p:txBody>
      </p:sp>
      <p:sp>
        <p:nvSpPr>
          <p:cNvPr id="3" name="Rectangle 2">
            <a:extLst>
              <a:ext uri="{FF2B5EF4-FFF2-40B4-BE49-F238E27FC236}">
                <a16:creationId xmlns:a16="http://schemas.microsoft.com/office/drawing/2014/main" id="{D041C419-F404-7043-8343-727CDA10D97E}"/>
              </a:ext>
            </a:extLst>
          </p:cNvPr>
          <p:cNvSpPr/>
          <p:nvPr/>
        </p:nvSpPr>
        <p:spPr>
          <a:xfrm>
            <a:off x="6072850" y="2656290"/>
            <a:ext cx="3033203" cy="620310"/>
          </a:xfrm>
          <a:prstGeom prst="rect">
            <a:avLst/>
          </a:prstGeom>
        </p:spPr>
        <p:txBody>
          <a:bodyPr wrap="none">
            <a:noAutofit/>
          </a:bodyPr>
          <a:lstStyle/>
          <a:p>
            <a:pPr>
              <a:spcBef>
                <a:spcPts val="600"/>
              </a:spcBef>
            </a:pPr>
            <a:r>
              <a:rPr lang="en-US" sz="1400" dirty="0"/>
              <a:t>Example 1 (independent):</a:t>
            </a:r>
          </a:p>
          <a:p>
            <a:pPr>
              <a:spcBef>
                <a:spcPts val="600"/>
              </a:spcBef>
            </a:pPr>
            <a:r>
              <a:rPr lang="en-US" sz="1400" i="1" dirty="0"/>
              <a:t>P</a:t>
            </a:r>
            <a:r>
              <a:rPr lang="en-US" sz="1400" dirty="0"/>
              <a:t>(</a:t>
            </a:r>
            <a:r>
              <a:rPr lang="en-US" sz="1400" i="1" dirty="0"/>
              <a:t>X</a:t>
            </a:r>
            <a:r>
              <a:rPr lang="en-US" sz="1400" baseline="-25000" dirty="0"/>
              <a:t>22</a:t>
            </a:r>
            <a:r>
              <a:rPr lang="en-US" sz="1400" dirty="0"/>
              <a:t> &gt; 5 | </a:t>
            </a:r>
            <a:r>
              <a:rPr lang="en-US" sz="1400" i="1" dirty="0"/>
              <a:t>X</a:t>
            </a:r>
            <a:r>
              <a:rPr lang="en-US" sz="1400" baseline="-25000" dirty="0"/>
              <a:t>21 </a:t>
            </a:r>
            <a:r>
              <a:rPr lang="en-US" sz="1400" dirty="0"/>
              <a:t>= 4.5) = </a:t>
            </a:r>
            <a:r>
              <a:rPr lang="en-US" sz="1400" i="1" dirty="0"/>
              <a:t>P</a:t>
            </a:r>
            <a:r>
              <a:rPr lang="en-US" sz="1400" dirty="0"/>
              <a:t>(</a:t>
            </a:r>
            <a:r>
              <a:rPr lang="en-US" sz="1400" i="1" dirty="0"/>
              <a:t>X</a:t>
            </a:r>
            <a:r>
              <a:rPr lang="en-US" sz="1400" baseline="-25000" dirty="0"/>
              <a:t>22</a:t>
            </a:r>
            <a:r>
              <a:rPr lang="en-US" sz="1400" dirty="0"/>
              <a:t> &gt; 5) = .5</a:t>
            </a:r>
          </a:p>
        </p:txBody>
      </p:sp>
      <p:sp>
        <p:nvSpPr>
          <p:cNvPr id="13" name="Rectangle 12">
            <a:extLst>
              <a:ext uri="{FF2B5EF4-FFF2-40B4-BE49-F238E27FC236}">
                <a16:creationId xmlns:a16="http://schemas.microsoft.com/office/drawing/2014/main" id="{B49CA682-A23E-E841-81AB-58D09124D401}"/>
              </a:ext>
            </a:extLst>
          </p:cNvPr>
          <p:cNvSpPr/>
          <p:nvPr/>
        </p:nvSpPr>
        <p:spPr>
          <a:xfrm>
            <a:off x="6072850" y="3418290"/>
            <a:ext cx="3033203" cy="620310"/>
          </a:xfrm>
          <a:prstGeom prst="rect">
            <a:avLst/>
          </a:prstGeom>
        </p:spPr>
        <p:txBody>
          <a:bodyPr wrap="none">
            <a:noAutofit/>
          </a:bodyPr>
          <a:lstStyle/>
          <a:p>
            <a:pPr>
              <a:spcBef>
                <a:spcPts val="600"/>
              </a:spcBef>
            </a:pPr>
            <a:r>
              <a:rPr lang="en-US" sz="1400" dirty="0"/>
              <a:t>Example 1 (dependent):</a:t>
            </a:r>
          </a:p>
          <a:p>
            <a:pPr>
              <a:spcBef>
                <a:spcPts val="600"/>
              </a:spcBef>
            </a:pPr>
            <a:r>
              <a:rPr lang="en-US" sz="1400" i="1" dirty="0"/>
              <a:t>P</a:t>
            </a:r>
            <a:r>
              <a:rPr lang="en-US" sz="1400" dirty="0"/>
              <a:t>(</a:t>
            </a:r>
            <a:r>
              <a:rPr lang="en-US" sz="1400" i="1" dirty="0"/>
              <a:t>X</a:t>
            </a:r>
            <a:r>
              <a:rPr lang="en-US" sz="1400" baseline="-25000" dirty="0"/>
              <a:t>22</a:t>
            </a:r>
            <a:r>
              <a:rPr lang="en-US" sz="1400" dirty="0"/>
              <a:t> &gt; 5 | </a:t>
            </a:r>
            <a:r>
              <a:rPr lang="en-US" sz="1400" i="1" dirty="0"/>
              <a:t>X</a:t>
            </a:r>
            <a:r>
              <a:rPr lang="en-US" sz="1400" baseline="-25000" dirty="0"/>
              <a:t>21 </a:t>
            </a:r>
            <a:r>
              <a:rPr lang="en-US" sz="1400" dirty="0"/>
              <a:t>= 4.5) &lt; </a:t>
            </a:r>
            <a:r>
              <a:rPr lang="en-US" sz="1400" i="1" dirty="0"/>
              <a:t>P</a:t>
            </a:r>
            <a:r>
              <a:rPr lang="en-US" sz="1400" dirty="0"/>
              <a:t>(</a:t>
            </a:r>
            <a:r>
              <a:rPr lang="en-US" sz="1400" i="1" dirty="0"/>
              <a:t>X</a:t>
            </a:r>
            <a:r>
              <a:rPr lang="en-US" sz="1400" baseline="-25000" dirty="0"/>
              <a:t>22</a:t>
            </a:r>
            <a:r>
              <a:rPr lang="en-US" sz="1400" dirty="0"/>
              <a:t> &gt; 5) = .5</a:t>
            </a:r>
          </a:p>
        </p:txBody>
      </p:sp>
      <p:sp>
        <p:nvSpPr>
          <p:cNvPr id="18" name="Oval 17">
            <a:extLst>
              <a:ext uri="{FF2B5EF4-FFF2-40B4-BE49-F238E27FC236}">
                <a16:creationId xmlns:a16="http://schemas.microsoft.com/office/drawing/2014/main" id="{821B097F-43A8-EE4A-8091-D492676B840A}"/>
              </a:ext>
            </a:extLst>
          </p:cNvPr>
          <p:cNvSpPr/>
          <p:nvPr/>
        </p:nvSpPr>
        <p:spPr>
          <a:xfrm>
            <a:off x="4252395" y="4182516"/>
            <a:ext cx="268941" cy="242374"/>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350" dirty="0"/>
          </a:p>
        </p:txBody>
      </p:sp>
      <p:sp>
        <p:nvSpPr>
          <p:cNvPr id="20" name="TextBox 19">
            <a:extLst>
              <a:ext uri="{FF2B5EF4-FFF2-40B4-BE49-F238E27FC236}">
                <a16:creationId xmlns:a16="http://schemas.microsoft.com/office/drawing/2014/main" id="{13E1C3AE-7956-844F-A5E1-78E7D505C526}"/>
              </a:ext>
            </a:extLst>
          </p:cNvPr>
          <p:cNvSpPr txBox="1"/>
          <p:nvPr/>
        </p:nvSpPr>
        <p:spPr>
          <a:xfrm>
            <a:off x="3645140" y="4505572"/>
            <a:ext cx="1752392" cy="300082"/>
          </a:xfrm>
          <a:prstGeom prst="rect">
            <a:avLst/>
          </a:prstGeom>
          <a:noFill/>
        </p:spPr>
        <p:txBody>
          <a:bodyPr wrap="square" rtlCol="0">
            <a:noAutofit/>
          </a:bodyPr>
          <a:lstStyle/>
          <a:p>
            <a:pPr algn="ctr"/>
            <a:r>
              <a:rPr lang="en-US" sz="1400" b="1" dirty="0"/>
              <a:t>(</a:t>
            </a:r>
            <a:r>
              <a:rPr lang="en-US" sz="1400" b="1" i="1" dirty="0"/>
              <a:t>X</a:t>
            </a:r>
            <a:r>
              <a:rPr lang="en-US" sz="1400" b="1" baseline="-25000" dirty="0"/>
              <a:t>21</a:t>
            </a:r>
            <a:r>
              <a:rPr lang="en-US" sz="1400" b="1" dirty="0"/>
              <a:t> = 4.5)</a:t>
            </a:r>
          </a:p>
        </p:txBody>
      </p:sp>
      <p:sp>
        <p:nvSpPr>
          <p:cNvPr id="26" name="TextBox 25">
            <a:extLst>
              <a:ext uri="{FF2B5EF4-FFF2-40B4-BE49-F238E27FC236}">
                <a16:creationId xmlns:a16="http://schemas.microsoft.com/office/drawing/2014/main" id="{5CEC659E-6AC5-014F-A826-DA3EED584276}"/>
              </a:ext>
            </a:extLst>
          </p:cNvPr>
          <p:cNvSpPr txBox="1"/>
          <p:nvPr/>
        </p:nvSpPr>
        <p:spPr>
          <a:xfrm>
            <a:off x="4561133" y="4202520"/>
            <a:ext cx="1077667" cy="300082"/>
          </a:xfrm>
          <a:prstGeom prst="rect">
            <a:avLst/>
          </a:prstGeom>
          <a:noFill/>
        </p:spPr>
        <p:txBody>
          <a:bodyPr wrap="square" rtlCol="0">
            <a:noAutofit/>
          </a:bodyPr>
          <a:lstStyle/>
          <a:p>
            <a:r>
              <a:rPr lang="en-US" sz="1400" b="1" dirty="0"/>
              <a:t>(</a:t>
            </a:r>
            <a:r>
              <a:rPr lang="en-US" sz="1400" b="1" i="1" dirty="0"/>
              <a:t>X</a:t>
            </a:r>
            <a:r>
              <a:rPr lang="en-US" sz="1400" b="1" baseline="-25000" dirty="0"/>
              <a:t>22</a:t>
            </a:r>
            <a:r>
              <a:rPr lang="en-US" sz="1400" b="1" dirty="0"/>
              <a:t> = ?)</a:t>
            </a:r>
          </a:p>
        </p:txBody>
      </p:sp>
      <p:sp>
        <p:nvSpPr>
          <p:cNvPr id="9" name="Multiply 8">
            <a:extLst>
              <a:ext uri="{FF2B5EF4-FFF2-40B4-BE49-F238E27FC236}">
                <a16:creationId xmlns:a16="http://schemas.microsoft.com/office/drawing/2014/main" id="{2084E934-5CC0-644E-88D0-BA4C0F427C47}"/>
              </a:ext>
            </a:extLst>
          </p:cNvPr>
          <p:cNvSpPr/>
          <p:nvPr/>
        </p:nvSpPr>
        <p:spPr>
          <a:xfrm>
            <a:off x="6478234" y="2569572"/>
            <a:ext cx="1405301" cy="792956"/>
          </a:xfrm>
          <a:prstGeom prst="mathMultiply">
            <a:avLst>
              <a:gd name="adj1" fmla="val 1000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400" dirty="0"/>
          </a:p>
        </p:txBody>
      </p:sp>
    </p:spTree>
    <p:extLst>
      <p:ext uri="{BB962C8B-B14F-4D97-AF65-F5344CB8AC3E}">
        <p14:creationId xmlns:p14="http://schemas.microsoft.com/office/powerpoint/2010/main" val="3823727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6"/>
                                        </p:tgtEl>
                                        <p:attrNameLst>
                                          <p:attrName>style.visibility</p:attrName>
                                        </p:attrNameLst>
                                      </p:cBhvr>
                                      <p:to>
                                        <p:strVal val="visible"/>
                                      </p:to>
                                    </p:set>
                                    <p:animEffect transition="in" filter="fade">
                                      <p:cBhvr>
                                        <p:cTn id="15" dur="500"/>
                                        <p:tgtEl>
                                          <p:spTgt spid="2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fade">
                                      <p:cBhvr>
                                        <p:cTn id="20" dur="500"/>
                                        <p:tgtEl>
                                          <p:spTgt spid="3"/>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fade">
                                      <p:cBhvr>
                                        <p:cTn id="3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3" grpId="0"/>
      <p:bldP spid="18" grpId="0" animBg="1"/>
      <p:bldP spid="20" grpId="0"/>
      <p:bldP spid="26" grpId="0"/>
      <p:bldP spid="9"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Dependence: Serial Correlation</a:t>
            </a:r>
          </a:p>
        </p:txBody>
      </p:sp>
      <p:pic>
        <p:nvPicPr>
          <p:cNvPr id="3" name="Picture 2">
            <a:extLst>
              <a:ext uri="{FF2B5EF4-FFF2-40B4-BE49-F238E27FC236}">
                <a16:creationId xmlns:a16="http://schemas.microsoft.com/office/drawing/2014/main" id="{A4718D70-DBB2-7240-8D67-FF77734E4C76}"/>
              </a:ext>
            </a:extLst>
          </p:cNvPr>
          <p:cNvPicPr>
            <a:picLocks/>
          </p:cNvPicPr>
          <p:nvPr/>
        </p:nvPicPr>
        <p:blipFill>
          <a:blip r:embed="rId2"/>
          <a:stretch>
            <a:fillRect/>
          </a:stretch>
        </p:blipFill>
        <p:spPr>
          <a:xfrm>
            <a:off x="0" y="1794119"/>
            <a:ext cx="6501384" cy="4046220"/>
          </a:xfrm>
          <a:prstGeom prst="rect">
            <a:avLst/>
          </a:prstGeom>
        </p:spPr>
      </p:pic>
      <p:sp>
        <p:nvSpPr>
          <p:cNvPr id="6" name="Oval 5">
            <a:extLst>
              <a:ext uri="{FF2B5EF4-FFF2-40B4-BE49-F238E27FC236}">
                <a16:creationId xmlns:a16="http://schemas.microsoft.com/office/drawing/2014/main" id="{821B097F-43A8-EE4A-8091-D492676B840A}"/>
              </a:ext>
            </a:extLst>
          </p:cNvPr>
          <p:cNvSpPr/>
          <p:nvPr/>
        </p:nvSpPr>
        <p:spPr>
          <a:xfrm>
            <a:off x="4252395" y="4182516"/>
            <a:ext cx="268941" cy="242374"/>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350" dirty="0"/>
          </a:p>
        </p:txBody>
      </p:sp>
      <p:sp>
        <p:nvSpPr>
          <p:cNvPr id="7" name="TextBox 6">
            <a:extLst>
              <a:ext uri="{FF2B5EF4-FFF2-40B4-BE49-F238E27FC236}">
                <a16:creationId xmlns:a16="http://schemas.microsoft.com/office/drawing/2014/main" id="{13E1C3AE-7956-844F-A5E1-78E7D505C526}"/>
              </a:ext>
            </a:extLst>
          </p:cNvPr>
          <p:cNvSpPr txBox="1"/>
          <p:nvPr/>
        </p:nvSpPr>
        <p:spPr>
          <a:xfrm>
            <a:off x="3645140" y="4505572"/>
            <a:ext cx="1752392" cy="300082"/>
          </a:xfrm>
          <a:prstGeom prst="rect">
            <a:avLst/>
          </a:prstGeom>
          <a:noFill/>
        </p:spPr>
        <p:txBody>
          <a:bodyPr wrap="square" rtlCol="0">
            <a:noAutofit/>
          </a:bodyPr>
          <a:lstStyle/>
          <a:p>
            <a:pPr algn="ctr"/>
            <a:r>
              <a:rPr lang="en-US" sz="1400" b="1" dirty="0"/>
              <a:t>(</a:t>
            </a:r>
            <a:r>
              <a:rPr lang="en-US" sz="1400" b="1" i="1" dirty="0"/>
              <a:t>X</a:t>
            </a:r>
            <a:r>
              <a:rPr lang="en-US" sz="1400" b="1" baseline="-25000" dirty="0"/>
              <a:t>21</a:t>
            </a:r>
            <a:r>
              <a:rPr lang="en-US" sz="1400" b="1" dirty="0"/>
              <a:t> = 4.5)</a:t>
            </a:r>
          </a:p>
        </p:txBody>
      </p:sp>
      <p:sp>
        <p:nvSpPr>
          <p:cNvPr id="10" name="TextBox 9">
            <a:extLst>
              <a:ext uri="{FF2B5EF4-FFF2-40B4-BE49-F238E27FC236}">
                <a16:creationId xmlns:a16="http://schemas.microsoft.com/office/drawing/2014/main" id="{5CEC659E-6AC5-014F-A826-DA3EED584276}"/>
              </a:ext>
            </a:extLst>
          </p:cNvPr>
          <p:cNvSpPr txBox="1"/>
          <p:nvPr/>
        </p:nvSpPr>
        <p:spPr>
          <a:xfrm>
            <a:off x="4561133" y="4202520"/>
            <a:ext cx="1077667" cy="300082"/>
          </a:xfrm>
          <a:prstGeom prst="rect">
            <a:avLst/>
          </a:prstGeom>
          <a:noFill/>
        </p:spPr>
        <p:txBody>
          <a:bodyPr wrap="square" rtlCol="0">
            <a:noAutofit/>
          </a:bodyPr>
          <a:lstStyle/>
          <a:p>
            <a:r>
              <a:rPr lang="en-US" sz="1400" b="1" dirty="0"/>
              <a:t>(</a:t>
            </a:r>
            <a:r>
              <a:rPr lang="en-US" sz="1400" b="1" i="1" dirty="0"/>
              <a:t>X</a:t>
            </a:r>
            <a:r>
              <a:rPr lang="en-US" sz="1400" b="1" baseline="-25000" dirty="0"/>
              <a:t>22</a:t>
            </a:r>
            <a:r>
              <a:rPr lang="en-US" sz="1400" b="1" dirty="0"/>
              <a:t> = 4.3)</a:t>
            </a:r>
          </a:p>
        </p:txBody>
      </p:sp>
      <p:sp>
        <p:nvSpPr>
          <p:cNvPr id="11" name="Rectangle 10">
            <a:extLst>
              <a:ext uri="{FF2B5EF4-FFF2-40B4-BE49-F238E27FC236}">
                <a16:creationId xmlns:a16="http://schemas.microsoft.com/office/drawing/2014/main" id="{D041C419-F404-7043-8343-727CDA10D97E}"/>
              </a:ext>
            </a:extLst>
          </p:cNvPr>
          <p:cNvSpPr/>
          <p:nvPr/>
        </p:nvSpPr>
        <p:spPr>
          <a:xfrm>
            <a:off x="6072850" y="2656290"/>
            <a:ext cx="3033203" cy="620310"/>
          </a:xfrm>
          <a:prstGeom prst="rect">
            <a:avLst/>
          </a:prstGeom>
        </p:spPr>
        <p:txBody>
          <a:bodyPr wrap="none">
            <a:noAutofit/>
          </a:bodyPr>
          <a:lstStyle/>
          <a:p>
            <a:pPr>
              <a:spcBef>
                <a:spcPts val="600"/>
              </a:spcBef>
            </a:pPr>
            <a:r>
              <a:rPr lang="en-US" sz="1400" dirty="0"/>
              <a:t>Example 1 (independent):</a:t>
            </a:r>
          </a:p>
          <a:p>
            <a:pPr>
              <a:spcBef>
                <a:spcPts val="600"/>
              </a:spcBef>
            </a:pPr>
            <a:r>
              <a:rPr lang="en-US" sz="1400" i="1" dirty="0"/>
              <a:t>P</a:t>
            </a:r>
            <a:r>
              <a:rPr lang="en-US" sz="1400" dirty="0"/>
              <a:t>(</a:t>
            </a:r>
            <a:r>
              <a:rPr lang="en-US" sz="1400" i="1" dirty="0"/>
              <a:t>X</a:t>
            </a:r>
            <a:r>
              <a:rPr lang="en-US" sz="1400" baseline="-25000" dirty="0"/>
              <a:t>22</a:t>
            </a:r>
            <a:r>
              <a:rPr lang="en-US" sz="1400" dirty="0"/>
              <a:t> &gt; 5 | </a:t>
            </a:r>
            <a:r>
              <a:rPr lang="en-US" sz="1400" i="1" dirty="0"/>
              <a:t>X</a:t>
            </a:r>
            <a:r>
              <a:rPr lang="en-US" sz="1400" baseline="-25000" dirty="0"/>
              <a:t>21 </a:t>
            </a:r>
            <a:r>
              <a:rPr lang="en-US" sz="1400" dirty="0"/>
              <a:t>= 4.5) = </a:t>
            </a:r>
            <a:r>
              <a:rPr lang="en-US" sz="1400" i="1" dirty="0"/>
              <a:t>P</a:t>
            </a:r>
            <a:r>
              <a:rPr lang="en-US" sz="1400" dirty="0"/>
              <a:t>(</a:t>
            </a:r>
            <a:r>
              <a:rPr lang="en-US" sz="1400" i="1" dirty="0"/>
              <a:t>X</a:t>
            </a:r>
            <a:r>
              <a:rPr lang="en-US" sz="1400" baseline="-25000" dirty="0"/>
              <a:t>22</a:t>
            </a:r>
            <a:r>
              <a:rPr lang="en-US" sz="1400" dirty="0"/>
              <a:t> &gt; 5) = .5</a:t>
            </a:r>
          </a:p>
        </p:txBody>
      </p:sp>
      <p:sp>
        <p:nvSpPr>
          <p:cNvPr id="12" name="Rectangle 11">
            <a:extLst>
              <a:ext uri="{FF2B5EF4-FFF2-40B4-BE49-F238E27FC236}">
                <a16:creationId xmlns:a16="http://schemas.microsoft.com/office/drawing/2014/main" id="{B49CA682-A23E-E841-81AB-58D09124D401}"/>
              </a:ext>
            </a:extLst>
          </p:cNvPr>
          <p:cNvSpPr/>
          <p:nvPr/>
        </p:nvSpPr>
        <p:spPr>
          <a:xfrm>
            <a:off x="6072850" y="3418290"/>
            <a:ext cx="3033203" cy="620310"/>
          </a:xfrm>
          <a:prstGeom prst="rect">
            <a:avLst/>
          </a:prstGeom>
        </p:spPr>
        <p:txBody>
          <a:bodyPr wrap="none">
            <a:noAutofit/>
          </a:bodyPr>
          <a:lstStyle/>
          <a:p>
            <a:pPr>
              <a:spcBef>
                <a:spcPts val="600"/>
              </a:spcBef>
            </a:pPr>
            <a:r>
              <a:rPr lang="en-US" sz="1400" dirty="0"/>
              <a:t>Example 1 (dependent):</a:t>
            </a:r>
          </a:p>
          <a:p>
            <a:pPr>
              <a:spcBef>
                <a:spcPts val="600"/>
              </a:spcBef>
            </a:pPr>
            <a:r>
              <a:rPr lang="en-US" sz="1400" i="1" dirty="0"/>
              <a:t>P</a:t>
            </a:r>
            <a:r>
              <a:rPr lang="en-US" sz="1400" dirty="0"/>
              <a:t>(</a:t>
            </a:r>
            <a:r>
              <a:rPr lang="en-US" sz="1400" i="1" dirty="0"/>
              <a:t>X</a:t>
            </a:r>
            <a:r>
              <a:rPr lang="en-US" sz="1400" baseline="-25000" dirty="0"/>
              <a:t>22</a:t>
            </a:r>
            <a:r>
              <a:rPr lang="en-US" sz="1400" dirty="0"/>
              <a:t> &gt; 5 | </a:t>
            </a:r>
            <a:r>
              <a:rPr lang="en-US" sz="1400" i="1" dirty="0"/>
              <a:t>X</a:t>
            </a:r>
            <a:r>
              <a:rPr lang="en-US" sz="1400" baseline="-25000" dirty="0"/>
              <a:t>21 </a:t>
            </a:r>
            <a:r>
              <a:rPr lang="en-US" sz="1400" dirty="0"/>
              <a:t>= 4.5) &lt; </a:t>
            </a:r>
            <a:r>
              <a:rPr lang="en-US" sz="1400" i="1" dirty="0"/>
              <a:t>P</a:t>
            </a:r>
            <a:r>
              <a:rPr lang="en-US" sz="1400" dirty="0"/>
              <a:t>(</a:t>
            </a:r>
            <a:r>
              <a:rPr lang="en-US" sz="1400" i="1" dirty="0"/>
              <a:t>X</a:t>
            </a:r>
            <a:r>
              <a:rPr lang="en-US" sz="1400" baseline="-25000" dirty="0"/>
              <a:t>22</a:t>
            </a:r>
            <a:r>
              <a:rPr lang="en-US" sz="1400" dirty="0"/>
              <a:t> &gt; 5) = .5</a:t>
            </a:r>
          </a:p>
        </p:txBody>
      </p:sp>
      <p:sp>
        <p:nvSpPr>
          <p:cNvPr id="13" name="Multiply 12">
            <a:extLst>
              <a:ext uri="{FF2B5EF4-FFF2-40B4-BE49-F238E27FC236}">
                <a16:creationId xmlns:a16="http://schemas.microsoft.com/office/drawing/2014/main" id="{2084E934-5CC0-644E-88D0-BA4C0F427C47}"/>
              </a:ext>
            </a:extLst>
          </p:cNvPr>
          <p:cNvSpPr/>
          <p:nvPr/>
        </p:nvSpPr>
        <p:spPr>
          <a:xfrm>
            <a:off x="6478234" y="2571419"/>
            <a:ext cx="1405301" cy="792956"/>
          </a:xfrm>
          <a:prstGeom prst="mathMultiply">
            <a:avLst>
              <a:gd name="adj1" fmla="val 1000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400" dirty="0"/>
          </a:p>
        </p:txBody>
      </p:sp>
    </p:spTree>
    <p:extLst>
      <p:ext uri="{BB962C8B-B14F-4D97-AF65-F5344CB8AC3E}">
        <p14:creationId xmlns:p14="http://schemas.microsoft.com/office/powerpoint/2010/main" val="199495874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8465A66-27C1-1040-8D20-7AF003D62A1E}"/>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0" y="1793673"/>
            <a:ext cx="6504044" cy="4043054"/>
          </a:xfrm>
          <a:prstGeom prst="rect">
            <a:avLst/>
          </a:prstGeom>
        </p:spPr>
      </p:pic>
      <p:sp>
        <p:nvSpPr>
          <p:cNvPr id="2" name="Title 1">
            <a:extLst>
              <a:ext uri="{FF2B5EF4-FFF2-40B4-BE49-F238E27FC236}">
                <a16:creationId xmlns:a16="http://schemas.microsoft.com/office/drawing/2014/main" id="{A1A68E5D-D1B8-DC46-83F4-5BA8D3C5426A}"/>
              </a:ext>
            </a:extLst>
          </p:cNvPr>
          <p:cNvSpPr>
            <a:spLocks noGrp="1"/>
          </p:cNvSpPr>
          <p:nvPr>
            <p:ph type="title"/>
          </p:nvPr>
        </p:nvSpPr>
        <p:spPr/>
        <p:txBody>
          <a:bodyPr>
            <a:noAutofit/>
          </a:bodyPr>
          <a:lstStyle/>
          <a:p>
            <a:r>
              <a:rPr lang="en-US" dirty="0"/>
              <a:t>Dependence: Serial Correlation</a:t>
            </a:r>
          </a:p>
        </p:txBody>
      </p:sp>
      <p:sp>
        <p:nvSpPr>
          <p:cNvPr id="11" name="Rectangle 10">
            <a:extLst>
              <a:ext uri="{FF2B5EF4-FFF2-40B4-BE49-F238E27FC236}">
                <a16:creationId xmlns:a16="http://schemas.microsoft.com/office/drawing/2014/main" id="{4650C2A4-BE27-0C42-898A-D96C60F0522F}"/>
              </a:ext>
            </a:extLst>
          </p:cNvPr>
          <p:cNvSpPr/>
          <p:nvPr/>
        </p:nvSpPr>
        <p:spPr>
          <a:xfrm>
            <a:off x="6072850" y="2656290"/>
            <a:ext cx="3186257" cy="600164"/>
          </a:xfrm>
          <a:prstGeom prst="rect">
            <a:avLst/>
          </a:prstGeom>
        </p:spPr>
        <p:txBody>
          <a:bodyPr wrap="none">
            <a:noAutofit/>
          </a:bodyPr>
          <a:lstStyle/>
          <a:p>
            <a:pPr>
              <a:spcBef>
                <a:spcPts val="600"/>
              </a:spcBef>
            </a:pPr>
            <a:r>
              <a:rPr lang="en-US" sz="1400" dirty="0"/>
              <a:t>Example 2 (independent):</a:t>
            </a:r>
          </a:p>
          <a:p>
            <a:pPr>
              <a:spcBef>
                <a:spcPts val="600"/>
              </a:spcBef>
            </a:pPr>
            <a:r>
              <a:rPr lang="en-US" sz="1400" i="1" dirty="0"/>
              <a:t>P</a:t>
            </a:r>
            <a:r>
              <a:rPr lang="en-US" sz="1400" dirty="0"/>
              <a:t>(</a:t>
            </a:r>
            <a:r>
              <a:rPr lang="en-US" sz="1400" i="1" dirty="0"/>
              <a:t>X</a:t>
            </a:r>
            <a:r>
              <a:rPr lang="en-US" sz="1400" baseline="-25000" dirty="0"/>
              <a:t>28</a:t>
            </a:r>
            <a:r>
              <a:rPr lang="en-US" sz="1400" dirty="0"/>
              <a:t> &gt; 5 | </a:t>
            </a:r>
            <a:r>
              <a:rPr lang="en-US" sz="1400" i="1" dirty="0"/>
              <a:t>X</a:t>
            </a:r>
            <a:r>
              <a:rPr lang="en-US" sz="1400" baseline="-25000" dirty="0"/>
              <a:t>27  </a:t>
            </a:r>
            <a:r>
              <a:rPr lang="en-US" sz="1400" dirty="0"/>
              <a:t>=5.4) = </a:t>
            </a:r>
            <a:r>
              <a:rPr lang="en-US" sz="1400" i="1" dirty="0"/>
              <a:t>P</a:t>
            </a:r>
            <a:r>
              <a:rPr lang="en-US" sz="1400" dirty="0"/>
              <a:t>(</a:t>
            </a:r>
            <a:r>
              <a:rPr lang="en-US" sz="1400" i="1" dirty="0"/>
              <a:t>X</a:t>
            </a:r>
            <a:r>
              <a:rPr lang="en-US" sz="1400" baseline="-25000" dirty="0"/>
              <a:t>28</a:t>
            </a:r>
            <a:r>
              <a:rPr lang="en-US" sz="1400" dirty="0"/>
              <a:t> &gt; 5) = .5</a:t>
            </a:r>
          </a:p>
        </p:txBody>
      </p:sp>
      <p:sp>
        <p:nvSpPr>
          <p:cNvPr id="14" name="Rectangle 13">
            <a:extLst>
              <a:ext uri="{FF2B5EF4-FFF2-40B4-BE49-F238E27FC236}">
                <a16:creationId xmlns:a16="http://schemas.microsoft.com/office/drawing/2014/main" id="{37301875-F44B-764D-9DB4-C00611355C94}"/>
              </a:ext>
            </a:extLst>
          </p:cNvPr>
          <p:cNvSpPr/>
          <p:nvPr/>
        </p:nvSpPr>
        <p:spPr>
          <a:xfrm>
            <a:off x="6072850" y="3418290"/>
            <a:ext cx="3137397" cy="600164"/>
          </a:xfrm>
          <a:prstGeom prst="rect">
            <a:avLst/>
          </a:prstGeom>
        </p:spPr>
        <p:txBody>
          <a:bodyPr wrap="none">
            <a:noAutofit/>
          </a:bodyPr>
          <a:lstStyle/>
          <a:p>
            <a:pPr>
              <a:spcBef>
                <a:spcPts val="600"/>
              </a:spcBef>
            </a:pPr>
            <a:r>
              <a:rPr lang="en-US" sz="1400" dirty="0"/>
              <a:t>Example 2 (dependent):</a:t>
            </a:r>
          </a:p>
          <a:p>
            <a:pPr>
              <a:spcBef>
                <a:spcPts val="600"/>
              </a:spcBef>
            </a:pPr>
            <a:r>
              <a:rPr lang="en-US" sz="1400" i="1" dirty="0"/>
              <a:t>P</a:t>
            </a:r>
            <a:r>
              <a:rPr lang="en-US" sz="1400" dirty="0"/>
              <a:t>(</a:t>
            </a:r>
            <a:r>
              <a:rPr lang="en-US" sz="1400" i="1" dirty="0"/>
              <a:t>X</a:t>
            </a:r>
            <a:r>
              <a:rPr lang="en-US" sz="1400" baseline="-25000" dirty="0"/>
              <a:t>28</a:t>
            </a:r>
            <a:r>
              <a:rPr lang="en-US" sz="1400" dirty="0"/>
              <a:t> &gt; 5 | </a:t>
            </a:r>
            <a:r>
              <a:rPr lang="en-US" sz="1400" i="1" dirty="0"/>
              <a:t>X</a:t>
            </a:r>
            <a:r>
              <a:rPr lang="en-US" sz="1400" baseline="-25000" dirty="0"/>
              <a:t>27 </a:t>
            </a:r>
            <a:r>
              <a:rPr lang="en-US" sz="1400" dirty="0"/>
              <a:t>= 5.4) &gt; </a:t>
            </a:r>
            <a:r>
              <a:rPr lang="en-US" sz="1400" i="1" dirty="0"/>
              <a:t>P</a:t>
            </a:r>
            <a:r>
              <a:rPr lang="en-US" sz="1400" dirty="0"/>
              <a:t>(</a:t>
            </a:r>
            <a:r>
              <a:rPr lang="en-US" sz="1400" i="1" dirty="0"/>
              <a:t>X</a:t>
            </a:r>
            <a:r>
              <a:rPr lang="en-US" sz="1400" baseline="-25000" dirty="0"/>
              <a:t>28</a:t>
            </a:r>
            <a:r>
              <a:rPr lang="en-US" sz="1400" dirty="0"/>
              <a:t> &gt; 5) = .5</a:t>
            </a:r>
          </a:p>
        </p:txBody>
      </p:sp>
      <p:sp>
        <p:nvSpPr>
          <p:cNvPr id="20" name="TextBox 19">
            <a:extLst>
              <a:ext uri="{FF2B5EF4-FFF2-40B4-BE49-F238E27FC236}">
                <a16:creationId xmlns:a16="http://schemas.microsoft.com/office/drawing/2014/main" id="{13E1C3AE-7956-844F-A5E1-78E7D505C526}"/>
              </a:ext>
            </a:extLst>
          </p:cNvPr>
          <p:cNvSpPr txBox="1"/>
          <p:nvPr/>
        </p:nvSpPr>
        <p:spPr>
          <a:xfrm>
            <a:off x="3890856" y="3002538"/>
            <a:ext cx="1752392" cy="300082"/>
          </a:xfrm>
          <a:prstGeom prst="rect">
            <a:avLst/>
          </a:prstGeom>
          <a:noFill/>
        </p:spPr>
        <p:txBody>
          <a:bodyPr wrap="square" rtlCol="0">
            <a:noAutofit/>
          </a:bodyPr>
          <a:lstStyle/>
          <a:p>
            <a:pPr algn="ctr"/>
            <a:r>
              <a:rPr lang="en-US" sz="1350" b="1" dirty="0"/>
              <a:t>(</a:t>
            </a:r>
            <a:r>
              <a:rPr lang="en-US" sz="1350" b="1" i="1" dirty="0"/>
              <a:t>X</a:t>
            </a:r>
            <a:r>
              <a:rPr lang="en-US" sz="1350" b="1" baseline="-25000" dirty="0"/>
              <a:t>27</a:t>
            </a:r>
            <a:r>
              <a:rPr lang="en-US" sz="1350" b="1" dirty="0"/>
              <a:t> = 5.4)</a:t>
            </a:r>
          </a:p>
        </p:txBody>
      </p:sp>
      <p:sp>
        <p:nvSpPr>
          <p:cNvPr id="21" name="TextBox 20">
            <a:extLst>
              <a:ext uri="{FF2B5EF4-FFF2-40B4-BE49-F238E27FC236}">
                <a16:creationId xmlns:a16="http://schemas.microsoft.com/office/drawing/2014/main" id="{74AEF503-FB00-DF42-B97C-E6FCECEB3117}"/>
              </a:ext>
            </a:extLst>
          </p:cNvPr>
          <p:cNvSpPr txBox="1"/>
          <p:nvPr/>
        </p:nvSpPr>
        <p:spPr>
          <a:xfrm>
            <a:off x="5029200" y="2656289"/>
            <a:ext cx="900109" cy="333680"/>
          </a:xfrm>
          <a:prstGeom prst="rect">
            <a:avLst/>
          </a:prstGeom>
          <a:noFill/>
        </p:spPr>
        <p:txBody>
          <a:bodyPr wrap="square" rtlCol="0">
            <a:noAutofit/>
          </a:bodyPr>
          <a:lstStyle/>
          <a:p>
            <a:r>
              <a:rPr lang="en-US" sz="1350" b="1" dirty="0"/>
              <a:t>(</a:t>
            </a:r>
            <a:r>
              <a:rPr lang="en-US" sz="1350" b="1" i="1" dirty="0"/>
              <a:t>X</a:t>
            </a:r>
            <a:r>
              <a:rPr lang="en-US" sz="1350" b="1" baseline="-25000" dirty="0"/>
              <a:t>28</a:t>
            </a:r>
            <a:r>
              <a:rPr lang="en-US" sz="1350" b="1" dirty="0"/>
              <a:t> = ?)</a:t>
            </a:r>
          </a:p>
        </p:txBody>
      </p:sp>
      <p:sp>
        <p:nvSpPr>
          <p:cNvPr id="24" name="Oval 23">
            <a:extLst>
              <a:ext uri="{FF2B5EF4-FFF2-40B4-BE49-F238E27FC236}">
                <a16:creationId xmlns:a16="http://schemas.microsoft.com/office/drawing/2014/main" id="{30BE74B7-8F7F-D940-B727-79A1B9D93489}"/>
              </a:ext>
            </a:extLst>
          </p:cNvPr>
          <p:cNvSpPr/>
          <p:nvPr/>
        </p:nvSpPr>
        <p:spPr>
          <a:xfrm>
            <a:off x="5268368" y="3315189"/>
            <a:ext cx="268941" cy="242374"/>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350" dirty="0"/>
          </a:p>
        </p:txBody>
      </p:sp>
      <p:sp>
        <p:nvSpPr>
          <p:cNvPr id="18" name="Multiply 17">
            <a:extLst>
              <a:ext uri="{FF2B5EF4-FFF2-40B4-BE49-F238E27FC236}">
                <a16:creationId xmlns:a16="http://schemas.microsoft.com/office/drawing/2014/main" id="{2084E934-5CC0-644E-88D0-BA4C0F427C47}"/>
              </a:ext>
            </a:extLst>
          </p:cNvPr>
          <p:cNvSpPr/>
          <p:nvPr/>
        </p:nvSpPr>
        <p:spPr>
          <a:xfrm>
            <a:off x="6478234" y="2571419"/>
            <a:ext cx="1405301" cy="792956"/>
          </a:xfrm>
          <a:prstGeom prst="mathMultiply">
            <a:avLst>
              <a:gd name="adj1" fmla="val 1000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400" dirty="0"/>
          </a:p>
        </p:txBody>
      </p:sp>
    </p:spTree>
    <p:extLst>
      <p:ext uri="{BB962C8B-B14F-4D97-AF65-F5344CB8AC3E}">
        <p14:creationId xmlns:p14="http://schemas.microsoft.com/office/powerpoint/2010/main" val="2038147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500"/>
                                        <p:tgtEl>
                                          <p:spTgt spid="2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500"/>
                                        <p:tgtEl>
                                          <p:spTgt spid="11"/>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fade">
                                      <p:cBhvr>
                                        <p:cTn id="25" dur="500"/>
                                        <p:tgtEl>
                                          <p:spTgt spid="14"/>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fade">
                                      <p:cBhvr>
                                        <p:cTn id="30"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p:bldP spid="20" grpId="0"/>
      <p:bldP spid="21" grpId="0"/>
      <p:bldP spid="24" grpId="0" animBg="1"/>
      <p:bldP spid="18"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0E7EB1F4-6C4D-5E49-BF36-6C17967D91DD}"/>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0" y="1793673"/>
            <a:ext cx="6504044" cy="4043054"/>
          </a:xfrm>
          <a:prstGeom prst="rect">
            <a:avLst/>
          </a:prstGeom>
        </p:spPr>
      </p:pic>
      <p:sp>
        <p:nvSpPr>
          <p:cNvPr id="2" name="Title 1">
            <a:extLst>
              <a:ext uri="{FF2B5EF4-FFF2-40B4-BE49-F238E27FC236}">
                <a16:creationId xmlns:a16="http://schemas.microsoft.com/office/drawing/2014/main" id="{A1A68E5D-D1B8-DC46-83F4-5BA8D3C5426A}"/>
              </a:ext>
            </a:extLst>
          </p:cNvPr>
          <p:cNvSpPr>
            <a:spLocks noGrp="1"/>
          </p:cNvSpPr>
          <p:nvPr>
            <p:ph type="title"/>
          </p:nvPr>
        </p:nvSpPr>
        <p:spPr/>
        <p:txBody>
          <a:bodyPr/>
          <a:lstStyle/>
          <a:p>
            <a:r>
              <a:rPr lang="en-US" dirty="0"/>
              <a:t>Dependence: Serial Correlation</a:t>
            </a:r>
          </a:p>
        </p:txBody>
      </p:sp>
      <p:sp>
        <p:nvSpPr>
          <p:cNvPr id="12" name="Rectangle 11">
            <a:extLst>
              <a:ext uri="{FF2B5EF4-FFF2-40B4-BE49-F238E27FC236}">
                <a16:creationId xmlns:a16="http://schemas.microsoft.com/office/drawing/2014/main" id="{4650C2A4-BE27-0C42-898A-D96C60F0522F}"/>
              </a:ext>
            </a:extLst>
          </p:cNvPr>
          <p:cNvSpPr/>
          <p:nvPr/>
        </p:nvSpPr>
        <p:spPr>
          <a:xfrm>
            <a:off x="6072850" y="2656290"/>
            <a:ext cx="3186257" cy="600164"/>
          </a:xfrm>
          <a:prstGeom prst="rect">
            <a:avLst/>
          </a:prstGeom>
        </p:spPr>
        <p:txBody>
          <a:bodyPr wrap="none">
            <a:noAutofit/>
          </a:bodyPr>
          <a:lstStyle/>
          <a:p>
            <a:pPr>
              <a:spcBef>
                <a:spcPts val="600"/>
              </a:spcBef>
            </a:pPr>
            <a:r>
              <a:rPr lang="en-US" sz="1400" dirty="0"/>
              <a:t>Example 2 (independent):</a:t>
            </a:r>
          </a:p>
          <a:p>
            <a:pPr>
              <a:spcBef>
                <a:spcPts val="600"/>
              </a:spcBef>
            </a:pPr>
            <a:r>
              <a:rPr lang="en-US" sz="1400" i="1" dirty="0"/>
              <a:t>P</a:t>
            </a:r>
            <a:r>
              <a:rPr lang="en-US" sz="1400" dirty="0"/>
              <a:t>(</a:t>
            </a:r>
            <a:r>
              <a:rPr lang="en-US" sz="1400" i="1" dirty="0"/>
              <a:t>X</a:t>
            </a:r>
            <a:r>
              <a:rPr lang="en-US" sz="1400" baseline="-25000" dirty="0"/>
              <a:t>28</a:t>
            </a:r>
            <a:r>
              <a:rPr lang="en-US" sz="1400" dirty="0"/>
              <a:t> &gt; 5 | </a:t>
            </a:r>
            <a:r>
              <a:rPr lang="en-US" sz="1400" i="1" dirty="0"/>
              <a:t>X</a:t>
            </a:r>
            <a:r>
              <a:rPr lang="en-US" sz="1400" baseline="-25000" dirty="0"/>
              <a:t>27  </a:t>
            </a:r>
            <a:r>
              <a:rPr lang="en-US" sz="1400" dirty="0"/>
              <a:t>=5.4) = </a:t>
            </a:r>
            <a:r>
              <a:rPr lang="en-US" sz="1400" i="1" dirty="0"/>
              <a:t>P</a:t>
            </a:r>
            <a:r>
              <a:rPr lang="en-US" sz="1400" dirty="0"/>
              <a:t>(</a:t>
            </a:r>
            <a:r>
              <a:rPr lang="en-US" sz="1400" i="1" dirty="0"/>
              <a:t>X</a:t>
            </a:r>
            <a:r>
              <a:rPr lang="en-US" sz="1400" baseline="-25000" dirty="0"/>
              <a:t>28</a:t>
            </a:r>
            <a:r>
              <a:rPr lang="en-US" sz="1400" dirty="0"/>
              <a:t> &gt; 5) = .5</a:t>
            </a:r>
          </a:p>
        </p:txBody>
      </p:sp>
      <p:sp>
        <p:nvSpPr>
          <p:cNvPr id="15" name="Rectangle 14">
            <a:extLst>
              <a:ext uri="{FF2B5EF4-FFF2-40B4-BE49-F238E27FC236}">
                <a16:creationId xmlns:a16="http://schemas.microsoft.com/office/drawing/2014/main" id="{37301875-F44B-764D-9DB4-C00611355C94}"/>
              </a:ext>
            </a:extLst>
          </p:cNvPr>
          <p:cNvSpPr/>
          <p:nvPr/>
        </p:nvSpPr>
        <p:spPr>
          <a:xfrm>
            <a:off x="6072850" y="3418290"/>
            <a:ext cx="3137397" cy="600164"/>
          </a:xfrm>
          <a:prstGeom prst="rect">
            <a:avLst/>
          </a:prstGeom>
        </p:spPr>
        <p:txBody>
          <a:bodyPr wrap="none">
            <a:noAutofit/>
          </a:bodyPr>
          <a:lstStyle/>
          <a:p>
            <a:pPr>
              <a:spcBef>
                <a:spcPts val="600"/>
              </a:spcBef>
            </a:pPr>
            <a:r>
              <a:rPr lang="en-US" sz="1400" dirty="0"/>
              <a:t>Example 2 (dependent):</a:t>
            </a:r>
          </a:p>
          <a:p>
            <a:pPr>
              <a:spcBef>
                <a:spcPts val="600"/>
              </a:spcBef>
            </a:pPr>
            <a:r>
              <a:rPr lang="en-US" sz="1400" i="1" dirty="0"/>
              <a:t>P</a:t>
            </a:r>
            <a:r>
              <a:rPr lang="en-US" sz="1400" dirty="0"/>
              <a:t>(</a:t>
            </a:r>
            <a:r>
              <a:rPr lang="en-US" sz="1400" i="1" dirty="0"/>
              <a:t>X</a:t>
            </a:r>
            <a:r>
              <a:rPr lang="en-US" sz="1400" baseline="-25000" dirty="0"/>
              <a:t>28</a:t>
            </a:r>
            <a:r>
              <a:rPr lang="en-US" sz="1400" dirty="0"/>
              <a:t> &gt; 5 | </a:t>
            </a:r>
            <a:r>
              <a:rPr lang="en-US" sz="1400" i="1" dirty="0"/>
              <a:t>X</a:t>
            </a:r>
            <a:r>
              <a:rPr lang="en-US" sz="1400" baseline="-25000" dirty="0"/>
              <a:t>27 </a:t>
            </a:r>
            <a:r>
              <a:rPr lang="en-US" sz="1400" dirty="0"/>
              <a:t>= 5.4) &gt; </a:t>
            </a:r>
            <a:r>
              <a:rPr lang="en-US" sz="1400" i="1" dirty="0"/>
              <a:t>P</a:t>
            </a:r>
            <a:r>
              <a:rPr lang="en-US" sz="1400" dirty="0"/>
              <a:t>(</a:t>
            </a:r>
            <a:r>
              <a:rPr lang="en-US" sz="1400" i="1" dirty="0"/>
              <a:t>X</a:t>
            </a:r>
            <a:r>
              <a:rPr lang="en-US" sz="1400" baseline="-25000" dirty="0"/>
              <a:t>28</a:t>
            </a:r>
            <a:r>
              <a:rPr lang="en-US" sz="1400" dirty="0"/>
              <a:t> &gt; 5) = .5</a:t>
            </a:r>
          </a:p>
        </p:txBody>
      </p:sp>
      <p:sp>
        <p:nvSpPr>
          <p:cNvPr id="16" name="TextBox 15">
            <a:extLst>
              <a:ext uri="{FF2B5EF4-FFF2-40B4-BE49-F238E27FC236}">
                <a16:creationId xmlns:a16="http://schemas.microsoft.com/office/drawing/2014/main" id="{13E1C3AE-7956-844F-A5E1-78E7D505C526}"/>
              </a:ext>
            </a:extLst>
          </p:cNvPr>
          <p:cNvSpPr txBox="1"/>
          <p:nvPr/>
        </p:nvSpPr>
        <p:spPr>
          <a:xfrm>
            <a:off x="3890856" y="3002538"/>
            <a:ext cx="1752392" cy="300082"/>
          </a:xfrm>
          <a:prstGeom prst="rect">
            <a:avLst/>
          </a:prstGeom>
          <a:noFill/>
        </p:spPr>
        <p:txBody>
          <a:bodyPr wrap="square" rtlCol="0">
            <a:noAutofit/>
          </a:bodyPr>
          <a:lstStyle/>
          <a:p>
            <a:pPr algn="ctr"/>
            <a:r>
              <a:rPr lang="en-US" sz="1350" b="1" dirty="0"/>
              <a:t>(</a:t>
            </a:r>
            <a:r>
              <a:rPr lang="en-US" sz="1350" b="1" i="1" dirty="0"/>
              <a:t>X</a:t>
            </a:r>
            <a:r>
              <a:rPr lang="en-US" sz="1350" b="1" baseline="-25000" dirty="0"/>
              <a:t>27</a:t>
            </a:r>
            <a:r>
              <a:rPr lang="en-US" sz="1350" b="1" dirty="0"/>
              <a:t> = 5.4)</a:t>
            </a:r>
          </a:p>
        </p:txBody>
      </p:sp>
      <p:sp>
        <p:nvSpPr>
          <p:cNvPr id="18" name="Oval 17">
            <a:extLst>
              <a:ext uri="{FF2B5EF4-FFF2-40B4-BE49-F238E27FC236}">
                <a16:creationId xmlns:a16="http://schemas.microsoft.com/office/drawing/2014/main" id="{30BE74B7-8F7F-D940-B727-79A1B9D93489}"/>
              </a:ext>
            </a:extLst>
          </p:cNvPr>
          <p:cNvSpPr/>
          <p:nvPr/>
        </p:nvSpPr>
        <p:spPr>
          <a:xfrm>
            <a:off x="5268368" y="3315189"/>
            <a:ext cx="268941" cy="242374"/>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350" dirty="0"/>
          </a:p>
        </p:txBody>
      </p:sp>
      <p:sp>
        <p:nvSpPr>
          <p:cNvPr id="22" name="Multiply 21">
            <a:extLst>
              <a:ext uri="{FF2B5EF4-FFF2-40B4-BE49-F238E27FC236}">
                <a16:creationId xmlns:a16="http://schemas.microsoft.com/office/drawing/2014/main" id="{2084E934-5CC0-644E-88D0-BA4C0F427C47}"/>
              </a:ext>
            </a:extLst>
          </p:cNvPr>
          <p:cNvSpPr/>
          <p:nvPr/>
        </p:nvSpPr>
        <p:spPr>
          <a:xfrm>
            <a:off x="6478234" y="2571419"/>
            <a:ext cx="1405301" cy="792956"/>
          </a:xfrm>
          <a:prstGeom prst="mathMultiply">
            <a:avLst>
              <a:gd name="adj1" fmla="val 1000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400" dirty="0"/>
          </a:p>
        </p:txBody>
      </p:sp>
      <p:sp>
        <p:nvSpPr>
          <p:cNvPr id="10" name="TextBox 9">
            <a:extLst>
              <a:ext uri="{FF2B5EF4-FFF2-40B4-BE49-F238E27FC236}">
                <a16:creationId xmlns:a16="http://schemas.microsoft.com/office/drawing/2014/main" id="{74AEF503-FB00-DF42-B97C-E6FCECEB3117}"/>
              </a:ext>
            </a:extLst>
          </p:cNvPr>
          <p:cNvSpPr txBox="1"/>
          <p:nvPr/>
        </p:nvSpPr>
        <p:spPr>
          <a:xfrm>
            <a:off x="5029200" y="2656289"/>
            <a:ext cx="1066800" cy="333680"/>
          </a:xfrm>
          <a:prstGeom prst="rect">
            <a:avLst/>
          </a:prstGeom>
          <a:noFill/>
        </p:spPr>
        <p:txBody>
          <a:bodyPr wrap="square" rtlCol="0">
            <a:noAutofit/>
          </a:bodyPr>
          <a:lstStyle/>
          <a:p>
            <a:r>
              <a:rPr lang="en-US" sz="1350" b="1" dirty="0"/>
              <a:t>(</a:t>
            </a:r>
            <a:r>
              <a:rPr lang="en-US" sz="1350" b="1" i="1" dirty="0"/>
              <a:t>X</a:t>
            </a:r>
            <a:r>
              <a:rPr lang="en-US" sz="1350" b="1" baseline="-25000" dirty="0"/>
              <a:t>28</a:t>
            </a:r>
            <a:r>
              <a:rPr lang="en-US" sz="1350" b="1" dirty="0"/>
              <a:t> = 5.6)</a:t>
            </a:r>
          </a:p>
        </p:txBody>
      </p:sp>
    </p:spTree>
    <p:extLst>
      <p:ext uri="{BB962C8B-B14F-4D97-AF65-F5344CB8AC3E}">
        <p14:creationId xmlns:p14="http://schemas.microsoft.com/office/powerpoint/2010/main" val="223519675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A68E5D-D1B8-DC46-83F4-5BA8D3C5426A}"/>
              </a:ext>
            </a:extLst>
          </p:cNvPr>
          <p:cNvSpPr>
            <a:spLocks noGrp="1"/>
          </p:cNvSpPr>
          <p:nvPr>
            <p:ph type="title"/>
          </p:nvPr>
        </p:nvSpPr>
        <p:spPr/>
        <p:txBody>
          <a:bodyPr>
            <a:noAutofit/>
          </a:bodyPr>
          <a:lstStyle/>
          <a:p>
            <a:r>
              <a:rPr lang="en-US" sz="2400" dirty="0"/>
              <a:t>Which Is Stronger Evidence of Dependence for </a:t>
            </a:r>
            <a:r>
              <a:rPr lang="en-US" sz="2400" i="1" dirty="0"/>
              <a:t>X</a:t>
            </a:r>
            <a:r>
              <a:rPr lang="en-US" sz="2400" i="1" baseline="-25000" dirty="0"/>
              <a:t>t</a:t>
            </a:r>
            <a:r>
              <a:rPr lang="en-US" sz="2400" dirty="0"/>
              <a:t> to </a:t>
            </a:r>
            <a:r>
              <a:rPr lang="en-US" sz="2400" i="1" dirty="0"/>
              <a:t>X</a:t>
            </a:r>
            <a:r>
              <a:rPr lang="en-US" sz="2400" i="1" baseline="-25000" dirty="0"/>
              <a:t>t</a:t>
            </a:r>
            <a:r>
              <a:rPr lang="en-US" sz="2400" baseline="-25000" dirty="0"/>
              <a:t>+1</a:t>
            </a:r>
            <a:r>
              <a:rPr lang="en-US" sz="2400" dirty="0"/>
              <a:t>?</a:t>
            </a:r>
            <a:br>
              <a:rPr lang="en-US" sz="2400" dirty="0"/>
            </a:br>
            <a:r>
              <a:rPr lang="en-US" sz="2400" dirty="0"/>
              <a:t>Hint: What Will Be the Value of the Next Observation?</a:t>
            </a:r>
          </a:p>
        </p:txBody>
      </p:sp>
      <p:sp>
        <p:nvSpPr>
          <p:cNvPr id="3" name="Rectangle 2">
            <a:extLst>
              <a:ext uri="{FF2B5EF4-FFF2-40B4-BE49-F238E27FC236}">
                <a16:creationId xmlns:a16="http://schemas.microsoft.com/office/drawing/2014/main" id="{D041C419-F404-7043-8343-727CDA10D97E}"/>
              </a:ext>
            </a:extLst>
          </p:cNvPr>
          <p:cNvSpPr/>
          <p:nvPr/>
        </p:nvSpPr>
        <p:spPr>
          <a:xfrm>
            <a:off x="240590" y="4398642"/>
            <a:ext cx="4134465" cy="338554"/>
          </a:xfrm>
          <a:prstGeom prst="rect">
            <a:avLst/>
          </a:prstGeom>
        </p:spPr>
        <p:txBody>
          <a:bodyPr wrap="none">
            <a:spAutoFit/>
          </a:bodyPr>
          <a:lstStyle/>
          <a:p>
            <a:r>
              <a:rPr lang="en-US" sz="1600" i="1" dirty="0"/>
              <a:t>P</a:t>
            </a:r>
            <a:r>
              <a:rPr lang="en-US" sz="1600" dirty="0"/>
              <a:t>(</a:t>
            </a:r>
            <a:r>
              <a:rPr lang="en-US" sz="1600" i="1" dirty="0"/>
              <a:t>X</a:t>
            </a:r>
            <a:r>
              <a:rPr lang="en-US" sz="1600" baseline="-25000" dirty="0"/>
              <a:t>251</a:t>
            </a:r>
            <a:r>
              <a:rPr lang="en-US" sz="1600" dirty="0"/>
              <a:t> &gt; 16 | </a:t>
            </a:r>
            <a:r>
              <a:rPr lang="en-US" sz="1600" i="1" dirty="0"/>
              <a:t>X</a:t>
            </a:r>
            <a:r>
              <a:rPr lang="en-US" sz="1600" baseline="-25000" dirty="0"/>
              <a:t>250 </a:t>
            </a:r>
            <a:r>
              <a:rPr lang="en-US" sz="1600" dirty="0"/>
              <a:t>= 16.8) = </a:t>
            </a:r>
            <a:r>
              <a:rPr lang="en-US" sz="1600" i="1" dirty="0"/>
              <a:t>P</a:t>
            </a:r>
            <a:r>
              <a:rPr lang="en-US" sz="1600" dirty="0"/>
              <a:t>(</a:t>
            </a:r>
            <a:r>
              <a:rPr lang="en-US" sz="1600" i="1" dirty="0"/>
              <a:t>X</a:t>
            </a:r>
            <a:r>
              <a:rPr lang="en-US" sz="1600" baseline="-25000" dirty="0"/>
              <a:t>251</a:t>
            </a:r>
            <a:r>
              <a:rPr lang="en-US" sz="1600" dirty="0"/>
              <a:t> &gt; 16) = .5</a:t>
            </a:r>
          </a:p>
        </p:txBody>
      </p:sp>
      <p:pic>
        <p:nvPicPr>
          <p:cNvPr id="12" name="Picture 11">
            <a:extLst>
              <a:ext uri="{FF2B5EF4-FFF2-40B4-BE49-F238E27FC236}">
                <a16:creationId xmlns:a16="http://schemas.microsoft.com/office/drawing/2014/main" id="{69CD3C9A-47F2-1C43-A21B-C74B8B13A2F3}"/>
              </a:ext>
            </a:extLst>
          </p:cNvPr>
          <p:cNvPicPr>
            <a:picLocks noChangeAspect="1"/>
          </p:cNvPicPr>
          <p:nvPr/>
        </p:nvPicPr>
        <p:blipFill>
          <a:blip r:embed="rId3"/>
          <a:stretch>
            <a:fillRect/>
          </a:stretch>
        </p:blipFill>
        <p:spPr>
          <a:xfrm>
            <a:off x="4448516" y="1828800"/>
            <a:ext cx="4600856" cy="2391534"/>
          </a:xfrm>
          <a:prstGeom prst="rect">
            <a:avLst/>
          </a:prstGeom>
        </p:spPr>
      </p:pic>
      <p:sp>
        <p:nvSpPr>
          <p:cNvPr id="13" name="Rectangle 12">
            <a:extLst>
              <a:ext uri="{FF2B5EF4-FFF2-40B4-BE49-F238E27FC236}">
                <a16:creationId xmlns:a16="http://schemas.microsoft.com/office/drawing/2014/main" id="{B49CA682-A23E-E841-81AB-58D09124D401}"/>
              </a:ext>
            </a:extLst>
          </p:cNvPr>
          <p:cNvSpPr/>
          <p:nvPr/>
        </p:nvSpPr>
        <p:spPr>
          <a:xfrm>
            <a:off x="4834171" y="4398642"/>
            <a:ext cx="3962944" cy="338554"/>
          </a:xfrm>
          <a:prstGeom prst="rect">
            <a:avLst/>
          </a:prstGeom>
        </p:spPr>
        <p:txBody>
          <a:bodyPr wrap="none">
            <a:spAutoFit/>
          </a:bodyPr>
          <a:lstStyle/>
          <a:p>
            <a:r>
              <a:rPr lang="en-US" sz="1600" i="1" dirty="0"/>
              <a:t>P</a:t>
            </a:r>
            <a:r>
              <a:rPr lang="en-US" sz="1600" dirty="0"/>
              <a:t>(</a:t>
            </a:r>
            <a:r>
              <a:rPr lang="en-US" sz="1600" i="1" dirty="0"/>
              <a:t>X</a:t>
            </a:r>
            <a:r>
              <a:rPr lang="en-US" sz="1600" baseline="-25000" dirty="0"/>
              <a:t>101</a:t>
            </a:r>
            <a:r>
              <a:rPr lang="en-US" sz="1600" dirty="0"/>
              <a:t> &gt; 16 | </a:t>
            </a:r>
            <a:r>
              <a:rPr lang="en-US" sz="1600" i="1" dirty="0"/>
              <a:t>X</a:t>
            </a:r>
            <a:r>
              <a:rPr lang="en-US" sz="1600" baseline="-25000" dirty="0"/>
              <a:t>100 </a:t>
            </a:r>
            <a:r>
              <a:rPr lang="en-US" sz="1600" dirty="0"/>
              <a:t>= 19) &gt; </a:t>
            </a:r>
            <a:r>
              <a:rPr lang="en-US" sz="1600" i="1" dirty="0"/>
              <a:t>P</a:t>
            </a:r>
            <a:r>
              <a:rPr lang="en-US" sz="1600" dirty="0"/>
              <a:t>(</a:t>
            </a:r>
            <a:r>
              <a:rPr lang="en-US" sz="1600" i="1" dirty="0"/>
              <a:t>X</a:t>
            </a:r>
            <a:r>
              <a:rPr lang="en-US" sz="1600" baseline="-25000" dirty="0"/>
              <a:t>101</a:t>
            </a:r>
            <a:r>
              <a:rPr lang="en-US" sz="1600" dirty="0"/>
              <a:t> &gt; 16) = .5</a:t>
            </a:r>
          </a:p>
        </p:txBody>
      </p:sp>
      <p:sp>
        <p:nvSpPr>
          <p:cNvPr id="18" name="Oval 17">
            <a:extLst>
              <a:ext uri="{FF2B5EF4-FFF2-40B4-BE49-F238E27FC236}">
                <a16:creationId xmlns:a16="http://schemas.microsoft.com/office/drawing/2014/main" id="{821B097F-43A8-EE4A-8091-D492676B840A}"/>
              </a:ext>
            </a:extLst>
          </p:cNvPr>
          <p:cNvSpPr/>
          <p:nvPr/>
        </p:nvSpPr>
        <p:spPr>
          <a:xfrm>
            <a:off x="8709390" y="2360347"/>
            <a:ext cx="161758" cy="141176"/>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pic>
        <p:nvPicPr>
          <p:cNvPr id="4" name="Picture 3">
            <a:extLst>
              <a:ext uri="{FF2B5EF4-FFF2-40B4-BE49-F238E27FC236}">
                <a16:creationId xmlns:a16="http://schemas.microsoft.com/office/drawing/2014/main" id="{4E80B63C-E4FE-504D-B59E-AFC7CA850F11}"/>
              </a:ext>
            </a:extLst>
          </p:cNvPr>
          <p:cNvPicPr>
            <a:picLocks noChangeAspect="1"/>
          </p:cNvPicPr>
          <p:nvPr/>
        </p:nvPicPr>
        <p:blipFill>
          <a:blip r:embed="rId4"/>
          <a:stretch>
            <a:fillRect/>
          </a:stretch>
        </p:blipFill>
        <p:spPr>
          <a:xfrm>
            <a:off x="20840" y="1828800"/>
            <a:ext cx="4471129" cy="2391534"/>
          </a:xfrm>
          <a:prstGeom prst="rect">
            <a:avLst/>
          </a:prstGeom>
        </p:spPr>
      </p:pic>
      <p:sp>
        <p:nvSpPr>
          <p:cNvPr id="16" name="Oval 15">
            <a:extLst>
              <a:ext uri="{FF2B5EF4-FFF2-40B4-BE49-F238E27FC236}">
                <a16:creationId xmlns:a16="http://schemas.microsoft.com/office/drawing/2014/main" id="{89C0A038-9A9A-0445-BB3F-F6C7102B6A00}"/>
              </a:ext>
            </a:extLst>
          </p:cNvPr>
          <p:cNvSpPr/>
          <p:nvPr/>
        </p:nvSpPr>
        <p:spPr>
          <a:xfrm>
            <a:off x="4146534" y="2625523"/>
            <a:ext cx="161758" cy="141176"/>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cxnSp>
        <p:nvCxnSpPr>
          <p:cNvPr id="21" name="Straight Connector 20">
            <a:extLst>
              <a:ext uri="{FF2B5EF4-FFF2-40B4-BE49-F238E27FC236}">
                <a16:creationId xmlns:a16="http://schemas.microsoft.com/office/drawing/2014/main" id="{E87B866C-E015-7C4D-B962-75111015257C}"/>
              </a:ext>
            </a:extLst>
          </p:cNvPr>
          <p:cNvCxnSpPr>
            <a:cxnSpLocks/>
          </p:cNvCxnSpPr>
          <p:nvPr/>
        </p:nvCxnSpPr>
        <p:spPr>
          <a:xfrm flipH="1">
            <a:off x="304257" y="2884208"/>
            <a:ext cx="4070798" cy="57930"/>
          </a:xfrm>
          <a:prstGeom prst="line">
            <a:avLst/>
          </a:prstGeom>
          <a:ln w="38100">
            <a:solidFill>
              <a:srgbClr val="0432FF"/>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01E899F3-CFD2-0D44-BC1E-243E098E27B9}"/>
              </a:ext>
            </a:extLst>
          </p:cNvPr>
          <p:cNvCxnSpPr>
            <a:cxnSpLocks/>
          </p:cNvCxnSpPr>
          <p:nvPr/>
        </p:nvCxnSpPr>
        <p:spPr>
          <a:xfrm flipH="1">
            <a:off x="4706462" y="2847632"/>
            <a:ext cx="4218363" cy="57930"/>
          </a:xfrm>
          <a:prstGeom prst="line">
            <a:avLst/>
          </a:prstGeom>
          <a:ln w="38100">
            <a:solidFill>
              <a:srgbClr val="0432FF"/>
            </a:solidFill>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2E130CCD-5B91-D743-B979-23E1C3A64B1E}"/>
              </a:ext>
            </a:extLst>
          </p:cNvPr>
          <p:cNvSpPr/>
          <p:nvPr/>
        </p:nvSpPr>
        <p:spPr>
          <a:xfrm>
            <a:off x="2564863" y="3444162"/>
            <a:ext cx="161758" cy="141176"/>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7" name="Oval 16">
            <a:extLst>
              <a:ext uri="{FF2B5EF4-FFF2-40B4-BE49-F238E27FC236}">
                <a16:creationId xmlns:a16="http://schemas.microsoft.com/office/drawing/2014/main" id="{DCC32160-CD1C-DE47-9CF2-D9E38B816783}"/>
              </a:ext>
            </a:extLst>
          </p:cNvPr>
          <p:cNvSpPr/>
          <p:nvPr/>
        </p:nvSpPr>
        <p:spPr>
          <a:xfrm>
            <a:off x="2595753" y="3243362"/>
            <a:ext cx="161758" cy="141176"/>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9" name="Oval 18">
            <a:extLst>
              <a:ext uri="{FF2B5EF4-FFF2-40B4-BE49-F238E27FC236}">
                <a16:creationId xmlns:a16="http://schemas.microsoft.com/office/drawing/2014/main" id="{8DBBD973-8FF1-D34C-9032-1C86F30DE643}"/>
              </a:ext>
            </a:extLst>
          </p:cNvPr>
          <p:cNvSpPr/>
          <p:nvPr/>
        </p:nvSpPr>
        <p:spPr>
          <a:xfrm>
            <a:off x="3117831" y="2171408"/>
            <a:ext cx="161758" cy="141176"/>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0" name="Oval 19">
            <a:extLst>
              <a:ext uri="{FF2B5EF4-FFF2-40B4-BE49-F238E27FC236}">
                <a16:creationId xmlns:a16="http://schemas.microsoft.com/office/drawing/2014/main" id="{2D59C39F-1145-EE48-BB74-710A89E169FA}"/>
              </a:ext>
            </a:extLst>
          </p:cNvPr>
          <p:cNvSpPr/>
          <p:nvPr/>
        </p:nvSpPr>
        <p:spPr>
          <a:xfrm>
            <a:off x="3130185" y="3332946"/>
            <a:ext cx="161758" cy="141176"/>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2" name="Oval 21">
            <a:extLst>
              <a:ext uri="{FF2B5EF4-FFF2-40B4-BE49-F238E27FC236}">
                <a16:creationId xmlns:a16="http://schemas.microsoft.com/office/drawing/2014/main" id="{97A870D6-0228-AE4E-B63F-78061021045A}"/>
              </a:ext>
            </a:extLst>
          </p:cNvPr>
          <p:cNvSpPr/>
          <p:nvPr/>
        </p:nvSpPr>
        <p:spPr>
          <a:xfrm>
            <a:off x="5913555" y="3502852"/>
            <a:ext cx="161758" cy="141176"/>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4" name="Oval 23">
            <a:extLst>
              <a:ext uri="{FF2B5EF4-FFF2-40B4-BE49-F238E27FC236}">
                <a16:creationId xmlns:a16="http://schemas.microsoft.com/office/drawing/2014/main" id="{AAB54AC6-1318-6942-9F7E-349F939468E8}"/>
              </a:ext>
            </a:extLst>
          </p:cNvPr>
          <p:cNvSpPr/>
          <p:nvPr/>
        </p:nvSpPr>
        <p:spPr>
          <a:xfrm>
            <a:off x="5953713" y="3654223"/>
            <a:ext cx="161758" cy="141176"/>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5" name="Oval 24">
            <a:extLst>
              <a:ext uri="{FF2B5EF4-FFF2-40B4-BE49-F238E27FC236}">
                <a16:creationId xmlns:a16="http://schemas.microsoft.com/office/drawing/2014/main" id="{97A870D6-0228-AE4E-B63F-78061021045A}"/>
              </a:ext>
            </a:extLst>
          </p:cNvPr>
          <p:cNvSpPr/>
          <p:nvPr/>
        </p:nvSpPr>
        <p:spPr>
          <a:xfrm>
            <a:off x="7989848" y="2564206"/>
            <a:ext cx="161758" cy="141176"/>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6" name="Oval 25">
            <a:extLst>
              <a:ext uri="{FF2B5EF4-FFF2-40B4-BE49-F238E27FC236}">
                <a16:creationId xmlns:a16="http://schemas.microsoft.com/office/drawing/2014/main" id="{AAB54AC6-1318-6942-9F7E-349F939468E8}"/>
              </a:ext>
            </a:extLst>
          </p:cNvPr>
          <p:cNvSpPr/>
          <p:nvPr/>
        </p:nvSpPr>
        <p:spPr>
          <a:xfrm>
            <a:off x="8020068" y="2304625"/>
            <a:ext cx="161758" cy="141176"/>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174399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500"/>
                                        <p:tgtEl>
                                          <p:spTgt spid="1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grpId="1" nodeType="clickEffect">
                                  <p:stCondLst>
                                    <p:cond delay="0"/>
                                  </p:stCondLst>
                                  <p:childTnLst>
                                    <p:animEffect transition="out" filter="fade">
                                      <p:cBhvr>
                                        <p:cTn id="26" dur="500"/>
                                        <p:tgtEl>
                                          <p:spTgt spid="14"/>
                                        </p:tgtEl>
                                      </p:cBhvr>
                                    </p:animEffect>
                                    <p:set>
                                      <p:cBhvr>
                                        <p:cTn id="27" dur="1" fill="hold">
                                          <p:stCondLst>
                                            <p:cond delay="499"/>
                                          </p:stCondLst>
                                        </p:cTn>
                                        <p:tgtEl>
                                          <p:spTgt spid="14"/>
                                        </p:tgtEl>
                                        <p:attrNameLst>
                                          <p:attrName>style.visibility</p:attrName>
                                        </p:attrNameLst>
                                      </p:cBhvr>
                                      <p:to>
                                        <p:strVal val="hidden"/>
                                      </p:to>
                                    </p:set>
                                  </p:childTnLst>
                                </p:cTn>
                              </p:par>
                              <p:par>
                                <p:cTn id="28" presetID="10" presetClass="exit" presetSubtype="0" fill="hold" grpId="1" nodeType="withEffect">
                                  <p:stCondLst>
                                    <p:cond delay="0"/>
                                  </p:stCondLst>
                                  <p:childTnLst>
                                    <p:animEffect transition="out" filter="fade">
                                      <p:cBhvr>
                                        <p:cTn id="29" dur="500"/>
                                        <p:tgtEl>
                                          <p:spTgt spid="17"/>
                                        </p:tgtEl>
                                      </p:cBhvr>
                                    </p:animEffect>
                                    <p:set>
                                      <p:cBhvr>
                                        <p:cTn id="30" dur="1" fill="hold">
                                          <p:stCondLst>
                                            <p:cond delay="499"/>
                                          </p:stCondLst>
                                        </p:cTn>
                                        <p:tgtEl>
                                          <p:spTgt spid="17"/>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Effect transition="in" filter="fade">
                                      <p:cBhvr>
                                        <p:cTn id="35" dur="500"/>
                                        <p:tgtEl>
                                          <p:spTgt spid="19"/>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20"/>
                                        </p:tgtEl>
                                        <p:attrNameLst>
                                          <p:attrName>style.visibility</p:attrName>
                                        </p:attrNameLst>
                                      </p:cBhvr>
                                      <p:to>
                                        <p:strVal val="visible"/>
                                      </p:to>
                                    </p:set>
                                    <p:animEffect transition="in" filter="fade">
                                      <p:cBhvr>
                                        <p:cTn id="40" dur="500"/>
                                        <p:tgtEl>
                                          <p:spTgt spid="20"/>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xit" presetSubtype="0" fill="hold" grpId="1" nodeType="clickEffect">
                                  <p:stCondLst>
                                    <p:cond delay="0"/>
                                  </p:stCondLst>
                                  <p:childTnLst>
                                    <p:animEffect transition="out" filter="fade">
                                      <p:cBhvr>
                                        <p:cTn id="44" dur="500"/>
                                        <p:tgtEl>
                                          <p:spTgt spid="19"/>
                                        </p:tgtEl>
                                      </p:cBhvr>
                                    </p:animEffect>
                                    <p:set>
                                      <p:cBhvr>
                                        <p:cTn id="45" dur="1" fill="hold">
                                          <p:stCondLst>
                                            <p:cond delay="499"/>
                                          </p:stCondLst>
                                        </p:cTn>
                                        <p:tgtEl>
                                          <p:spTgt spid="19"/>
                                        </p:tgtEl>
                                        <p:attrNameLst>
                                          <p:attrName>style.visibility</p:attrName>
                                        </p:attrNameLst>
                                      </p:cBhvr>
                                      <p:to>
                                        <p:strVal val="hidden"/>
                                      </p:to>
                                    </p:set>
                                  </p:childTnLst>
                                </p:cTn>
                              </p:par>
                              <p:par>
                                <p:cTn id="46" presetID="10" presetClass="exit" presetSubtype="0" fill="hold" grpId="1" nodeType="withEffect">
                                  <p:stCondLst>
                                    <p:cond delay="0"/>
                                  </p:stCondLst>
                                  <p:childTnLst>
                                    <p:animEffect transition="out" filter="fade">
                                      <p:cBhvr>
                                        <p:cTn id="47" dur="500"/>
                                        <p:tgtEl>
                                          <p:spTgt spid="20"/>
                                        </p:tgtEl>
                                      </p:cBhvr>
                                    </p:animEffect>
                                    <p:set>
                                      <p:cBhvr>
                                        <p:cTn id="48" dur="1" fill="hold">
                                          <p:stCondLst>
                                            <p:cond delay="499"/>
                                          </p:stCondLst>
                                        </p:cTn>
                                        <p:tgtEl>
                                          <p:spTgt spid="20"/>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16"/>
                                        </p:tgtEl>
                                        <p:attrNameLst>
                                          <p:attrName>style.visibility</p:attrName>
                                        </p:attrNameLst>
                                      </p:cBhvr>
                                      <p:to>
                                        <p:strVal val="visible"/>
                                      </p:to>
                                    </p:set>
                                    <p:animEffect transition="in" filter="fade">
                                      <p:cBhvr>
                                        <p:cTn id="53" dur="500"/>
                                        <p:tgtEl>
                                          <p:spTgt spid="16"/>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3"/>
                                        </p:tgtEl>
                                        <p:attrNameLst>
                                          <p:attrName>style.visibility</p:attrName>
                                        </p:attrNameLst>
                                      </p:cBhvr>
                                      <p:to>
                                        <p:strVal val="visible"/>
                                      </p:to>
                                    </p:set>
                                    <p:animEffect transition="in" filter="fade">
                                      <p:cBhvr>
                                        <p:cTn id="58" dur="500"/>
                                        <p:tgtEl>
                                          <p:spTgt spid="3"/>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22"/>
                                        </p:tgtEl>
                                        <p:attrNameLst>
                                          <p:attrName>style.visibility</p:attrName>
                                        </p:attrNameLst>
                                      </p:cBhvr>
                                      <p:to>
                                        <p:strVal val="visible"/>
                                      </p:to>
                                    </p:set>
                                    <p:animEffect transition="in" filter="fade">
                                      <p:cBhvr>
                                        <p:cTn id="63" dur="500"/>
                                        <p:tgtEl>
                                          <p:spTgt spid="22"/>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24"/>
                                        </p:tgtEl>
                                        <p:attrNameLst>
                                          <p:attrName>style.visibility</p:attrName>
                                        </p:attrNameLst>
                                      </p:cBhvr>
                                      <p:to>
                                        <p:strVal val="visible"/>
                                      </p:to>
                                    </p:set>
                                    <p:animEffect transition="in" filter="fade">
                                      <p:cBhvr>
                                        <p:cTn id="68" dur="500"/>
                                        <p:tgtEl>
                                          <p:spTgt spid="24"/>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xit" presetSubtype="0" fill="hold" grpId="1" nodeType="clickEffect">
                                  <p:stCondLst>
                                    <p:cond delay="0"/>
                                  </p:stCondLst>
                                  <p:childTnLst>
                                    <p:animEffect transition="out" filter="fade">
                                      <p:cBhvr>
                                        <p:cTn id="72" dur="500"/>
                                        <p:tgtEl>
                                          <p:spTgt spid="22"/>
                                        </p:tgtEl>
                                      </p:cBhvr>
                                    </p:animEffect>
                                    <p:set>
                                      <p:cBhvr>
                                        <p:cTn id="73" dur="1" fill="hold">
                                          <p:stCondLst>
                                            <p:cond delay="499"/>
                                          </p:stCondLst>
                                        </p:cTn>
                                        <p:tgtEl>
                                          <p:spTgt spid="22"/>
                                        </p:tgtEl>
                                        <p:attrNameLst>
                                          <p:attrName>style.visibility</p:attrName>
                                        </p:attrNameLst>
                                      </p:cBhvr>
                                      <p:to>
                                        <p:strVal val="hidden"/>
                                      </p:to>
                                    </p:set>
                                  </p:childTnLst>
                                </p:cTn>
                              </p:par>
                              <p:par>
                                <p:cTn id="74" presetID="10" presetClass="exit" presetSubtype="0" fill="hold" grpId="1" nodeType="withEffect">
                                  <p:stCondLst>
                                    <p:cond delay="0"/>
                                  </p:stCondLst>
                                  <p:childTnLst>
                                    <p:animEffect transition="out" filter="fade">
                                      <p:cBhvr>
                                        <p:cTn id="75" dur="500"/>
                                        <p:tgtEl>
                                          <p:spTgt spid="24"/>
                                        </p:tgtEl>
                                      </p:cBhvr>
                                    </p:animEffect>
                                    <p:set>
                                      <p:cBhvr>
                                        <p:cTn id="76" dur="1" fill="hold">
                                          <p:stCondLst>
                                            <p:cond delay="499"/>
                                          </p:stCondLst>
                                        </p:cTn>
                                        <p:tgtEl>
                                          <p:spTgt spid="24"/>
                                        </p:tgtEl>
                                        <p:attrNameLst>
                                          <p:attrName>style.visibility</p:attrName>
                                        </p:attrNameLst>
                                      </p:cBhvr>
                                      <p:to>
                                        <p:strVal val="hidden"/>
                                      </p:to>
                                    </p:se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grpId="0" nodeType="clickEffect">
                                  <p:stCondLst>
                                    <p:cond delay="0"/>
                                  </p:stCondLst>
                                  <p:childTnLst>
                                    <p:set>
                                      <p:cBhvr>
                                        <p:cTn id="80" dur="1" fill="hold">
                                          <p:stCondLst>
                                            <p:cond delay="0"/>
                                          </p:stCondLst>
                                        </p:cTn>
                                        <p:tgtEl>
                                          <p:spTgt spid="25"/>
                                        </p:tgtEl>
                                        <p:attrNameLst>
                                          <p:attrName>style.visibility</p:attrName>
                                        </p:attrNameLst>
                                      </p:cBhvr>
                                      <p:to>
                                        <p:strVal val="visible"/>
                                      </p:to>
                                    </p:set>
                                    <p:animEffect transition="in" filter="fade">
                                      <p:cBhvr>
                                        <p:cTn id="81" dur="500"/>
                                        <p:tgtEl>
                                          <p:spTgt spid="25"/>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grpId="0" nodeType="clickEffect">
                                  <p:stCondLst>
                                    <p:cond delay="0"/>
                                  </p:stCondLst>
                                  <p:childTnLst>
                                    <p:set>
                                      <p:cBhvr>
                                        <p:cTn id="85" dur="1" fill="hold">
                                          <p:stCondLst>
                                            <p:cond delay="0"/>
                                          </p:stCondLst>
                                        </p:cTn>
                                        <p:tgtEl>
                                          <p:spTgt spid="26"/>
                                        </p:tgtEl>
                                        <p:attrNameLst>
                                          <p:attrName>style.visibility</p:attrName>
                                        </p:attrNameLst>
                                      </p:cBhvr>
                                      <p:to>
                                        <p:strVal val="visible"/>
                                      </p:to>
                                    </p:set>
                                    <p:animEffect transition="in" filter="fade">
                                      <p:cBhvr>
                                        <p:cTn id="86" dur="500"/>
                                        <p:tgtEl>
                                          <p:spTgt spid="26"/>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xit" presetSubtype="0" fill="hold" grpId="1" nodeType="clickEffect">
                                  <p:stCondLst>
                                    <p:cond delay="0"/>
                                  </p:stCondLst>
                                  <p:childTnLst>
                                    <p:animEffect transition="out" filter="fade">
                                      <p:cBhvr>
                                        <p:cTn id="90" dur="500"/>
                                        <p:tgtEl>
                                          <p:spTgt spid="25"/>
                                        </p:tgtEl>
                                      </p:cBhvr>
                                    </p:animEffect>
                                    <p:set>
                                      <p:cBhvr>
                                        <p:cTn id="91" dur="1" fill="hold">
                                          <p:stCondLst>
                                            <p:cond delay="499"/>
                                          </p:stCondLst>
                                        </p:cTn>
                                        <p:tgtEl>
                                          <p:spTgt spid="25"/>
                                        </p:tgtEl>
                                        <p:attrNameLst>
                                          <p:attrName>style.visibility</p:attrName>
                                        </p:attrNameLst>
                                      </p:cBhvr>
                                      <p:to>
                                        <p:strVal val="hidden"/>
                                      </p:to>
                                    </p:set>
                                  </p:childTnLst>
                                </p:cTn>
                              </p:par>
                              <p:par>
                                <p:cTn id="92" presetID="10" presetClass="exit" presetSubtype="0" fill="hold" grpId="1" nodeType="withEffect">
                                  <p:stCondLst>
                                    <p:cond delay="0"/>
                                  </p:stCondLst>
                                  <p:childTnLst>
                                    <p:animEffect transition="out" filter="fade">
                                      <p:cBhvr>
                                        <p:cTn id="93" dur="500"/>
                                        <p:tgtEl>
                                          <p:spTgt spid="26"/>
                                        </p:tgtEl>
                                      </p:cBhvr>
                                    </p:animEffect>
                                    <p:set>
                                      <p:cBhvr>
                                        <p:cTn id="94" dur="1" fill="hold">
                                          <p:stCondLst>
                                            <p:cond delay="499"/>
                                          </p:stCondLst>
                                        </p:cTn>
                                        <p:tgtEl>
                                          <p:spTgt spid="26"/>
                                        </p:tgtEl>
                                        <p:attrNameLst>
                                          <p:attrName>style.visibility</p:attrName>
                                        </p:attrNameLst>
                                      </p:cBhvr>
                                      <p:to>
                                        <p:strVal val="hidden"/>
                                      </p:to>
                                    </p:set>
                                  </p:childTnLst>
                                </p:cTn>
                              </p:par>
                            </p:childTnLst>
                          </p:cTn>
                        </p:par>
                      </p:childTnLst>
                    </p:cTn>
                  </p:par>
                  <p:par>
                    <p:cTn id="95" fill="hold">
                      <p:stCondLst>
                        <p:cond delay="indefinite"/>
                      </p:stCondLst>
                      <p:childTnLst>
                        <p:par>
                          <p:cTn id="96" fill="hold">
                            <p:stCondLst>
                              <p:cond delay="0"/>
                            </p:stCondLst>
                            <p:childTnLst>
                              <p:par>
                                <p:cTn id="97" presetID="10" presetClass="entr" presetSubtype="0" fill="hold" grpId="0" nodeType="clickEffect">
                                  <p:stCondLst>
                                    <p:cond delay="0"/>
                                  </p:stCondLst>
                                  <p:childTnLst>
                                    <p:set>
                                      <p:cBhvr>
                                        <p:cTn id="98" dur="1" fill="hold">
                                          <p:stCondLst>
                                            <p:cond delay="0"/>
                                          </p:stCondLst>
                                        </p:cTn>
                                        <p:tgtEl>
                                          <p:spTgt spid="18"/>
                                        </p:tgtEl>
                                        <p:attrNameLst>
                                          <p:attrName>style.visibility</p:attrName>
                                        </p:attrNameLst>
                                      </p:cBhvr>
                                      <p:to>
                                        <p:strVal val="visible"/>
                                      </p:to>
                                    </p:set>
                                    <p:animEffect transition="in" filter="fade">
                                      <p:cBhvr>
                                        <p:cTn id="99" dur="500"/>
                                        <p:tgtEl>
                                          <p:spTgt spid="18"/>
                                        </p:tgtEl>
                                      </p:cBhvr>
                                    </p:animEffect>
                                  </p:childTnLst>
                                </p:cTn>
                              </p:par>
                            </p:childTnLst>
                          </p:cTn>
                        </p:par>
                      </p:childTnLst>
                    </p:cTn>
                  </p:par>
                  <p:par>
                    <p:cTn id="100" fill="hold">
                      <p:stCondLst>
                        <p:cond delay="indefinite"/>
                      </p:stCondLst>
                      <p:childTnLst>
                        <p:par>
                          <p:cTn id="101" fill="hold">
                            <p:stCondLst>
                              <p:cond delay="0"/>
                            </p:stCondLst>
                            <p:childTnLst>
                              <p:par>
                                <p:cTn id="102" presetID="10" presetClass="entr" presetSubtype="0" fill="hold" grpId="0" nodeType="clickEffect">
                                  <p:stCondLst>
                                    <p:cond delay="0"/>
                                  </p:stCondLst>
                                  <p:childTnLst>
                                    <p:set>
                                      <p:cBhvr>
                                        <p:cTn id="103" dur="1" fill="hold">
                                          <p:stCondLst>
                                            <p:cond delay="0"/>
                                          </p:stCondLst>
                                        </p:cTn>
                                        <p:tgtEl>
                                          <p:spTgt spid="13"/>
                                        </p:tgtEl>
                                        <p:attrNameLst>
                                          <p:attrName>style.visibility</p:attrName>
                                        </p:attrNameLst>
                                      </p:cBhvr>
                                      <p:to>
                                        <p:strVal val="visible"/>
                                      </p:to>
                                    </p:set>
                                    <p:animEffect transition="in" filter="fade">
                                      <p:cBhvr>
                                        <p:cTn id="10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3" grpId="0"/>
      <p:bldP spid="18" grpId="0" animBg="1"/>
      <p:bldP spid="16" grpId="0" animBg="1"/>
      <p:bldP spid="14" grpId="0" animBg="1"/>
      <p:bldP spid="14" grpId="1" animBg="1"/>
      <p:bldP spid="17" grpId="0" animBg="1"/>
      <p:bldP spid="17" grpId="1" animBg="1"/>
      <p:bldP spid="19" grpId="0" animBg="1"/>
      <p:bldP spid="19" grpId="1" animBg="1"/>
      <p:bldP spid="20" grpId="0" animBg="1"/>
      <p:bldP spid="20" grpId="1" animBg="1"/>
      <p:bldP spid="22" grpId="0" animBg="1"/>
      <p:bldP spid="22" grpId="1" animBg="1"/>
      <p:bldP spid="24" grpId="0" animBg="1"/>
      <p:bldP spid="24" grpId="1" animBg="1"/>
      <p:bldP spid="25" grpId="0" animBg="1"/>
      <p:bldP spid="25" grpId="1" animBg="1"/>
      <p:bldP spid="26" grpId="0" animBg="1"/>
      <p:bldP spid="26" grpId="1" animBg="1"/>
    </p:bldLst>
  </p:timing>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417E56-1460-3C47-93A5-913DB0A2D7CE}"/>
              </a:ext>
            </a:extLst>
          </p:cNvPr>
          <p:cNvSpPr>
            <a:spLocks noGrp="1"/>
          </p:cNvSpPr>
          <p:nvPr>
            <p:ph type="title" idx="4294967295"/>
          </p:nvPr>
        </p:nvSpPr>
        <p:spPr>
          <a:xfrm>
            <a:off x="457200" y="647700"/>
            <a:ext cx="8229600" cy="5562600"/>
          </a:xfrm>
        </p:spPr>
        <p:txBody>
          <a:bodyPr/>
          <a:lstStyle/>
          <a:p>
            <a:r>
              <a:rPr lang="en-US" sz="2800" dirty="0">
                <a:latin typeface="+mn-lt"/>
              </a:rPr>
              <a:t>(4 min): </a:t>
            </a:r>
            <a:br>
              <a:rPr lang="en-US" sz="2800" dirty="0">
                <a:latin typeface="+mn-lt"/>
              </a:rPr>
            </a:br>
            <a:r>
              <a:rPr lang="en-US" sz="2800" dirty="0">
                <a:latin typeface="+mn-lt"/>
              </a:rPr>
              <a:t>Weak Stationary Process </a:t>
            </a:r>
            <a:br>
              <a:rPr lang="en-US" sz="2800" dirty="0">
                <a:latin typeface="+mn-lt"/>
              </a:rPr>
            </a:br>
            <a:r>
              <a:rPr lang="en-US" sz="2800" dirty="0">
                <a:latin typeface="+mn-lt"/>
              </a:rPr>
              <a:t>Slide Deck 3</a:t>
            </a:r>
            <a:br>
              <a:rPr lang="en-US" sz="2800" dirty="0">
                <a:latin typeface="+mn-lt"/>
              </a:rPr>
            </a:br>
            <a:br>
              <a:rPr lang="en-US" sz="2800" dirty="0">
                <a:latin typeface="+mn-lt"/>
              </a:rPr>
            </a:br>
            <a:r>
              <a:rPr lang="en-US" sz="2800" dirty="0">
                <a:latin typeface="+mn-lt"/>
              </a:rPr>
              <a:t>Independence and Correlation</a:t>
            </a:r>
            <a:br>
              <a:rPr lang="en-US" sz="2800" dirty="0">
                <a:latin typeface="+mn-lt"/>
              </a:rPr>
            </a:br>
            <a:br>
              <a:rPr lang="en-US" sz="2800" dirty="0">
                <a:latin typeface="+mn-lt"/>
              </a:rPr>
            </a:br>
            <a:r>
              <a:rPr lang="en-US" sz="2800" dirty="0">
                <a:latin typeface="+mn-lt"/>
              </a:rPr>
              <a:t>Note: 9/17/2018 These were hidden and not included since they are covered in the next section. We may decide to reinclude them based on how they flow when the lecture is practiced. </a:t>
            </a:r>
          </a:p>
        </p:txBody>
      </p:sp>
    </p:spTree>
    <p:extLst>
      <p:ext uri="{BB962C8B-B14F-4D97-AF65-F5344CB8AC3E}">
        <p14:creationId xmlns:p14="http://schemas.microsoft.com/office/powerpoint/2010/main" val="322504290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848B62-A233-574C-9733-4C733DED567B}"/>
              </a:ext>
            </a:extLst>
          </p:cNvPr>
          <p:cNvSpPr>
            <a:spLocks noGrp="1"/>
          </p:cNvSpPr>
          <p:nvPr>
            <p:ph type="title"/>
          </p:nvPr>
        </p:nvSpPr>
        <p:spPr/>
        <p:txBody>
          <a:bodyPr>
            <a:noAutofit/>
          </a:bodyPr>
          <a:lstStyle/>
          <a:p>
            <a:r>
              <a:rPr lang="en-US" dirty="0"/>
              <a:t>Independence and Correlation</a:t>
            </a:r>
          </a:p>
        </p:txBody>
      </p:sp>
      <mc:AlternateContent xmlns:mc="http://schemas.openxmlformats.org/markup-compatibility/2006" xmlns:a14="http://schemas.microsoft.com/office/drawing/2010/main">
        <mc:Choice Requires="a14">
          <p:sp>
            <p:nvSpPr>
              <p:cNvPr id="5" name="Text Placeholder 2">
                <a:extLst>
                  <a:ext uri="{FF2B5EF4-FFF2-40B4-BE49-F238E27FC236}">
                    <a16:creationId xmlns:a16="http://schemas.microsoft.com/office/drawing/2014/main" id="{7A700E07-E61E-B648-8F79-BAB27769B4EB}"/>
                  </a:ext>
                </a:extLst>
              </p:cNvPr>
              <p:cNvSpPr txBox="1">
                <a:spLocks/>
              </p:cNvSpPr>
              <p:nvPr/>
            </p:nvSpPr>
            <p:spPr>
              <a:xfrm>
                <a:off x="457200" y="1600200"/>
                <a:ext cx="8229600" cy="4525963"/>
              </a:xfrm>
              <a:prstGeom prst="rect">
                <a:avLst/>
              </a:prstGeom>
            </p:spPr>
            <p:txBody>
              <a:bodyPr>
                <a:noAutofit/>
              </a:bodyPr>
              <a:lstStyle>
                <a:lvl1pPr marL="342900" indent="-342900" algn="l" defTabSz="914400" rtl="0" eaLnBrk="1" latinLnBrk="0" hangingPunct="1">
                  <a:spcBef>
                    <a:spcPts val="600"/>
                  </a:spcBef>
                  <a:buFont typeface="Arial" charset="0"/>
                  <a:buChar char="•"/>
                  <a:defRPr sz="3200" kern="1200">
                    <a:solidFill>
                      <a:schemeClr val="tx1"/>
                    </a:solidFill>
                    <a:latin typeface="+mn-lt"/>
                    <a:ea typeface="+mn-ea"/>
                    <a:cs typeface="+mn-cs"/>
                  </a:defRPr>
                </a:lvl1pPr>
                <a:lvl2pPr marL="742950" indent="-285750" algn="l" defTabSz="914400" rtl="0" eaLnBrk="1" latinLnBrk="0" hangingPunct="1">
                  <a:spcBef>
                    <a:spcPts val="600"/>
                  </a:spcBef>
                  <a:buFont typeface="Arial" charset="0"/>
                  <a:buChar char="•"/>
                  <a:defRPr sz="2800" b="0" i="0" u="none" kern="1200">
                    <a:solidFill>
                      <a:schemeClr val="tx1"/>
                    </a:solidFill>
                    <a:latin typeface="+mn-lt"/>
                    <a:ea typeface="+mn-ea"/>
                    <a:cs typeface="+mn-cs"/>
                  </a:defRPr>
                </a:lvl2pPr>
                <a:lvl3pPr marL="1143000" indent="-228600" algn="l" defTabSz="914400" rtl="0" eaLnBrk="1" latinLnBrk="0" hangingPunct="1">
                  <a:spcBef>
                    <a:spcPts val="600"/>
                  </a:spcBef>
                  <a:buFont typeface="Arial" charset="0"/>
                  <a:buChar char="•"/>
                  <a:defRPr sz="2400" kern="1200">
                    <a:solidFill>
                      <a:schemeClr val="tx1"/>
                    </a:solidFill>
                    <a:latin typeface="+mn-lt"/>
                    <a:ea typeface="+mn-ea"/>
                    <a:cs typeface="+mn-cs"/>
                  </a:defRPr>
                </a:lvl3pPr>
                <a:lvl4pPr marL="1600200" indent="-228600" algn="l" defTabSz="914400" rtl="0" eaLnBrk="1" latinLnBrk="0" hangingPunct="1">
                  <a:spcBef>
                    <a:spcPts val="600"/>
                  </a:spcBef>
                  <a:buFont typeface="Arial" charset="0"/>
                  <a:buChar char="•"/>
                  <a:defRPr sz="2000" kern="1200">
                    <a:solidFill>
                      <a:schemeClr val="tx1"/>
                    </a:solidFill>
                    <a:latin typeface="+mn-lt"/>
                    <a:ea typeface="+mn-ea"/>
                    <a:cs typeface="+mn-cs"/>
                  </a:defRPr>
                </a:lvl4pPr>
                <a:lvl5pPr marL="2057400" indent="-228600" algn="l" defTabSz="914400" rtl="0" eaLnBrk="1" latinLnBrk="0" hangingPunct="1">
                  <a:spcBef>
                    <a:spcPts val="600"/>
                  </a:spcBef>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2400" b="1" dirty="0"/>
                  <a:t>Theorem: If two events are independent, their correlation is 0.</a:t>
                </a:r>
                <a:br>
                  <a:rPr lang="en-US" sz="2400" b="1" dirty="0"/>
                </a:br>
                <a:r>
                  <a:rPr lang="en-US" sz="2400" dirty="0"/>
                  <a:t>Recall that </a:t>
                </a:r>
                <a14:m>
                  <m:oMath xmlns:m="http://schemas.openxmlformats.org/officeDocument/2006/math">
                    <m:r>
                      <a:rPr lang="en-US" sz="2400" i="1">
                        <a:latin typeface="Cambria Math" panose="02040503050406030204" pitchFamily="18" charset="0"/>
                        <a:ea typeface="Cambria Math" panose="02040503050406030204" pitchFamily="18" charset="0"/>
                      </a:rPr>
                      <m:t>𝜌</m:t>
                    </m:r>
                  </m:oMath>
                </a14:m>
                <a:r>
                  <a:rPr lang="en-US" sz="2400" dirty="0"/>
                  <a:t> is the population linear correlation coefficient. </a:t>
                </a:r>
                <a:br>
                  <a:rPr lang="en-US" sz="2400" dirty="0"/>
                </a:br>
                <a:r>
                  <a:rPr lang="en-US" sz="2400" dirty="0"/>
                  <a:t>That is, if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𝑋</m:t>
                        </m:r>
                      </m:e>
                      <m:sub>
                        <m:r>
                          <a:rPr lang="en-US" sz="2400" i="1">
                            <a:latin typeface="Cambria Math" panose="02040503050406030204" pitchFamily="18" charset="0"/>
                          </a:rPr>
                          <m:t>𝑡</m:t>
                        </m:r>
                      </m:sub>
                    </m:sSub>
                  </m:oMath>
                </a14:m>
                <a:r>
                  <a:rPr lang="en-US" sz="2400" baseline="-25000" dirty="0"/>
                  <a:t> </a:t>
                </a:r>
                <a:r>
                  <a:rPr lang="en-US" sz="2400" dirty="0"/>
                  <a:t>and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𝑋</m:t>
                        </m:r>
                      </m:e>
                      <m:sub>
                        <m:r>
                          <a:rPr lang="en-US" sz="2400" i="1">
                            <a:latin typeface="Cambria Math" panose="02040503050406030204" pitchFamily="18" charset="0"/>
                          </a:rPr>
                          <m:t>𝑡</m:t>
                        </m:r>
                        <m:r>
                          <a:rPr lang="en-US" sz="2400" i="1">
                            <a:latin typeface="Cambria Math" panose="02040503050406030204" pitchFamily="18" charset="0"/>
                          </a:rPr>
                          <m:t>+</m:t>
                        </m:r>
                        <m:r>
                          <a:rPr lang="en-US" sz="2400" i="1">
                            <a:latin typeface="Cambria Math" panose="02040503050406030204" pitchFamily="18" charset="0"/>
                          </a:rPr>
                          <m:t>𝑘</m:t>
                        </m:r>
                      </m:sub>
                    </m:sSub>
                  </m:oMath>
                </a14:m>
                <a:r>
                  <a:rPr lang="en-US" sz="2400" baseline="-25000" dirty="0"/>
                  <a:t> </a:t>
                </a:r>
                <a:r>
                  <a:rPr lang="en-US" sz="2400" dirty="0"/>
                  <a:t>are independent, </a:t>
                </a:r>
                <a14:m>
                  <m:oMath xmlns:m="http://schemas.openxmlformats.org/officeDocument/2006/math">
                    <m:sSub>
                      <m:sSubPr>
                        <m:ctrlPr>
                          <a:rPr lang="en-US" sz="2400" i="1" smtClean="0">
                            <a:latin typeface="Cambria Math" panose="02040503050406030204" pitchFamily="18" charset="0"/>
                          </a:rPr>
                        </m:ctrlPr>
                      </m:sSubPr>
                      <m:e>
                        <m:r>
                          <a:rPr lang="en-US" sz="2400" i="1" smtClean="0">
                            <a:latin typeface="Cambria Math" panose="02040503050406030204" pitchFamily="18" charset="0"/>
                            <a:ea typeface="Cambria Math" panose="02040503050406030204" pitchFamily="18" charset="0"/>
                          </a:rPr>
                          <m:t>𝜌</m:t>
                        </m:r>
                      </m:e>
                      <m:sub>
                        <m:sSub>
                          <m:sSubPr>
                            <m:ctrlPr>
                              <a:rPr lang="en-US" sz="2400" i="1" smtClean="0">
                                <a:latin typeface="Cambria Math" panose="02040503050406030204" pitchFamily="18" charset="0"/>
                              </a:rPr>
                            </m:ctrlPr>
                          </m:sSubPr>
                          <m:e>
                            <m:r>
                              <a:rPr lang="en-US" sz="2400" i="1" smtClean="0">
                                <a:latin typeface="Cambria Math" panose="02040503050406030204" pitchFamily="18" charset="0"/>
                              </a:rPr>
                              <m:t>𝑋</m:t>
                            </m:r>
                          </m:e>
                          <m:sub>
                            <m:r>
                              <a:rPr lang="en-US" sz="2400" i="1" smtClean="0">
                                <a:latin typeface="Cambria Math" panose="02040503050406030204" pitchFamily="18" charset="0"/>
                              </a:rPr>
                              <m:t>𝑡</m:t>
                            </m:r>
                          </m:sub>
                        </m:sSub>
                        <m:r>
                          <a:rPr lang="en-US" sz="240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smtClean="0">
                                <a:latin typeface="Cambria Math" panose="02040503050406030204" pitchFamily="18" charset="0"/>
                              </a:rPr>
                              <m:t>𝑋</m:t>
                            </m:r>
                          </m:e>
                          <m:sub>
                            <m:r>
                              <a:rPr lang="en-US" sz="2400" i="1" smtClean="0">
                                <a:latin typeface="Cambria Math" panose="02040503050406030204" pitchFamily="18" charset="0"/>
                              </a:rPr>
                              <m:t>𝑡</m:t>
                            </m:r>
                            <m:r>
                              <a:rPr lang="en-US" sz="2400" i="1" smtClean="0">
                                <a:latin typeface="Cambria Math" panose="02040503050406030204" pitchFamily="18" charset="0"/>
                              </a:rPr>
                              <m:t>+</m:t>
                            </m:r>
                            <m:r>
                              <a:rPr lang="en-US" sz="2400" i="1" smtClean="0">
                                <a:latin typeface="Cambria Math" panose="02040503050406030204" pitchFamily="18" charset="0"/>
                              </a:rPr>
                              <m:t>𝑘</m:t>
                            </m:r>
                          </m:sub>
                        </m:sSub>
                      </m:sub>
                    </m:sSub>
                  </m:oMath>
                </a14:m>
                <a:r>
                  <a:rPr lang="en-US" sz="2400" dirty="0"/>
                  <a:t>=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𝜌</m:t>
                        </m:r>
                      </m:e>
                      <m:sub>
                        <m:r>
                          <a:rPr lang="en-US" sz="2400" i="1" smtClean="0">
                            <a:latin typeface="Cambria Math" panose="02040503050406030204" pitchFamily="18" charset="0"/>
                            <a:ea typeface="Cambria Math" panose="02040503050406030204" pitchFamily="18" charset="0"/>
                          </a:rPr>
                          <m:t>𝑘</m:t>
                        </m:r>
                        <m:r>
                          <a:rPr lang="en-US" sz="2400" i="1" smtClean="0">
                            <a:latin typeface="Cambria Math" panose="02040503050406030204" pitchFamily="18" charset="0"/>
                          </a:rPr>
                          <m:t> </m:t>
                        </m:r>
                      </m:sub>
                    </m:sSub>
                  </m:oMath>
                </a14:m>
                <a:r>
                  <a:rPr lang="en-US" sz="2400" dirty="0"/>
                  <a:t>= 0.</a:t>
                </a:r>
              </a:p>
              <a:p>
                <a:pPr marL="0" indent="0">
                  <a:buFont typeface="Arial" charset="0"/>
                  <a:buNone/>
                </a:pPr>
                <a:endParaRPr lang="en-US" sz="2400" dirty="0"/>
              </a:p>
              <a:p>
                <a:r>
                  <a:rPr lang="en-US" sz="2400" b="1" dirty="0"/>
                  <a:t>Corollary: If the correlation between two variables is nonzero, they are not independent. </a:t>
                </a:r>
                <a:br>
                  <a:rPr lang="en-US" sz="2400" b="1" dirty="0"/>
                </a:br>
                <a:r>
                  <a:rPr lang="en-US" sz="2400" dirty="0"/>
                  <a:t>That is, if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𝜌</m:t>
                        </m:r>
                      </m:e>
                      <m:sub>
                        <m:sSub>
                          <m:sSubPr>
                            <m:ctrlPr>
                              <a:rPr lang="en-US" sz="2400" i="1">
                                <a:latin typeface="Cambria Math" panose="02040503050406030204" pitchFamily="18" charset="0"/>
                              </a:rPr>
                            </m:ctrlPr>
                          </m:sSubPr>
                          <m:e>
                            <m:r>
                              <a:rPr lang="en-US" sz="2400" i="1">
                                <a:latin typeface="Cambria Math" panose="02040503050406030204" pitchFamily="18" charset="0"/>
                              </a:rPr>
                              <m:t>𝑋</m:t>
                            </m:r>
                          </m:e>
                          <m:sub>
                            <m:r>
                              <a:rPr lang="en-US" sz="2400" i="1">
                                <a:latin typeface="Cambria Math" panose="02040503050406030204" pitchFamily="18" charset="0"/>
                              </a:rPr>
                              <m:t>𝑡</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𝑋</m:t>
                            </m:r>
                          </m:e>
                          <m:sub>
                            <m:r>
                              <a:rPr lang="en-US" sz="2400" i="1">
                                <a:latin typeface="Cambria Math" panose="02040503050406030204" pitchFamily="18" charset="0"/>
                              </a:rPr>
                              <m:t>𝑡</m:t>
                            </m:r>
                            <m:r>
                              <a:rPr lang="en-US" sz="2400" i="1">
                                <a:latin typeface="Cambria Math" panose="02040503050406030204" pitchFamily="18" charset="0"/>
                              </a:rPr>
                              <m:t>+</m:t>
                            </m:r>
                            <m:r>
                              <a:rPr lang="en-US" sz="2400" i="1">
                                <a:latin typeface="Cambria Math" panose="02040503050406030204" pitchFamily="18" charset="0"/>
                              </a:rPr>
                              <m:t>𝑘</m:t>
                            </m:r>
                          </m:sub>
                        </m:sSub>
                      </m:sub>
                    </m:sSub>
                    <m:r>
                      <m:rPr>
                        <m:nor/>
                      </m:rPr>
                      <a:rPr lang="en-US" sz="2400" dirty="0"/>
                      <m:t>= </m:t>
                    </m:r>
                    <m:sSub>
                      <m:sSubPr>
                        <m:ctrlPr>
                          <a:rPr lang="en-US" sz="2400" i="1" smtClean="0">
                            <a:latin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𝜌</m:t>
                        </m:r>
                      </m:e>
                      <m:sub>
                        <m:r>
                          <a:rPr lang="en-US" sz="2400" i="1">
                            <a:latin typeface="Cambria Math" panose="02040503050406030204" pitchFamily="18" charset="0"/>
                            <a:ea typeface="Cambria Math" panose="02040503050406030204" pitchFamily="18" charset="0"/>
                          </a:rPr>
                          <m:t>𝑘</m:t>
                        </m:r>
                        <m:r>
                          <a:rPr lang="en-US" sz="2400" i="1">
                            <a:latin typeface="Cambria Math" panose="02040503050406030204" pitchFamily="18" charset="0"/>
                          </a:rPr>
                          <m:t> </m:t>
                        </m:r>
                      </m:sub>
                    </m:sSub>
                    <m:r>
                      <a:rPr lang="en-US" sz="2400" dirty="0">
                        <a:latin typeface="Cambria Math" panose="02040503050406030204" pitchFamily="18" charset="0"/>
                        <a:ea typeface="Cambria Math" panose="02040503050406030204" pitchFamily="18" charset="0"/>
                      </a:rPr>
                      <m:t>≠</m:t>
                    </m:r>
                  </m:oMath>
                </a14:m>
                <a:r>
                  <a:rPr lang="en-US" sz="2400" dirty="0"/>
                  <a:t> 0, then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𝑋</m:t>
                        </m:r>
                      </m:e>
                      <m:sub>
                        <m:r>
                          <a:rPr lang="en-US" sz="2400" i="1">
                            <a:latin typeface="Cambria Math" panose="02040503050406030204" pitchFamily="18" charset="0"/>
                          </a:rPr>
                          <m:t>𝑡</m:t>
                        </m:r>
                      </m:sub>
                    </m:sSub>
                  </m:oMath>
                </a14:m>
                <a:r>
                  <a:rPr lang="en-US" sz="2400" baseline="-25000" dirty="0"/>
                  <a:t> </a:t>
                </a:r>
                <a:r>
                  <a:rPr lang="en-US" sz="2400" dirty="0"/>
                  <a:t>and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𝑋</m:t>
                        </m:r>
                      </m:e>
                      <m:sub>
                        <m:r>
                          <a:rPr lang="en-US" sz="2400" i="1">
                            <a:latin typeface="Cambria Math" panose="02040503050406030204" pitchFamily="18" charset="0"/>
                          </a:rPr>
                          <m:t>𝑡</m:t>
                        </m:r>
                        <m:r>
                          <a:rPr lang="en-US" sz="2400" i="1">
                            <a:latin typeface="Cambria Math" panose="02040503050406030204" pitchFamily="18" charset="0"/>
                          </a:rPr>
                          <m:t>+</m:t>
                        </m:r>
                        <m:r>
                          <a:rPr lang="en-US" sz="2400" i="1">
                            <a:latin typeface="Cambria Math" panose="02040503050406030204" pitchFamily="18" charset="0"/>
                          </a:rPr>
                          <m:t>𝑘</m:t>
                        </m:r>
                      </m:sub>
                    </m:sSub>
                  </m:oMath>
                </a14:m>
                <a:r>
                  <a:rPr lang="en-US" sz="2400" baseline="-25000" dirty="0"/>
                  <a:t> </a:t>
                </a:r>
                <a:r>
                  <a:rPr lang="en-US" sz="2400" dirty="0"/>
                  <a:t>are not independent. </a:t>
                </a:r>
              </a:p>
            </p:txBody>
          </p:sp>
        </mc:Choice>
        <mc:Fallback xmlns="">
          <p:sp>
            <p:nvSpPr>
              <p:cNvPr id="5" name="Text Placeholder 2">
                <a:extLst>
                  <a:ext uri="{FF2B5EF4-FFF2-40B4-BE49-F238E27FC236}">
                    <a16:creationId xmlns:a16="http://schemas.microsoft.com/office/drawing/2014/main" xmlns:a14="http://schemas.microsoft.com/office/drawing/2010/main" xmlns="" id="{7A700E07-E61E-B648-8F79-BAB27769B4EB}"/>
                  </a:ext>
                </a:extLst>
              </p:cNvPr>
              <p:cNvSpPr txBox="1">
                <a:spLocks noRot="1" noChangeAspect="1" noMove="1" noResize="1" noEditPoints="1" noAdjustHandles="1" noChangeArrowheads="1" noChangeShapeType="1" noTextEdit="1"/>
              </p:cNvSpPr>
              <p:nvPr/>
            </p:nvSpPr>
            <p:spPr>
              <a:xfrm>
                <a:off x="457200" y="1600200"/>
                <a:ext cx="8229600" cy="4525963"/>
              </a:xfrm>
              <a:prstGeom prst="rect">
                <a:avLst/>
              </a:prstGeom>
              <a:blipFill rotWithShape="0">
                <a:blip r:embed="rId3"/>
                <a:stretch>
                  <a:fillRect l="-963" t="-943" r="-444"/>
                </a:stretch>
              </a:blipFill>
            </p:spPr>
            <p:txBody>
              <a:bodyPr/>
              <a:lstStyle/>
              <a:p>
                <a:r>
                  <a:rPr lang="en-US">
                    <a:noFill/>
                  </a:rPr>
                  <a:t> </a:t>
                </a:r>
              </a:p>
            </p:txBody>
          </p:sp>
        </mc:Fallback>
      </mc:AlternateContent>
    </p:spTree>
    <p:extLst>
      <p:ext uri="{BB962C8B-B14F-4D97-AF65-F5344CB8AC3E}">
        <p14:creationId xmlns:p14="http://schemas.microsoft.com/office/powerpoint/2010/main" val="1703401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fade">
                                      <p:cBhvr>
                                        <p:cTn id="12"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6435" name="Picture 5" descr="fig1.1.tif"/>
          <p:cNvPicPr>
            <a:picLocks noChangeAspect="1"/>
          </p:cNvPicPr>
          <p:nvPr/>
        </p:nvPicPr>
        <p:blipFill>
          <a:blip r:embed="rId3"/>
          <a:srcRect l="50000" b="12935"/>
          <a:stretch>
            <a:fillRect/>
          </a:stretch>
        </p:blipFill>
        <p:spPr bwMode="auto">
          <a:xfrm>
            <a:off x="1752600" y="1903711"/>
            <a:ext cx="5638800" cy="3632914"/>
          </a:xfrm>
          <a:prstGeom prst="rect">
            <a:avLst/>
          </a:prstGeom>
          <a:noFill/>
          <a:ln w="9525">
            <a:noFill/>
            <a:miter lim="800000"/>
            <a:headEnd/>
            <a:tailEnd/>
          </a:ln>
        </p:spPr>
      </p:pic>
      <p:sp>
        <p:nvSpPr>
          <p:cNvPr id="3" name="Title 2"/>
          <p:cNvSpPr>
            <a:spLocks noGrp="1"/>
          </p:cNvSpPr>
          <p:nvPr>
            <p:ph type="title"/>
          </p:nvPr>
        </p:nvSpPr>
        <p:spPr/>
        <p:txBody>
          <a:bodyPr/>
          <a:lstStyle/>
          <a:p>
            <a:r>
              <a:rPr lang="en-US" sz="3200" dirty="0"/>
              <a:t>Average Monthly Temperature </a:t>
            </a:r>
            <a:br>
              <a:rPr lang="en-US" sz="3200" dirty="0"/>
            </a:br>
            <a:r>
              <a:rPr lang="en-US" sz="3200" dirty="0"/>
              <a:t>in Pennsylvania</a:t>
            </a:r>
          </a:p>
        </p:txBody>
      </p:sp>
    </p:spTree>
    <p:extLst>
      <p:ext uri="{BB962C8B-B14F-4D97-AF65-F5344CB8AC3E}">
        <p14:creationId xmlns:p14="http://schemas.microsoft.com/office/powerpoint/2010/main" val="226382910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417E56-1460-3C47-93A5-913DB0A2D7CE}"/>
              </a:ext>
            </a:extLst>
          </p:cNvPr>
          <p:cNvSpPr>
            <a:spLocks noGrp="1"/>
          </p:cNvSpPr>
          <p:nvPr>
            <p:ph type="title"/>
          </p:nvPr>
        </p:nvSpPr>
        <p:spPr>
          <a:xfrm>
            <a:off x="457200" y="2171700"/>
            <a:ext cx="8229600" cy="2514600"/>
          </a:xfrm>
        </p:spPr>
        <p:txBody>
          <a:bodyPr>
            <a:noAutofit/>
          </a:bodyPr>
          <a:lstStyle/>
          <a:p>
            <a:pPr algn="ctr"/>
            <a:r>
              <a:rPr lang="en-US" sz="2800" dirty="0">
                <a:latin typeface="+mn-lt"/>
              </a:rPr>
              <a:t>BLT 3 Concept Check (1 min): </a:t>
            </a:r>
            <a:br>
              <a:rPr lang="en-US" sz="2800" dirty="0">
                <a:latin typeface="+mn-lt"/>
              </a:rPr>
            </a:br>
            <a:r>
              <a:rPr lang="en-US" sz="2800" dirty="0">
                <a:latin typeface="+mn-lt"/>
              </a:rPr>
              <a:t>Weak Stationary Process </a:t>
            </a:r>
            <a:br>
              <a:rPr lang="en-US" sz="2800" dirty="0">
                <a:latin typeface="+mn-lt"/>
              </a:rPr>
            </a:br>
            <a:r>
              <a:rPr lang="en-US" sz="2800" dirty="0">
                <a:latin typeface="+mn-lt"/>
              </a:rPr>
              <a:t>Slide Deck 3</a:t>
            </a:r>
            <a:br>
              <a:rPr lang="en-US" sz="2800" dirty="0">
                <a:latin typeface="+mn-lt"/>
              </a:rPr>
            </a:br>
            <a:br>
              <a:rPr lang="en-US" sz="2800" dirty="0">
                <a:latin typeface="+mn-lt"/>
              </a:rPr>
            </a:br>
            <a:r>
              <a:rPr lang="en-US" sz="2800" dirty="0">
                <a:latin typeface="+mn-lt"/>
              </a:rPr>
              <a:t>Independence and Correlation</a:t>
            </a:r>
          </a:p>
        </p:txBody>
      </p:sp>
    </p:spTree>
    <p:extLst>
      <p:ext uri="{BB962C8B-B14F-4D97-AF65-F5344CB8AC3E}">
        <p14:creationId xmlns:p14="http://schemas.microsoft.com/office/powerpoint/2010/main" val="397780180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9CD3C9A-47F2-1C43-A21B-C74B8B13A2F3}"/>
              </a:ext>
            </a:extLst>
          </p:cNvPr>
          <p:cNvPicPr>
            <a:picLocks noChangeAspect="1"/>
          </p:cNvPicPr>
          <p:nvPr/>
        </p:nvPicPr>
        <p:blipFill>
          <a:blip r:embed="rId3"/>
          <a:stretch>
            <a:fillRect/>
          </a:stretch>
        </p:blipFill>
        <p:spPr>
          <a:xfrm>
            <a:off x="4448516" y="2805516"/>
            <a:ext cx="4600856" cy="2391534"/>
          </a:xfrm>
          <a:prstGeom prst="rect">
            <a:avLst/>
          </a:prstGeom>
        </p:spPr>
      </p:pic>
      <p:pic>
        <p:nvPicPr>
          <p:cNvPr id="4" name="Picture 3">
            <a:extLst>
              <a:ext uri="{FF2B5EF4-FFF2-40B4-BE49-F238E27FC236}">
                <a16:creationId xmlns:a16="http://schemas.microsoft.com/office/drawing/2014/main" id="{4E80B63C-E4FE-504D-B59E-AFC7CA850F11}"/>
              </a:ext>
            </a:extLst>
          </p:cNvPr>
          <p:cNvPicPr>
            <a:picLocks noChangeAspect="1"/>
          </p:cNvPicPr>
          <p:nvPr/>
        </p:nvPicPr>
        <p:blipFill>
          <a:blip r:embed="rId4"/>
          <a:stretch>
            <a:fillRect/>
          </a:stretch>
        </p:blipFill>
        <p:spPr>
          <a:xfrm>
            <a:off x="20840" y="2805516"/>
            <a:ext cx="4471129" cy="2391534"/>
          </a:xfrm>
          <a:prstGeom prst="rect">
            <a:avLst/>
          </a:prstGeom>
        </p:spPr>
      </p:pic>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50DA1BF4-404B-CD40-8C4B-769647CA0423}"/>
                  </a:ext>
                </a:extLst>
              </p:cNvPr>
              <p:cNvSpPr/>
              <p:nvPr/>
            </p:nvSpPr>
            <p:spPr>
              <a:xfrm>
                <a:off x="1705612" y="5332339"/>
                <a:ext cx="1101584" cy="523220"/>
              </a:xfrm>
              <a:prstGeom prst="rect">
                <a:avLst/>
              </a:prstGeom>
            </p:spPr>
            <p:txBody>
              <a:bodyPr wrap="none">
                <a:noAutofit/>
              </a:bodyPr>
              <a:lstStyle/>
              <a:p>
                <a14:m>
                  <m:oMath xmlns:m="http://schemas.openxmlformats.org/officeDocument/2006/math">
                    <m:sSub>
                      <m:sSubPr>
                        <m:ctrlPr>
                          <a:rPr lang="en-US" sz="2800" i="1">
                            <a:latin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𝜌</m:t>
                        </m:r>
                      </m:e>
                      <m:sub>
                        <m:r>
                          <a:rPr lang="en-US" sz="2800" i="1">
                            <a:latin typeface="Cambria Math" panose="02040503050406030204" pitchFamily="18" charset="0"/>
                            <a:ea typeface="Cambria Math" panose="02040503050406030204" pitchFamily="18" charset="0"/>
                          </a:rPr>
                          <m:t>1</m:t>
                        </m:r>
                        <m:r>
                          <a:rPr lang="en-US" sz="2800" i="1">
                            <a:latin typeface="Cambria Math" panose="02040503050406030204" pitchFamily="18" charset="0"/>
                          </a:rPr>
                          <m:t> </m:t>
                        </m:r>
                      </m:sub>
                    </m:sSub>
                  </m:oMath>
                </a14:m>
                <a:r>
                  <a:rPr lang="en-US" sz="2800" dirty="0"/>
                  <a:t>= 0</a:t>
                </a:r>
              </a:p>
            </p:txBody>
          </p:sp>
        </mc:Choice>
        <mc:Fallback xmlns="">
          <p:sp>
            <p:nvSpPr>
              <p:cNvPr id="5" name="Rectangle 4">
                <a:extLst>
                  <a:ext uri="{FF2B5EF4-FFF2-40B4-BE49-F238E27FC236}">
                    <a16:creationId xmlns:a16="http://schemas.microsoft.com/office/drawing/2014/main" id="{50DA1BF4-404B-CD40-8C4B-769647CA0423}"/>
                  </a:ext>
                </a:extLst>
              </p:cNvPr>
              <p:cNvSpPr>
                <a:spLocks noRot="1" noChangeAspect="1" noMove="1" noResize="1" noEditPoints="1" noAdjustHandles="1" noChangeArrowheads="1" noChangeShapeType="1" noTextEdit="1"/>
              </p:cNvSpPr>
              <p:nvPr/>
            </p:nvSpPr>
            <p:spPr>
              <a:xfrm>
                <a:off x="1705612" y="5332339"/>
                <a:ext cx="1101584" cy="523220"/>
              </a:xfrm>
              <a:prstGeom prst="rect">
                <a:avLst/>
              </a:prstGeom>
              <a:blipFill>
                <a:blip r:embed="rId5"/>
                <a:stretch>
                  <a:fillRect t="-12791" r="-10000" b="-3139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Rectangle 26">
                <a:extLst>
                  <a:ext uri="{FF2B5EF4-FFF2-40B4-BE49-F238E27FC236}">
                    <a16:creationId xmlns:a16="http://schemas.microsoft.com/office/drawing/2014/main" id="{5591BAE9-4FC7-9145-863A-BA33346037BE}"/>
                  </a:ext>
                </a:extLst>
              </p:cNvPr>
              <p:cNvSpPr/>
              <p:nvPr/>
            </p:nvSpPr>
            <p:spPr>
              <a:xfrm>
                <a:off x="6069527" y="5332339"/>
                <a:ext cx="1358834" cy="523220"/>
              </a:xfrm>
              <a:prstGeom prst="rect">
                <a:avLst/>
              </a:prstGeom>
            </p:spPr>
            <p:txBody>
              <a:bodyPr wrap="none">
                <a:noAutofit/>
              </a:bodyPr>
              <a:lstStyle/>
              <a:p>
                <a:pPr/>
                <a14:m>
                  <m:oMathPara xmlns:m="http://schemas.openxmlformats.org/officeDocument/2006/math">
                    <m:oMathParaPr>
                      <m:jc m:val="centerGroup"/>
                    </m:oMathParaPr>
                    <m:oMath xmlns:m="http://schemas.openxmlformats.org/officeDocument/2006/math">
                      <m:sSub>
                        <m:sSubPr>
                          <m:ctrlPr>
                            <a:rPr lang="en-US" sz="2800" i="1">
                              <a:latin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𝜌</m:t>
                          </m:r>
                        </m:e>
                        <m:sub>
                          <m:r>
                            <a:rPr lang="en-US" sz="2800" i="1">
                              <a:latin typeface="Cambria Math" panose="02040503050406030204" pitchFamily="18" charset="0"/>
                              <a:ea typeface="Cambria Math" panose="02040503050406030204" pitchFamily="18" charset="0"/>
                            </a:rPr>
                            <m:t>1</m:t>
                          </m:r>
                        </m:sub>
                      </m:sSub>
                      <m:r>
                        <a:rPr lang="en-US" sz="2800">
                          <a:latin typeface="Cambria Math" panose="02040503050406030204" pitchFamily="18" charset="0"/>
                        </a:rPr>
                        <m:t>&gt;0</m:t>
                      </m:r>
                    </m:oMath>
                  </m:oMathPara>
                </a14:m>
                <a:endParaRPr lang="en-US" sz="2800" dirty="0"/>
              </a:p>
            </p:txBody>
          </p:sp>
        </mc:Choice>
        <mc:Fallback xmlns="">
          <p:sp>
            <p:nvSpPr>
              <p:cNvPr id="27" name="Rectangle 26">
                <a:extLst>
                  <a:ext uri="{FF2B5EF4-FFF2-40B4-BE49-F238E27FC236}">
                    <a16:creationId xmlns:a16="http://schemas.microsoft.com/office/drawing/2014/main" xmlns:a14="http://schemas.microsoft.com/office/drawing/2010/main" xmlns="" id="{5591BAE9-4FC7-9145-863A-BA33346037BE}"/>
                  </a:ext>
                </a:extLst>
              </p:cNvPr>
              <p:cNvSpPr>
                <a:spLocks noRot="1" noChangeAspect="1" noMove="1" noResize="1" noEditPoints="1" noAdjustHandles="1" noChangeArrowheads="1" noChangeShapeType="1" noTextEdit="1"/>
              </p:cNvSpPr>
              <p:nvPr/>
            </p:nvSpPr>
            <p:spPr>
              <a:xfrm>
                <a:off x="6069527" y="5332339"/>
                <a:ext cx="1358834" cy="523220"/>
              </a:xfrm>
              <a:prstGeom prst="rect">
                <a:avLst/>
              </a:prstGeom>
              <a:blipFill rotWithShape="0">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itle 1">
                <a:extLst>
                  <a:ext uri="{FF2B5EF4-FFF2-40B4-BE49-F238E27FC236}">
                    <a16:creationId xmlns:a16="http://schemas.microsoft.com/office/drawing/2014/main" id="{A1A68E5D-D1B8-DC46-83F4-5BA8D3C5426A}"/>
                  </a:ext>
                </a:extLst>
              </p:cNvPr>
              <p:cNvSpPr txBox="1">
                <a:spLocks/>
              </p:cNvSpPr>
              <p:nvPr/>
            </p:nvSpPr>
            <p:spPr>
              <a:xfrm>
                <a:off x="457200" y="1371600"/>
                <a:ext cx="8229600" cy="1433916"/>
              </a:xfrm>
              <a:prstGeom prst="rect">
                <a:avLst/>
              </a:prstGeom>
            </p:spPr>
            <p:txBody>
              <a:bodyPr>
                <a:noAutofit/>
              </a:bodyPr>
              <a:lstStyle>
                <a:lvl1pPr algn="ctr" defTabSz="914400" rtl="0" eaLnBrk="1" latinLnBrk="0" hangingPunct="1">
                  <a:spcBef>
                    <a:spcPct val="0"/>
                  </a:spcBef>
                  <a:buNone/>
                  <a:defRPr sz="4400" b="0" i="0" u="none" kern="1200">
                    <a:solidFill>
                      <a:schemeClr val="tx1"/>
                    </a:solidFill>
                    <a:latin typeface="+mj-lt"/>
                    <a:ea typeface="+mj-ea"/>
                    <a:cs typeface="+mj-cs"/>
                  </a:defRPr>
                </a:lvl1pPr>
              </a:lstStyle>
              <a:p>
                <a:pPr algn="l"/>
                <a:r>
                  <a:rPr lang="en-US" sz="2800" dirty="0">
                    <a:latin typeface="+mn-lt"/>
                  </a:rPr>
                  <a:t>Which is stronger evidence of </a:t>
                </a:r>
                <a14:m>
                  <m:oMath xmlns:m="http://schemas.openxmlformats.org/officeDocument/2006/math">
                    <m:sSub>
                      <m:sSubPr>
                        <m:ctrlPr>
                          <a:rPr lang="en-US" sz="2800" i="1">
                            <a:latin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𝜌</m:t>
                        </m:r>
                      </m:e>
                      <m:sub>
                        <m:r>
                          <a:rPr lang="en-US" sz="2800" i="1" smtClean="0">
                            <a:latin typeface="Cambria Math" panose="02040503050406030204" pitchFamily="18" charset="0"/>
                            <a:ea typeface="Cambria Math" panose="02040503050406030204" pitchFamily="18" charset="0"/>
                          </a:rPr>
                          <m:t>1</m:t>
                        </m:r>
                        <m:r>
                          <a:rPr lang="en-US" sz="2800" i="1">
                            <a:latin typeface="Cambria Math" panose="02040503050406030204" pitchFamily="18" charset="0"/>
                          </a:rPr>
                          <m:t> </m:t>
                        </m:r>
                      </m:sub>
                    </m:sSub>
                  </m:oMath>
                </a14:m>
                <a:r>
                  <a:rPr lang="en-US" sz="2800" dirty="0">
                    <a:latin typeface="+mn-lt"/>
                  </a:rPr>
                  <a:t>&gt; 0?</a:t>
                </a:r>
                <a:br>
                  <a:rPr lang="en-US" sz="2800" dirty="0">
                    <a:latin typeface="+mn-lt"/>
                  </a:rPr>
                </a:br>
                <a:r>
                  <a:rPr lang="en-US" sz="2800" dirty="0">
                    <a:latin typeface="+mn-lt"/>
                  </a:rPr>
                  <a:t>That is, which is stronger evidence that </a:t>
                </a:r>
                <a:r>
                  <a:rPr lang="en-US" sz="2800" i="1" dirty="0">
                    <a:latin typeface="+mn-lt"/>
                  </a:rPr>
                  <a:t>X</a:t>
                </a:r>
                <a:r>
                  <a:rPr lang="en-US" sz="2800" i="1" baseline="-25000" dirty="0">
                    <a:latin typeface="+mn-lt"/>
                  </a:rPr>
                  <a:t>t</a:t>
                </a:r>
                <a:r>
                  <a:rPr lang="en-US" sz="2800" dirty="0">
                    <a:latin typeface="+mn-lt"/>
                  </a:rPr>
                  <a:t> and </a:t>
                </a:r>
                <a:r>
                  <a:rPr lang="en-US" sz="2800" i="1" dirty="0">
                    <a:latin typeface="+mn-lt"/>
                  </a:rPr>
                  <a:t>X</a:t>
                </a:r>
                <a:r>
                  <a:rPr lang="en-US" sz="2800" i="1" baseline="-25000" dirty="0">
                    <a:latin typeface="+mn-lt"/>
                  </a:rPr>
                  <a:t>t</a:t>
                </a:r>
                <a:r>
                  <a:rPr lang="en-US" sz="2800" baseline="-25000" dirty="0">
                    <a:latin typeface="+mn-lt"/>
                  </a:rPr>
                  <a:t>+1</a:t>
                </a:r>
                <a:r>
                  <a:rPr lang="en-US" sz="2800" dirty="0">
                    <a:latin typeface="+mn-lt"/>
                  </a:rPr>
                  <a:t> are positively correlated? </a:t>
                </a:r>
              </a:p>
            </p:txBody>
          </p:sp>
        </mc:Choice>
        <mc:Fallback xmlns="">
          <p:sp>
            <p:nvSpPr>
              <p:cNvPr id="8" name="Title 1">
                <a:extLst>
                  <a:ext uri="{FF2B5EF4-FFF2-40B4-BE49-F238E27FC236}">
                    <a16:creationId xmlns:a16="http://schemas.microsoft.com/office/drawing/2014/main" xmlns:a14="http://schemas.microsoft.com/office/drawing/2010/main" xmlns="" id="{A1A68E5D-D1B8-DC46-83F4-5BA8D3C5426A}"/>
                  </a:ext>
                </a:extLst>
              </p:cNvPr>
              <p:cNvSpPr txBox="1">
                <a:spLocks noRot="1" noChangeAspect="1" noMove="1" noResize="1" noEditPoints="1" noAdjustHandles="1" noChangeArrowheads="1" noChangeShapeType="1" noTextEdit="1"/>
              </p:cNvSpPr>
              <p:nvPr/>
            </p:nvSpPr>
            <p:spPr>
              <a:xfrm>
                <a:off x="457200" y="1371600"/>
                <a:ext cx="8229600" cy="1433916"/>
              </a:xfrm>
              <a:prstGeom prst="rect">
                <a:avLst/>
              </a:prstGeom>
              <a:blipFill rotWithShape="0">
                <a:blip r:embed="rId7"/>
                <a:stretch>
                  <a:fillRect l="-1481" t="-4255" b="-7660"/>
                </a:stretch>
              </a:blipFill>
            </p:spPr>
            <p:txBody>
              <a:bodyPr/>
              <a:lstStyle/>
              <a:p>
                <a:r>
                  <a:rPr lang="en-US">
                    <a:noFill/>
                  </a:rPr>
                  <a:t> </a:t>
                </a:r>
              </a:p>
            </p:txBody>
          </p:sp>
        </mc:Fallback>
      </mc:AlternateContent>
      <p:sp>
        <p:nvSpPr>
          <p:cNvPr id="6" name="Title 5"/>
          <p:cNvSpPr>
            <a:spLocks noGrp="1"/>
          </p:cNvSpPr>
          <p:nvPr>
            <p:ph type="title"/>
          </p:nvPr>
        </p:nvSpPr>
        <p:spPr/>
        <p:txBody>
          <a:bodyPr>
            <a:noAutofit/>
          </a:bodyPr>
          <a:lstStyle/>
          <a:p>
            <a:r>
              <a:rPr lang="en-US" dirty="0"/>
              <a:t>Concept Check</a:t>
            </a:r>
          </a:p>
        </p:txBody>
      </p:sp>
    </p:spTree>
    <p:extLst>
      <p:ext uri="{BB962C8B-B14F-4D97-AF65-F5344CB8AC3E}">
        <p14:creationId xmlns:p14="http://schemas.microsoft.com/office/powerpoint/2010/main" val="152270983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464836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Autocorrelation</a:t>
            </a:r>
          </a:p>
        </p:txBody>
      </p:sp>
    </p:spTree>
    <p:extLst>
      <p:ext uri="{BB962C8B-B14F-4D97-AF65-F5344CB8AC3E}">
        <p14:creationId xmlns:p14="http://schemas.microsoft.com/office/powerpoint/2010/main" val="354674436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848B62-A233-574C-9733-4C733DED567B}"/>
              </a:ext>
            </a:extLst>
          </p:cNvPr>
          <p:cNvSpPr>
            <a:spLocks noGrp="1"/>
          </p:cNvSpPr>
          <p:nvPr>
            <p:ph type="title"/>
          </p:nvPr>
        </p:nvSpPr>
        <p:spPr/>
        <p:txBody>
          <a:bodyPr/>
          <a:lstStyle/>
          <a:p>
            <a:r>
              <a:rPr lang="en-US" dirty="0"/>
              <a:t>Independence and Correlation</a:t>
            </a:r>
          </a:p>
        </p:txBody>
      </p:sp>
      <mc:AlternateContent xmlns:mc="http://schemas.openxmlformats.org/markup-compatibility/2006" xmlns:a14="http://schemas.microsoft.com/office/drawing/2010/main">
        <mc:Choice Requires="a14">
          <p:sp>
            <p:nvSpPr>
              <p:cNvPr id="5" name="Text Placeholder 2">
                <a:extLst>
                  <a:ext uri="{FF2B5EF4-FFF2-40B4-BE49-F238E27FC236}">
                    <a16:creationId xmlns:a16="http://schemas.microsoft.com/office/drawing/2014/main" id="{7A700E07-E61E-B648-8F79-BAB27769B4EB}"/>
                  </a:ext>
                </a:extLst>
              </p:cNvPr>
              <p:cNvSpPr txBox="1">
                <a:spLocks/>
              </p:cNvSpPr>
              <p:nvPr/>
            </p:nvSpPr>
            <p:spPr>
              <a:xfrm>
                <a:off x="457200" y="1600200"/>
                <a:ext cx="8229600" cy="4525963"/>
              </a:xfrm>
              <a:prstGeom prst="rect">
                <a:avLst/>
              </a:prstGeom>
            </p:spPr>
            <p:txBody>
              <a:bodyPr>
                <a:noAutofit/>
              </a:bodyPr>
              <a:lstStyle>
                <a:lvl1pPr marL="342900" indent="-342900" algn="l" defTabSz="914400" rtl="0" eaLnBrk="1" latinLnBrk="0" hangingPunct="1">
                  <a:spcBef>
                    <a:spcPts val="600"/>
                  </a:spcBef>
                  <a:buFont typeface="Arial" charset="0"/>
                  <a:buChar char="•"/>
                  <a:defRPr sz="3200" kern="1200">
                    <a:solidFill>
                      <a:schemeClr val="tx1"/>
                    </a:solidFill>
                    <a:latin typeface="+mn-lt"/>
                    <a:ea typeface="+mn-ea"/>
                    <a:cs typeface="+mn-cs"/>
                  </a:defRPr>
                </a:lvl1pPr>
                <a:lvl2pPr marL="742950" indent="-285750" algn="l" defTabSz="914400" rtl="0" eaLnBrk="1" latinLnBrk="0" hangingPunct="1">
                  <a:spcBef>
                    <a:spcPts val="600"/>
                  </a:spcBef>
                  <a:buFont typeface="Arial" charset="0"/>
                  <a:buChar char="•"/>
                  <a:defRPr sz="2800" b="0" i="0" u="none" kern="1200">
                    <a:solidFill>
                      <a:schemeClr val="tx1"/>
                    </a:solidFill>
                    <a:latin typeface="+mn-lt"/>
                    <a:ea typeface="+mn-ea"/>
                    <a:cs typeface="+mn-cs"/>
                  </a:defRPr>
                </a:lvl2pPr>
                <a:lvl3pPr marL="1143000" indent="-228600" algn="l" defTabSz="914400" rtl="0" eaLnBrk="1" latinLnBrk="0" hangingPunct="1">
                  <a:spcBef>
                    <a:spcPts val="600"/>
                  </a:spcBef>
                  <a:buFont typeface="Arial" charset="0"/>
                  <a:buChar char="•"/>
                  <a:defRPr sz="2400" kern="1200">
                    <a:solidFill>
                      <a:schemeClr val="tx1"/>
                    </a:solidFill>
                    <a:latin typeface="+mn-lt"/>
                    <a:ea typeface="+mn-ea"/>
                    <a:cs typeface="+mn-cs"/>
                  </a:defRPr>
                </a:lvl3pPr>
                <a:lvl4pPr marL="1600200" indent="-228600" algn="l" defTabSz="914400" rtl="0" eaLnBrk="1" latinLnBrk="0" hangingPunct="1">
                  <a:spcBef>
                    <a:spcPts val="600"/>
                  </a:spcBef>
                  <a:buFont typeface="Arial" charset="0"/>
                  <a:buChar char="•"/>
                  <a:defRPr sz="2000" kern="1200">
                    <a:solidFill>
                      <a:schemeClr val="tx1"/>
                    </a:solidFill>
                    <a:latin typeface="+mn-lt"/>
                    <a:ea typeface="+mn-ea"/>
                    <a:cs typeface="+mn-cs"/>
                  </a:defRPr>
                </a:lvl4pPr>
                <a:lvl5pPr marL="2057400" indent="-228600" algn="l" defTabSz="914400" rtl="0" eaLnBrk="1" latinLnBrk="0" hangingPunct="1">
                  <a:spcBef>
                    <a:spcPts val="600"/>
                  </a:spcBef>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2400" b="1" dirty="0"/>
                  <a:t>Theorem: If two events are independent, their correlation is 0.</a:t>
                </a:r>
              </a:p>
              <a:p>
                <a:pPr marL="347663" lvl="1" indent="0">
                  <a:buNone/>
                </a:pPr>
                <a:r>
                  <a:rPr lang="en-US" sz="2400" dirty="0"/>
                  <a:t>Recall that </a:t>
                </a:r>
                <a14:m>
                  <m:oMath xmlns:m="http://schemas.openxmlformats.org/officeDocument/2006/math">
                    <m:r>
                      <a:rPr lang="en-US" sz="2400" i="1">
                        <a:latin typeface="Cambria Math" panose="02040503050406030204" pitchFamily="18" charset="0"/>
                        <a:ea typeface="Cambria Math" panose="02040503050406030204" pitchFamily="18" charset="0"/>
                      </a:rPr>
                      <m:t>𝜌</m:t>
                    </m:r>
                  </m:oMath>
                </a14:m>
                <a:r>
                  <a:rPr lang="en-US" sz="2400" dirty="0"/>
                  <a:t> is the population linear correlation coefficient. </a:t>
                </a:r>
              </a:p>
              <a:p>
                <a:pPr marL="347663" lvl="1" indent="0">
                  <a:buNone/>
                </a:pPr>
                <a:r>
                  <a:rPr lang="en-US" sz="2400" dirty="0"/>
                  <a:t>That is, if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𝑋</m:t>
                        </m:r>
                      </m:e>
                      <m:sub>
                        <m:r>
                          <a:rPr lang="en-US" sz="2400" i="1">
                            <a:latin typeface="Cambria Math" panose="02040503050406030204" pitchFamily="18" charset="0"/>
                          </a:rPr>
                          <m:t>𝑡</m:t>
                        </m:r>
                      </m:sub>
                    </m:sSub>
                  </m:oMath>
                </a14:m>
                <a:r>
                  <a:rPr lang="en-US" sz="2400" baseline="-25000" dirty="0"/>
                  <a:t> </a:t>
                </a:r>
                <a:r>
                  <a:rPr lang="en-US" sz="2400" dirty="0"/>
                  <a:t>and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𝑋</m:t>
                        </m:r>
                      </m:e>
                      <m:sub>
                        <m:r>
                          <a:rPr lang="en-US" sz="2400" i="1">
                            <a:latin typeface="Cambria Math" panose="02040503050406030204" pitchFamily="18" charset="0"/>
                          </a:rPr>
                          <m:t>𝑡</m:t>
                        </m:r>
                        <m:r>
                          <a:rPr lang="en-US" sz="2400" i="1">
                            <a:latin typeface="Cambria Math" panose="02040503050406030204" pitchFamily="18" charset="0"/>
                          </a:rPr>
                          <m:t>+</m:t>
                        </m:r>
                        <m:r>
                          <a:rPr lang="en-US" sz="2400" i="1">
                            <a:latin typeface="Cambria Math" panose="02040503050406030204" pitchFamily="18" charset="0"/>
                          </a:rPr>
                          <m:t>𝑘</m:t>
                        </m:r>
                      </m:sub>
                    </m:sSub>
                  </m:oMath>
                </a14:m>
                <a:r>
                  <a:rPr lang="en-US" sz="2400" baseline="-25000" dirty="0"/>
                  <a:t> </a:t>
                </a:r>
                <a:r>
                  <a:rPr lang="en-US" sz="2400" dirty="0"/>
                  <a:t>are independent, </a:t>
                </a:r>
                <a14:m>
                  <m:oMath xmlns:m="http://schemas.openxmlformats.org/officeDocument/2006/math">
                    <m:sSub>
                      <m:sSubPr>
                        <m:ctrlPr>
                          <a:rPr lang="en-US" sz="2400" i="1" smtClean="0">
                            <a:latin typeface="Cambria Math" panose="02040503050406030204" pitchFamily="18" charset="0"/>
                          </a:rPr>
                        </m:ctrlPr>
                      </m:sSubPr>
                      <m:e>
                        <m:r>
                          <a:rPr lang="en-US" sz="2400" i="1" smtClean="0">
                            <a:latin typeface="Cambria Math" panose="02040503050406030204" pitchFamily="18" charset="0"/>
                            <a:ea typeface="Cambria Math" panose="02040503050406030204" pitchFamily="18" charset="0"/>
                          </a:rPr>
                          <m:t>𝜌</m:t>
                        </m:r>
                      </m:e>
                      <m:sub>
                        <m:sSub>
                          <m:sSubPr>
                            <m:ctrlPr>
                              <a:rPr lang="en-US" sz="2400" i="1" smtClean="0">
                                <a:latin typeface="Cambria Math" panose="02040503050406030204" pitchFamily="18" charset="0"/>
                              </a:rPr>
                            </m:ctrlPr>
                          </m:sSubPr>
                          <m:e>
                            <m:r>
                              <a:rPr lang="en-US" sz="2400" i="1" smtClean="0">
                                <a:latin typeface="Cambria Math" panose="02040503050406030204" pitchFamily="18" charset="0"/>
                              </a:rPr>
                              <m:t>𝑋</m:t>
                            </m:r>
                          </m:e>
                          <m:sub>
                            <m:r>
                              <a:rPr lang="en-US" sz="2400" i="1" smtClean="0">
                                <a:latin typeface="Cambria Math" panose="02040503050406030204" pitchFamily="18" charset="0"/>
                              </a:rPr>
                              <m:t>𝑡</m:t>
                            </m:r>
                          </m:sub>
                        </m:sSub>
                        <m:r>
                          <a:rPr lang="en-US" sz="240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smtClean="0">
                                <a:latin typeface="Cambria Math" panose="02040503050406030204" pitchFamily="18" charset="0"/>
                              </a:rPr>
                              <m:t>𝑋</m:t>
                            </m:r>
                          </m:e>
                          <m:sub>
                            <m:r>
                              <a:rPr lang="en-US" sz="2400" i="1" smtClean="0">
                                <a:latin typeface="Cambria Math" panose="02040503050406030204" pitchFamily="18" charset="0"/>
                              </a:rPr>
                              <m:t>𝑡</m:t>
                            </m:r>
                            <m:r>
                              <a:rPr lang="en-US" sz="2400" i="1" smtClean="0">
                                <a:latin typeface="Cambria Math" panose="02040503050406030204" pitchFamily="18" charset="0"/>
                              </a:rPr>
                              <m:t>+</m:t>
                            </m:r>
                            <m:r>
                              <a:rPr lang="en-US" sz="2400" i="1" smtClean="0">
                                <a:latin typeface="Cambria Math" panose="02040503050406030204" pitchFamily="18" charset="0"/>
                              </a:rPr>
                              <m:t>𝑘</m:t>
                            </m:r>
                          </m:sub>
                        </m:sSub>
                      </m:sub>
                    </m:sSub>
                  </m:oMath>
                </a14:m>
                <a:r>
                  <a:rPr lang="en-US" sz="2400" dirty="0"/>
                  <a:t>= 0.</a:t>
                </a:r>
              </a:p>
              <a:p>
                <a:pPr marL="0" indent="0">
                  <a:buFont typeface="Arial" charset="0"/>
                  <a:buNone/>
                </a:pPr>
                <a:r>
                  <a:rPr lang="en-US" sz="2400" dirty="0"/>
                  <a:t> </a:t>
                </a:r>
              </a:p>
              <a:p>
                <a:r>
                  <a:rPr lang="en-US" sz="2400" b="1" dirty="0"/>
                  <a:t>Corollary: If the correlation between two variables is nonzero, they are not independent. </a:t>
                </a:r>
              </a:p>
              <a:p>
                <a:pPr marL="347663" lvl="1" indent="0">
                  <a:buNone/>
                </a:pPr>
                <a:r>
                  <a:rPr lang="en-US" sz="2400" dirty="0"/>
                  <a:t>That is, if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𝜌</m:t>
                        </m:r>
                      </m:e>
                      <m:sub>
                        <m:sSub>
                          <m:sSubPr>
                            <m:ctrlPr>
                              <a:rPr lang="en-US" sz="2400" i="1">
                                <a:latin typeface="Cambria Math" panose="02040503050406030204" pitchFamily="18" charset="0"/>
                              </a:rPr>
                            </m:ctrlPr>
                          </m:sSubPr>
                          <m:e>
                            <m:r>
                              <a:rPr lang="en-US" sz="2400" i="1">
                                <a:latin typeface="Cambria Math" panose="02040503050406030204" pitchFamily="18" charset="0"/>
                              </a:rPr>
                              <m:t>𝑋</m:t>
                            </m:r>
                          </m:e>
                          <m:sub>
                            <m:r>
                              <a:rPr lang="en-US" sz="2400" i="1">
                                <a:latin typeface="Cambria Math" panose="02040503050406030204" pitchFamily="18" charset="0"/>
                              </a:rPr>
                              <m:t>𝑡</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𝑋</m:t>
                            </m:r>
                          </m:e>
                          <m:sub>
                            <m:r>
                              <a:rPr lang="en-US" sz="2400" i="1">
                                <a:latin typeface="Cambria Math" panose="02040503050406030204" pitchFamily="18" charset="0"/>
                              </a:rPr>
                              <m:t>𝑡</m:t>
                            </m:r>
                            <m:r>
                              <a:rPr lang="en-US" sz="2400" i="1">
                                <a:latin typeface="Cambria Math" panose="02040503050406030204" pitchFamily="18" charset="0"/>
                              </a:rPr>
                              <m:t>+</m:t>
                            </m:r>
                            <m:r>
                              <a:rPr lang="en-US" sz="2400" i="1">
                                <a:latin typeface="Cambria Math" panose="02040503050406030204" pitchFamily="18" charset="0"/>
                              </a:rPr>
                              <m:t>𝑘</m:t>
                            </m:r>
                          </m:sub>
                        </m:sSub>
                      </m:sub>
                    </m:sSub>
                    <m:r>
                      <a:rPr lang="en-US" sz="2400" dirty="0">
                        <a:latin typeface="Cambria Math" panose="02040503050406030204" pitchFamily="18" charset="0"/>
                        <a:ea typeface="Cambria Math" panose="02040503050406030204" pitchFamily="18" charset="0"/>
                      </a:rPr>
                      <m:t>≠</m:t>
                    </m:r>
                  </m:oMath>
                </a14:m>
                <a:r>
                  <a:rPr lang="en-US" sz="2400" dirty="0"/>
                  <a:t> 0, then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𝑋</m:t>
                        </m:r>
                      </m:e>
                      <m:sub>
                        <m:r>
                          <a:rPr lang="en-US" sz="2400" i="1">
                            <a:latin typeface="Cambria Math" panose="02040503050406030204" pitchFamily="18" charset="0"/>
                          </a:rPr>
                          <m:t>𝑡</m:t>
                        </m:r>
                      </m:sub>
                    </m:sSub>
                  </m:oMath>
                </a14:m>
                <a:r>
                  <a:rPr lang="en-US" sz="2400" baseline="-25000" dirty="0"/>
                  <a:t> </a:t>
                </a:r>
                <a:r>
                  <a:rPr lang="en-US" sz="2400" dirty="0"/>
                  <a:t>and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𝑋</m:t>
                        </m:r>
                      </m:e>
                      <m:sub>
                        <m:r>
                          <a:rPr lang="en-US" sz="2400" i="1">
                            <a:latin typeface="Cambria Math" panose="02040503050406030204" pitchFamily="18" charset="0"/>
                          </a:rPr>
                          <m:t>𝑡</m:t>
                        </m:r>
                        <m:r>
                          <a:rPr lang="en-US" sz="2400" i="1">
                            <a:latin typeface="Cambria Math" panose="02040503050406030204" pitchFamily="18" charset="0"/>
                          </a:rPr>
                          <m:t>+</m:t>
                        </m:r>
                        <m:r>
                          <a:rPr lang="en-US" sz="2400" i="1">
                            <a:latin typeface="Cambria Math" panose="02040503050406030204" pitchFamily="18" charset="0"/>
                          </a:rPr>
                          <m:t>𝑘</m:t>
                        </m:r>
                      </m:sub>
                    </m:sSub>
                  </m:oMath>
                </a14:m>
                <a:r>
                  <a:rPr lang="en-US" sz="2400" baseline="-25000" dirty="0"/>
                  <a:t> </a:t>
                </a:r>
                <a:r>
                  <a:rPr lang="en-US" sz="2400" dirty="0"/>
                  <a:t>are not independent.</a:t>
                </a:r>
              </a:p>
            </p:txBody>
          </p:sp>
        </mc:Choice>
        <mc:Fallback xmlns="">
          <p:sp>
            <p:nvSpPr>
              <p:cNvPr id="5" name="Text Placeholder 2">
                <a:extLst>
                  <a:ext uri="{FF2B5EF4-FFF2-40B4-BE49-F238E27FC236}">
                    <a16:creationId xmlns:a16="http://schemas.microsoft.com/office/drawing/2014/main" id="{7A700E07-E61E-B648-8F79-BAB27769B4EB}"/>
                  </a:ext>
                </a:extLst>
              </p:cNvPr>
              <p:cNvSpPr txBox="1">
                <a:spLocks noRot="1" noChangeAspect="1" noMove="1" noResize="1" noEditPoints="1" noAdjustHandles="1" noChangeArrowheads="1" noChangeShapeType="1" noTextEdit="1"/>
              </p:cNvSpPr>
              <p:nvPr/>
            </p:nvSpPr>
            <p:spPr>
              <a:xfrm>
                <a:off x="457200" y="1600200"/>
                <a:ext cx="8229600" cy="4525963"/>
              </a:xfrm>
              <a:prstGeom prst="rect">
                <a:avLst/>
              </a:prstGeom>
              <a:blipFill>
                <a:blip r:embed="rId3"/>
                <a:stretch>
                  <a:fillRect l="-963" t="-943" r="-444"/>
                </a:stretch>
              </a:blipFill>
            </p:spPr>
            <p:txBody>
              <a:bodyPr/>
              <a:lstStyle/>
              <a:p>
                <a:r>
                  <a:rPr lang="en-US">
                    <a:noFill/>
                  </a:rPr>
                  <a:t> </a:t>
                </a:r>
              </a:p>
            </p:txBody>
          </p:sp>
        </mc:Fallback>
      </mc:AlternateContent>
    </p:spTree>
    <p:extLst>
      <p:ext uri="{BB962C8B-B14F-4D97-AF65-F5344CB8AC3E}">
        <p14:creationId xmlns:p14="http://schemas.microsoft.com/office/powerpoint/2010/main" val="1819924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5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fade">
                                      <p:cBhvr>
                                        <p:cTn id="32"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505A19-496D-9F4F-95F1-330344848870}"/>
              </a:ext>
            </a:extLst>
          </p:cNvPr>
          <p:cNvSpPr>
            <a:spLocks noGrp="1"/>
          </p:cNvSpPr>
          <p:nvPr>
            <p:ph type="title"/>
          </p:nvPr>
        </p:nvSpPr>
        <p:spPr/>
        <p:txBody>
          <a:bodyPr>
            <a:normAutofit/>
          </a:bodyPr>
          <a:lstStyle/>
          <a:p>
            <a:pPr>
              <a:spcBef>
                <a:spcPts val="600"/>
              </a:spcBef>
            </a:pPr>
            <a:r>
              <a:rPr lang="en-US" dirty="0"/>
              <a:t>Recall: Correlation</a:t>
            </a:r>
          </a:p>
        </p:txBody>
      </p:sp>
      <p:pic>
        <p:nvPicPr>
          <p:cNvPr id="7" name="Picture 6">
            <a:extLst>
              <a:ext uri="{FF2B5EF4-FFF2-40B4-BE49-F238E27FC236}">
                <a16:creationId xmlns:a16="http://schemas.microsoft.com/office/drawing/2014/main" id="{6051266B-B4F9-B849-A2C8-570D04B6A78B}"/>
              </a:ext>
            </a:extLst>
          </p:cNvPr>
          <p:cNvPicPr>
            <a:picLocks noChangeAspect="1"/>
          </p:cNvPicPr>
          <p:nvPr/>
        </p:nvPicPr>
        <p:blipFill>
          <a:blip r:embed="rId2"/>
          <a:stretch>
            <a:fillRect/>
          </a:stretch>
        </p:blipFill>
        <p:spPr>
          <a:xfrm>
            <a:off x="466128" y="1524000"/>
            <a:ext cx="3786785" cy="2870847"/>
          </a:xfrm>
          <a:prstGeom prst="rect">
            <a:avLst/>
          </a:prstGeom>
        </p:spPr>
      </p:pic>
      <p:sp>
        <p:nvSpPr>
          <p:cNvPr id="9" name="TextBox 8">
            <a:extLst>
              <a:ext uri="{FF2B5EF4-FFF2-40B4-BE49-F238E27FC236}">
                <a16:creationId xmlns:a16="http://schemas.microsoft.com/office/drawing/2014/main" id="{69113267-8767-554F-B93A-C44EFF16FF3D}"/>
              </a:ext>
            </a:extLst>
          </p:cNvPr>
          <p:cNvSpPr txBox="1"/>
          <p:nvPr/>
        </p:nvSpPr>
        <p:spPr>
          <a:xfrm>
            <a:off x="1384963" y="4766846"/>
            <a:ext cx="1828800" cy="400110"/>
          </a:xfrm>
          <a:prstGeom prst="rect">
            <a:avLst/>
          </a:prstGeom>
          <a:noFill/>
        </p:spPr>
        <p:txBody>
          <a:bodyPr wrap="square" rtlCol="0">
            <a:spAutoFit/>
          </a:bodyPr>
          <a:lstStyle/>
          <a:p>
            <a:pPr algn="ctr">
              <a:spcBef>
                <a:spcPts val="600"/>
              </a:spcBef>
            </a:pPr>
            <a:r>
              <a:rPr lang="en-US" sz="2000" i="1" dirty="0"/>
              <a:t>r</a:t>
            </a:r>
            <a:r>
              <a:rPr lang="en-US" sz="2000" dirty="0"/>
              <a:t> = .9686</a:t>
            </a:r>
          </a:p>
        </p:txBody>
      </p:sp>
      <p:pic>
        <p:nvPicPr>
          <p:cNvPr id="11" name="Picture 10">
            <a:extLst>
              <a:ext uri="{FF2B5EF4-FFF2-40B4-BE49-F238E27FC236}">
                <a16:creationId xmlns:a16="http://schemas.microsoft.com/office/drawing/2014/main" id="{148AA75A-8E8E-F544-B194-A2A1CE0E5F3E}"/>
              </a:ext>
            </a:extLst>
          </p:cNvPr>
          <p:cNvPicPr>
            <a:picLocks noChangeAspect="1"/>
          </p:cNvPicPr>
          <p:nvPr/>
        </p:nvPicPr>
        <p:blipFill>
          <a:blip r:embed="rId3"/>
          <a:stretch>
            <a:fillRect/>
          </a:stretch>
        </p:blipFill>
        <p:spPr>
          <a:xfrm>
            <a:off x="5213934" y="1524000"/>
            <a:ext cx="3786784" cy="2870847"/>
          </a:xfrm>
          <a:prstGeom prst="rect">
            <a:avLst/>
          </a:prstGeom>
        </p:spPr>
      </p:pic>
      <p:sp>
        <p:nvSpPr>
          <p:cNvPr id="12" name="TextBox 11">
            <a:extLst>
              <a:ext uri="{FF2B5EF4-FFF2-40B4-BE49-F238E27FC236}">
                <a16:creationId xmlns:a16="http://schemas.microsoft.com/office/drawing/2014/main" id="{34DF897F-5668-8D4D-9418-E93851042AF6}"/>
              </a:ext>
            </a:extLst>
          </p:cNvPr>
          <p:cNvSpPr txBox="1"/>
          <p:nvPr/>
        </p:nvSpPr>
        <p:spPr>
          <a:xfrm>
            <a:off x="6332555" y="4766846"/>
            <a:ext cx="1828800" cy="400110"/>
          </a:xfrm>
          <a:prstGeom prst="rect">
            <a:avLst/>
          </a:prstGeom>
          <a:noFill/>
        </p:spPr>
        <p:txBody>
          <a:bodyPr wrap="square" rtlCol="0">
            <a:spAutoFit/>
          </a:bodyPr>
          <a:lstStyle/>
          <a:p>
            <a:pPr algn="ctr">
              <a:spcBef>
                <a:spcPts val="600"/>
              </a:spcBef>
            </a:pPr>
            <a:r>
              <a:rPr lang="en-US" sz="2000" i="1" dirty="0"/>
              <a:t>r</a:t>
            </a:r>
            <a:r>
              <a:rPr lang="en-US" sz="2000" dirty="0"/>
              <a:t> = –.9730</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0B15D51F-0EA5-0F49-9F61-B3824DDE2E45}"/>
                  </a:ext>
                </a:extLst>
              </p:cNvPr>
              <p:cNvSpPr txBox="1"/>
              <p:nvPr/>
            </p:nvSpPr>
            <p:spPr>
              <a:xfrm>
                <a:off x="2359521" y="4113075"/>
                <a:ext cx="388375" cy="369332"/>
              </a:xfrm>
              <a:prstGeom prst="rect">
                <a:avLst/>
              </a:prstGeom>
              <a:solidFill>
                <a:schemeClr val="bg1"/>
              </a:solidFill>
            </p:spPr>
            <p:txBody>
              <a:bodyPr wrap="none" lIns="0" tIns="0" rIns="0" bIns="0" rtlCol="0">
                <a:spAutoFit/>
              </a:bodyPr>
              <a:lstStyle/>
              <a:p>
                <a:pPr>
                  <a:spcBef>
                    <a:spcPts val="600"/>
                  </a:spcBef>
                </a:pPr>
                <a14:m>
                  <m:oMathPara xmlns:m="http://schemas.openxmlformats.org/officeDocument/2006/math">
                    <m:oMathParaPr>
                      <m:jc m:val="centerGroup"/>
                    </m:oMathParaPr>
                    <m:oMath xmlns:m="http://schemas.openxmlformats.org/officeDocument/2006/math">
                      <m:sSub>
                        <m:sSubPr>
                          <m:ctrlPr>
                            <a:rPr lang="en-US" sz="2400" i="1">
                              <a:solidFill>
                                <a:srgbClr val="FF0000"/>
                              </a:solidFill>
                              <a:latin typeface="Cambria Math" panose="02040503050406030204" pitchFamily="18" charset="0"/>
                            </a:rPr>
                          </m:ctrlPr>
                        </m:sSubPr>
                        <m:e>
                          <m:r>
                            <a:rPr lang="en-US" sz="2400" i="1">
                              <a:solidFill>
                                <a:srgbClr val="FF0000"/>
                              </a:solidFill>
                              <a:latin typeface="Cambria Math" panose="02040503050406030204" pitchFamily="18" charset="0"/>
                            </a:rPr>
                            <m:t>𝑋</m:t>
                          </m:r>
                        </m:e>
                        <m:sub>
                          <m:r>
                            <a:rPr lang="en-US" sz="2400" i="1">
                              <a:solidFill>
                                <a:srgbClr val="FF0000"/>
                              </a:solidFill>
                              <a:latin typeface="Cambria Math" panose="02040503050406030204" pitchFamily="18" charset="0"/>
                            </a:rPr>
                            <m:t>𝑡</m:t>
                          </m:r>
                        </m:sub>
                      </m:sSub>
                    </m:oMath>
                  </m:oMathPara>
                </a14:m>
                <a:endParaRPr lang="en-US" sz="2400" dirty="0">
                  <a:solidFill>
                    <a:srgbClr val="FF0000"/>
                  </a:solidFill>
                </a:endParaRPr>
              </a:p>
            </p:txBody>
          </p:sp>
        </mc:Choice>
        <mc:Fallback xmlns="">
          <p:sp>
            <p:nvSpPr>
              <p:cNvPr id="14" name="TextBox 13">
                <a:extLst>
                  <a:ext uri="{FF2B5EF4-FFF2-40B4-BE49-F238E27FC236}">
                    <a16:creationId xmlns:a16="http://schemas.microsoft.com/office/drawing/2014/main" id="{0B15D51F-0EA5-0F49-9F61-B3824DDE2E45}"/>
                  </a:ext>
                </a:extLst>
              </p:cNvPr>
              <p:cNvSpPr txBox="1">
                <a:spLocks noRot="1" noChangeAspect="1" noMove="1" noResize="1" noEditPoints="1" noAdjustHandles="1" noChangeArrowheads="1" noChangeShapeType="1" noTextEdit="1"/>
              </p:cNvSpPr>
              <p:nvPr/>
            </p:nvSpPr>
            <p:spPr>
              <a:xfrm>
                <a:off x="2359521" y="4113075"/>
                <a:ext cx="388375" cy="369332"/>
              </a:xfrm>
              <a:prstGeom prst="rect">
                <a:avLst/>
              </a:prstGeom>
              <a:blipFill>
                <a:blip r:embed="rId4"/>
                <a:stretch>
                  <a:fillRect l="-15625" r="-1563" b="-18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4922516F-6E86-B64F-925B-4F2648FD97D1}"/>
                  </a:ext>
                </a:extLst>
              </p:cNvPr>
              <p:cNvSpPr/>
              <p:nvPr/>
            </p:nvSpPr>
            <p:spPr>
              <a:xfrm>
                <a:off x="90718" y="2682424"/>
                <a:ext cx="866391" cy="461665"/>
              </a:xfrm>
              <a:prstGeom prst="rect">
                <a:avLst/>
              </a:prstGeom>
              <a:solidFill>
                <a:schemeClr val="bg1"/>
              </a:solidFill>
            </p:spPr>
            <p:txBody>
              <a:bodyPr wrap="none">
                <a:spAutoFit/>
              </a:bodyPr>
              <a:lstStyle/>
              <a:p>
                <a:pPr>
                  <a:spcBef>
                    <a:spcPts val="600"/>
                  </a:spcBef>
                </a:pPr>
                <a14:m>
                  <m:oMathPara xmlns:m="http://schemas.openxmlformats.org/officeDocument/2006/math">
                    <m:oMathParaPr>
                      <m:jc m:val="centerGroup"/>
                    </m:oMathParaPr>
                    <m:oMath xmlns:m="http://schemas.openxmlformats.org/officeDocument/2006/math">
                      <m:sSub>
                        <m:sSubPr>
                          <m:ctrlPr>
                            <a:rPr lang="en-US" sz="2400" i="1">
                              <a:solidFill>
                                <a:srgbClr val="FF0000"/>
                              </a:solidFill>
                              <a:latin typeface="Cambria Math" panose="02040503050406030204" pitchFamily="18" charset="0"/>
                            </a:rPr>
                          </m:ctrlPr>
                        </m:sSubPr>
                        <m:e>
                          <m:r>
                            <a:rPr lang="en-US" sz="2400" i="1">
                              <a:solidFill>
                                <a:srgbClr val="FF0000"/>
                              </a:solidFill>
                              <a:latin typeface="Cambria Math" panose="02040503050406030204" pitchFamily="18" charset="0"/>
                            </a:rPr>
                            <m:t>𝑋</m:t>
                          </m:r>
                        </m:e>
                        <m:sub>
                          <m:r>
                            <a:rPr lang="en-US" sz="2400" i="1">
                              <a:solidFill>
                                <a:srgbClr val="FF0000"/>
                              </a:solidFill>
                              <a:latin typeface="Cambria Math" panose="02040503050406030204" pitchFamily="18" charset="0"/>
                            </a:rPr>
                            <m:t>𝑡</m:t>
                          </m:r>
                          <m:r>
                            <a:rPr lang="en-US" sz="2400" i="1">
                              <a:solidFill>
                                <a:srgbClr val="FF0000"/>
                              </a:solidFill>
                              <a:latin typeface="Cambria Math" panose="02040503050406030204" pitchFamily="18" charset="0"/>
                            </a:rPr>
                            <m:t>+1</m:t>
                          </m:r>
                        </m:sub>
                      </m:sSub>
                    </m:oMath>
                  </m:oMathPara>
                </a14:m>
                <a:endParaRPr lang="en-US" sz="2400" dirty="0">
                  <a:solidFill>
                    <a:srgbClr val="FF0000"/>
                  </a:solidFill>
                </a:endParaRPr>
              </a:p>
            </p:txBody>
          </p:sp>
        </mc:Choice>
        <mc:Fallback xmlns="">
          <p:sp>
            <p:nvSpPr>
              <p:cNvPr id="15" name="Rectangle 14">
                <a:extLst>
                  <a:ext uri="{FF2B5EF4-FFF2-40B4-BE49-F238E27FC236}">
                    <a16:creationId xmlns:a16="http://schemas.microsoft.com/office/drawing/2014/main" id="{4922516F-6E86-B64F-925B-4F2648FD97D1}"/>
                  </a:ext>
                </a:extLst>
              </p:cNvPr>
              <p:cNvSpPr>
                <a:spLocks noRot="1" noChangeAspect="1" noMove="1" noResize="1" noEditPoints="1" noAdjustHandles="1" noChangeArrowheads="1" noChangeShapeType="1" noTextEdit="1"/>
              </p:cNvSpPr>
              <p:nvPr/>
            </p:nvSpPr>
            <p:spPr>
              <a:xfrm>
                <a:off x="90718" y="2682424"/>
                <a:ext cx="866391" cy="461665"/>
              </a:xfrm>
              <a:prstGeom prst="rect">
                <a:avLst/>
              </a:prstGeom>
              <a:blipFill>
                <a:blip r:embed="rId5"/>
                <a:stretch>
                  <a:fillRect b="-52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C0092A60-5B7D-524C-A824-3F44586D042E}"/>
                  </a:ext>
                </a:extLst>
              </p:cNvPr>
              <p:cNvSpPr txBox="1"/>
              <p:nvPr/>
            </p:nvSpPr>
            <p:spPr>
              <a:xfrm>
                <a:off x="7107326" y="4111242"/>
                <a:ext cx="388375" cy="369332"/>
              </a:xfrm>
              <a:prstGeom prst="rect">
                <a:avLst/>
              </a:prstGeom>
              <a:solidFill>
                <a:schemeClr val="bg1"/>
              </a:solidFill>
            </p:spPr>
            <p:txBody>
              <a:bodyPr wrap="none" lIns="0" tIns="0" rIns="0" bIns="0" rtlCol="0">
                <a:spAutoFit/>
              </a:bodyPr>
              <a:lstStyle/>
              <a:p>
                <a:pPr>
                  <a:spcBef>
                    <a:spcPts val="600"/>
                  </a:spcBef>
                </a:pPr>
                <a14:m>
                  <m:oMathPara xmlns:m="http://schemas.openxmlformats.org/officeDocument/2006/math">
                    <m:oMathParaPr>
                      <m:jc m:val="centerGroup"/>
                    </m:oMathParaPr>
                    <m:oMath xmlns:m="http://schemas.openxmlformats.org/officeDocument/2006/math">
                      <m:sSub>
                        <m:sSubPr>
                          <m:ctrlPr>
                            <a:rPr lang="en-US" sz="2400" i="1">
                              <a:solidFill>
                                <a:srgbClr val="FF0000"/>
                              </a:solidFill>
                              <a:latin typeface="Cambria Math" panose="02040503050406030204" pitchFamily="18" charset="0"/>
                            </a:rPr>
                          </m:ctrlPr>
                        </m:sSubPr>
                        <m:e>
                          <m:r>
                            <a:rPr lang="en-US" sz="2400" i="1">
                              <a:solidFill>
                                <a:srgbClr val="FF0000"/>
                              </a:solidFill>
                              <a:latin typeface="Cambria Math" panose="02040503050406030204" pitchFamily="18" charset="0"/>
                            </a:rPr>
                            <m:t>𝑋</m:t>
                          </m:r>
                        </m:e>
                        <m:sub>
                          <m:r>
                            <a:rPr lang="en-US" sz="2400" i="1">
                              <a:solidFill>
                                <a:srgbClr val="FF0000"/>
                              </a:solidFill>
                              <a:latin typeface="Cambria Math" panose="02040503050406030204" pitchFamily="18" charset="0"/>
                            </a:rPr>
                            <m:t>𝑡</m:t>
                          </m:r>
                        </m:sub>
                      </m:sSub>
                    </m:oMath>
                  </m:oMathPara>
                </a14:m>
                <a:endParaRPr lang="en-US" sz="2400" dirty="0">
                  <a:solidFill>
                    <a:srgbClr val="FF0000"/>
                  </a:solidFill>
                </a:endParaRPr>
              </a:p>
            </p:txBody>
          </p:sp>
        </mc:Choice>
        <mc:Fallback xmlns="">
          <p:sp>
            <p:nvSpPr>
              <p:cNvPr id="16" name="TextBox 15">
                <a:extLst>
                  <a:ext uri="{FF2B5EF4-FFF2-40B4-BE49-F238E27FC236}">
                    <a16:creationId xmlns:a16="http://schemas.microsoft.com/office/drawing/2014/main" id="{C0092A60-5B7D-524C-A824-3F44586D042E}"/>
                  </a:ext>
                </a:extLst>
              </p:cNvPr>
              <p:cNvSpPr txBox="1">
                <a:spLocks noRot="1" noChangeAspect="1" noMove="1" noResize="1" noEditPoints="1" noAdjustHandles="1" noChangeArrowheads="1" noChangeShapeType="1" noTextEdit="1"/>
              </p:cNvSpPr>
              <p:nvPr/>
            </p:nvSpPr>
            <p:spPr>
              <a:xfrm>
                <a:off x="7107326" y="4111242"/>
                <a:ext cx="388375" cy="369332"/>
              </a:xfrm>
              <a:prstGeom prst="rect">
                <a:avLst/>
              </a:prstGeom>
              <a:blipFill>
                <a:blip r:embed="rId6"/>
                <a:stretch>
                  <a:fillRect l="-17188" r="-1563" b="-1639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504583ED-D5E5-A143-B3D7-AE3FF5555721}"/>
                  </a:ext>
                </a:extLst>
              </p:cNvPr>
              <p:cNvSpPr txBox="1"/>
              <p:nvPr/>
            </p:nvSpPr>
            <p:spPr>
              <a:xfrm>
                <a:off x="4895125" y="2726005"/>
                <a:ext cx="681725" cy="369332"/>
              </a:xfrm>
              <a:prstGeom prst="rect">
                <a:avLst/>
              </a:prstGeom>
              <a:solidFill>
                <a:schemeClr val="bg1"/>
              </a:solidFill>
            </p:spPr>
            <p:txBody>
              <a:bodyPr wrap="none" lIns="0" tIns="0" rIns="0" bIns="0" rtlCol="0">
                <a:spAutoFit/>
              </a:bodyPr>
              <a:lstStyle/>
              <a:p>
                <a:pPr>
                  <a:spcBef>
                    <a:spcPts val="600"/>
                  </a:spcBef>
                </a:pPr>
                <a14:m>
                  <m:oMathPara xmlns:m="http://schemas.openxmlformats.org/officeDocument/2006/math">
                    <m:oMathParaPr>
                      <m:jc m:val="centerGroup"/>
                    </m:oMathParaPr>
                    <m:oMath xmlns:m="http://schemas.openxmlformats.org/officeDocument/2006/math">
                      <m:sSub>
                        <m:sSubPr>
                          <m:ctrlPr>
                            <a:rPr lang="en-US" sz="2400" i="1">
                              <a:solidFill>
                                <a:srgbClr val="FF0000"/>
                              </a:solidFill>
                              <a:latin typeface="Cambria Math" panose="02040503050406030204" pitchFamily="18" charset="0"/>
                            </a:rPr>
                          </m:ctrlPr>
                        </m:sSubPr>
                        <m:e>
                          <m:r>
                            <a:rPr lang="en-US" sz="2400" i="1">
                              <a:solidFill>
                                <a:srgbClr val="FF0000"/>
                              </a:solidFill>
                              <a:latin typeface="Cambria Math" panose="02040503050406030204" pitchFamily="18" charset="0"/>
                            </a:rPr>
                            <m:t>𝑋</m:t>
                          </m:r>
                        </m:e>
                        <m:sub>
                          <m:r>
                            <a:rPr lang="en-US" sz="2400" i="1">
                              <a:solidFill>
                                <a:srgbClr val="FF0000"/>
                              </a:solidFill>
                              <a:latin typeface="Cambria Math" panose="02040503050406030204" pitchFamily="18" charset="0"/>
                            </a:rPr>
                            <m:t>𝑡</m:t>
                          </m:r>
                          <m:r>
                            <a:rPr lang="en-US" sz="2400" i="1">
                              <a:solidFill>
                                <a:srgbClr val="FF0000"/>
                              </a:solidFill>
                              <a:latin typeface="Cambria Math" panose="02040503050406030204" pitchFamily="18" charset="0"/>
                            </a:rPr>
                            <m:t>+1</m:t>
                          </m:r>
                        </m:sub>
                      </m:sSub>
                    </m:oMath>
                  </m:oMathPara>
                </a14:m>
                <a:endParaRPr lang="en-US" sz="2400" dirty="0">
                  <a:solidFill>
                    <a:srgbClr val="FF0000"/>
                  </a:solidFill>
                </a:endParaRPr>
              </a:p>
            </p:txBody>
          </p:sp>
        </mc:Choice>
        <mc:Fallback xmlns="">
          <p:sp>
            <p:nvSpPr>
              <p:cNvPr id="17" name="TextBox 16">
                <a:extLst>
                  <a:ext uri="{FF2B5EF4-FFF2-40B4-BE49-F238E27FC236}">
                    <a16:creationId xmlns:a16="http://schemas.microsoft.com/office/drawing/2014/main" id="{504583ED-D5E5-A143-B3D7-AE3FF5555721}"/>
                  </a:ext>
                </a:extLst>
              </p:cNvPr>
              <p:cNvSpPr txBox="1">
                <a:spLocks noRot="1" noChangeAspect="1" noMove="1" noResize="1" noEditPoints="1" noAdjustHandles="1" noChangeArrowheads="1" noChangeShapeType="1" noTextEdit="1"/>
              </p:cNvSpPr>
              <p:nvPr/>
            </p:nvSpPr>
            <p:spPr>
              <a:xfrm>
                <a:off x="4895125" y="2726005"/>
                <a:ext cx="681725" cy="369332"/>
              </a:xfrm>
              <a:prstGeom prst="rect">
                <a:avLst/>
              </a:prstGeom>
              <a:blipFill>
                <a:blip r:embed="rId7"/>
                <a:stretch>
                  <a:fillRect l="-8929" r="-2679" b="-18033"/>
                </a:stretch>
              </a:blipFill>
            </p:spPr>
            <p:txBody>
              <a:bodyPr/>
              <a:lstStyle/>
              <a:p>
                <a:r>
                  <a:rPr lang="en-US">
                    <a:noFill/>
                  </a:rPr>
                  <a:t> </a:t>
                </a:r>
              </a:p>
            </p:txBody>
          </p:sp>
        </mc:Fallback>
      </mc:AlternateContent>
      <p:sp>
        <p:nvSpPr>
          <p:cNvPr id="18" name="TextBox 17">
            <a:extLst>
              <a:ext uri="{FF2B5EF4-FFF2-40B4-BE49-F238E27FC236}">
                <a16:creationId xmlns:a16="http://schemas.microsoft.com/office/drawing/2014/main" id="{12F1BE42-0266-4445-931B-7CA0CE59B548}"/>
              </a:ext>
            </a:extLst>
          </p:cNvPr>
          <p:cNvSpPr txBox="1"/>
          <p:nvPr/>
        </p:nvSpPr>
        <p:spPr>
          <a:xfrm>
            <a:off x="3657600" y="4191000"/>
            <a:ext cx="1944709" cy="784830"/>
          </a:xfrm>
          <a:prstGeom prst="rect">
            <a:avLst/>
          </a:prstGeom>
          <a:noFill/>
        </p:spPr>
        <p:txBody>
          <a:bodyPr wrap="square" rtlCol="0">
            <a:spAutoFit/>
          </a:bodyPr>
          <a:lstStyle/>
          <a:p>
            <a:pPr algn="ctr">
              <a:spcBef>
                <a:spcPts val="600"/>
              </a:spcBef>
            </a:pPr>
            <a:r>
              <a:rPr lang="en-US" sz="2000" dirty="0"/>
              <a:t>Lag (1)</a:t>
            </a:r>
          </a:p>
          <a:p>
            <a:pPr algn="ctr">
              <a:spcBef>
                <a:spcPts val="600"/>
              </a:spcBef>
            </a:pPr>
            <a:r>
              <a:rPr lang="en-US" sz="2000" dirty="0"/>
              <a:t>Autocorrelation </a:t>
            </a:r>
          </a:p>
        </p:txBody>
      </p:sp>
    </p:spTree>
    <p:extLst>
      <p:ext uri="{BB962C8B-B14F-4D97-AF65-F5344CB8AC3E}">
        <p14:creationId xmlns:p14="http://schemas.microsoft.com/office/powerpoint/2010/main" val="1320303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fade">
                                      <p:cBhvr>
                                        <p:cTn id="20" dur="500"/>
                                        <p:tgtEl>
                                          <p:spTgt spid="14"/>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500"/>
                                        <p:tgtEl>
                                          <p:spTgt spid="17"/>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fade">
                                      <p:cBhvr>
                                        <p:cTn id="26" dur="500"/>
                                        <p:tgtEl>
                                          <p:spTgt spid="16"/>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fade">
                                      <p:cBhvr>
                                        <p:cTn id="31"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14" grpId="0" animBg="1"/>
      <p:bldP spid="15" grpId="0" animBg="1"/>
      <p:bldP spid="16" grpId="0" animBg="1"/>
      <p:bldP spid="17" grpId="0" animBg="1"/>
      <p:bldP spid="18"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C830E437-3746-FA44-AE06-3F12320A9A67}"/>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93131" y="2111271"/>
            <a:ext cx="4884538" cy="3036334"/>
          </a:xfrm>
          <a:prstGeom prst="rect">
            <a:avLst/>
          </a:prstGeom>
        </p:spPr>
      </p:pic>
      <p:sp>
        <p:nvSpPr>
          <p:cNvPr id="2" name="Title 1">
            <a:extLst>
              <a:ext uri="{FF2B5EF4-FFF2-40B4-BE49-F238E27FC236}">
                <a16:creationId xmlns:a16="http://schemas.microsoft.com/office/drawing/2014/main" id="{A0EE40F4-E839-2248-80D2-8B6442C13217}"/>
              </a:ext>
            </a:extLst>
          </p:cNvPr>
          <p:cNvSpPr>
            <a:spLocks noGrp="1"/>
          </p:cNvSpPr>
          <p:nvPr>
            <p:ph type="title"/>
          </p:nvPr>
        </p:nvSpPr>
        <p:spPr/>
        <p:txBody>
          <a:bodyPr>
            <a:noAutofit/>
          </a:bodyPr>
          <a:lstStyle/>
          <a:p>
            <a:pPr>
              <a:spcBef>
                <a:spcPts val="600"/>
              </a:spcBef>
            </a:pPr>
            <a:r>
              <a:rPr lang="en-US" dirty="0"/>
              <a:t>Example: Lag(1) Autocorrelation</a:t>
            </a:r>
          </a:p>
        </p:txBody>
      </p:sp>
      <p:pic>
        <p:nvPicPr>
          <p:cNvPr id="16" name="Picture 15">
            <a:extLst>
              <a:ext uri="{FF2B5EF4-FFF2-40B4-BE49-F238E27FC236}">
                <a16:creationId xmlns:a16="http://schemas.microsoft.com/office/drawing/2014/main" id="{97571DD8-46F9-8349-818B-EB870F15BABC}"/>
              </a:ext>
            </a:extLst>
          </p:cNvPr>
          <p:cNvPicPr>
            <a:picLocks noChangeAspect="1"/>
          </p:cNvPicPr>
          <p:nvPr/>
        </p:nvPicPr>
        <p:blipFill>
          <a:blip r:embed="rId3"/>
          <a:stretch>
            <a:fillRect/>
          </a:stretch>
        </p:blipFill>
        <p:spPr>
          <a:xfrm>
            <a:off x="5009643" y="1790141"/>
            <a:ext cx="3820661" cy="3550172"/>
          </a:xfrm>
          <a:prstGeom prst="rect">
            <a:avLst/>
          </a:prstGeom>
        </p:spPr>
      </p:pic>
      <p:sp>
        <p:nvSpPr>
          <p:cNvPr id="8" name="Oval 7">
            <a:extLst>
              <a:ext uri="{FF2B5EF4-FFF2-40B4-BE49-F238E27FC236}">
                <a16:creationId xmlns:a16="http://schemas.microsoft.com/office/drawing/2014/main" id="{4861709B-B456-2C4E-977A-D1328207B9B9}"/>
              </a:ext>
            </a:extLst>
          </p:cNvPr>
          <p:cNvSpPr/>
          <p:nvPr/>
        </p:nvSpPr>
        <p:spPr>
          <a:xfrm>
            <a:off x="751972" y="3499053"/>
            <a:ext cx="144380" cy="132348"/>
          </a:xfrm>
          <a:prstGeom prst="ellipse">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sz="1350" dirty="0">
              <a:solidFill>
                <a:srgbClr val="00B050"/>
              </a:solidFill>
            </a:endParaRPr>
          </a:p>
        </p:txBody>
      </p:sp>
      <p:sp>
        <p:nvSpPr>
          <p:cNvPr id="9" name="Oval 8">
            <a:extLst>
              <a:ext uri="{FF2B5EF4-FFF2-40B4-BE49-F238E27FC236}">
                <a16:creationId xmlns:a16="http://schemas.microsoft.com/office/drawing/2014/main" id="{AB2AFCD8-E547-3E47-ABF0-9CDC7BEE4B88}"/>
              </a:ext>
            </a:extLst>
          </p:cNvPr>
          <p:cNvSpPr/>
          <p:nvPr/>
        </p:nvSpPr>
        <p:spPr>
          <a:xfrm>
            <a:off x="884320" y="3432879"/>
            <a:ext cx="144380" cy="132348"/>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sz="1350" dirty="0"/>
          </a:p>
        </p:txBody>
      </p:sp>
      <p:sp>
        <p:nvSpPr>
          <p:cNvPr id="11" name="TextBox 10">
            <a:extLst>
              <a:ext uri="{FF2B5EF4-FFF2-40B4-BE49-F238E27FC236}">
                <a16:creationId xmlns:a16="http://schemas.microsoft.com/office/drawing/2014/main" id="{A5103BDC-4D99-2445-8A7D-C91E5CAB43CF}"/>
              </a:ext>
            </a:extLst>
          </p:cNvPr>
          <p:cNvSpPr txBox="1"/>
          <p:nvPr/>
        </p:nvSpPr>
        <p:spPr>
          <a:xfrm>
            <a:off x="3089948" y="2790918"/>
            <a:ext cx="962118" cy="307777"/>
          </a:xfrm>
          <a:prstGeom prst="rect">
            <a:avLst/>
          </a:prstGeom>
          <a:noFill/>
        </p:spPr>
        <p:txBody>
          <a:bodyPr wrap="square" rtlCol="0">
            <a:noAutofit/>
          </a:bodyPr>
          <a:lstStyle/>
          <a:p>
            <a:pPr>
              <a:spcBef>
                <a:spcPts val="600"/>
              </a:spcBef>
            </a:pPr>
            <a:r>
              <a:rPr lang="en-US" sz="1400" b="1" i="1" dirty="0">
                <a:solidFill>
                  <a:srgbClr val="FF0000"/>
                </a:solidFill>
              </a:rPr>
              <a:t>X</a:t>
            </a:r>
            <a:r>
              <a:rPr lang="en-US" sz="1400" b="1" baseline="-25000" dirty="0">
                <a:solidFill>
                  <a:srgbClr val="FF0000"/>
                </a:solidFill>
              </a:rPr>
              <a:t>2</a:t>
            </a:r>
            <a:r>
              <a:rPr lang="en-US" sz="1400" b="1" dirty="0">
                <a:solidFill>
                  <a:srgbClr val="FF0000"/>
                </a:solidFill>
              </a:rPr>
              <a:t> = 5.2</a:t>
            </a:r>
          </a:p>
        </p:txBody>
      </p:sp>
      <p:sp>
        <p:nvSpPr>
          <p:cNvPr id="12" name="TextBox 11">
            <a:extLst>
              <a:ext uri="{FF2B5EF4-FFF2-40B4-BE49-F238E27FC236}">
                <a16:creationId xmlns:a16="http://schemas.microsoft.com/office/drawing/2014/main" id="{91680216-D4BF-B748-B594-97F9C5DD96AF}"/>
              </a:ext>
            </a:extLst>
          </p:cNvPr>
          <p:cNvSpPr txBox="1"/>
          <p:nvPr/>
        </p:nvSpPr>
        <p:spPr>
          <a:xfrm>
            <a:off x="1666249" y="2790918"/>
            <a:ext cx="962118" cy="307777"/>
          </a:xfrm>
          <a:prstGeom prst="rect">
            <a:avLst/>
          </a:prstGeom>
          <a:noFill/>
        </p:spPr>
        <p:txBody>
          <a:bodyPr wrap="square" rtlCol="0">
            <a:noAutofit/>
          </a:bodyPr>
          <a:lstStyle/>
          <a:p>
            <a:pPr>
              <a:spcBef>
                <a:spcPts val="600"/>
              </a:spcBef>
            </a:pPr>
            <a:r>
              <a:rPr lang="en-US" sz="1400" b="1" i="1" dirty="0">
                <a:solidFill>
                  <a:srgbClr val="00B050"/>
                </a:solidFill>
              </a:rPr>
              <a:t>X</a:t>
            </a:r>
            <a:r>
              <a:rPr lang="en-US" sz="1400" b="1" baseline="-25000" dirty="0">
                <a:solidFill>
                  <a:srgbClr val="00B050"/>
                </a:solidFill>
              </a:rPr>
              <a:t>1</a:t>
            </a:r>
            <a:r>
              <a:rPr lang="en-US" sz="1400" b="1" dirty="0">
                <a:solidFill>
                  <a:srgbClr val="00B050"/>
                </a:solidFill>
              </a:rPr>
              <a:t> = 5.1</a:t>
            </a:r>
          </a:p>
        </p:txBody>
      </p:sp>
      <p:sp>
        <p:nvSpPr>
          <p:cNvPr id="13" name="Oval 12">
            <a:extLst>
              <a:ext uri="{FF2B5EF4-FFF2-40B4-BE49-F238E27FC236}">
                <a16:creationId xmlns:a16="http://schemas.microsoft.com/office/drawing/2014/main" id="{99C230F3-D0D0-C849-8264-E7B8F20E3F19}"/>
              </a:ext>
            </a:extLst>
          </p:cNvPr>
          <p:cNvSpPr/>
          <p:nvPr/>
        </p:nvSpPr>
        <p:spPr>
          <a:xfrm>
            <a:off x="7131644" y="3239730"/>
            <a:ext cx="68580" cy="68580"/>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sz="1350" dirty="0"/>
          </a:p>
        </p:txBody>
      </p:sp>
      <p:sp>
        <p:nvSpPr>
          <p:cNvPr id="15" name="TextBox 14">
            <a:extLst>
              <a:ext uri="{FF2B5EF4-FFF2-40B4-BE49-F238E27FC236}">
                <a16:creationId xmlns:a16="http://schemas.microsoft.com/office/drawing/2014/main" id="{9C0A00DC-13CB-0B49-B645-96B399A59BDB}"/>
              </a:ext>
            </a:extLst>
          </p:cNvPr>
          <p:cNvSpPr txBox="1"/>
          <p:nvPr/>
        </p:nvSpPr>
        <p:spPr>
          <a:xfrm>
            <a:off x="6810282" y="2929417"/>
            <a:ext cx="962118" cy="307777"/>
          </a:xfrm>
          <a:prstGeom prst="rect">
            <a:avLst/>
          </a:prstGeom>
          <a:noFill/>
        </p:spPr>
        <p:txBody>
          <a:bodyPr wrap="square" rtlCol="0">
            <a:noAutofit/>
          </a:bodyPr>
          <a:lstStyle/>
          <a:p>
            <a:pPr>
              <a:spcBef>
                <a:spcPts val="600"/>
              </a:spcBef>
            </a:pPr>
            <a:r>
              <a:rPr lang="en-US" sz="1400" b="1" dirty="0">
                <a:solidFill>
                  <a:srgbClr val="7030A0"/>
                </a:solidFill>
              </a:rPr>
              <a:t>(5.1,5.2)</a:t>
            </a:r>
          </a:p>
        </p:txBody>
      </p:sp>
    </p:spTree>
    <p:extLst>
      <p:ext uri="{BB962C8B-B14F-4D97-AF65-F5344CB8AC3E}">
        <p14:creationId xmlns:p14="http://schemas.microsoft.com/office/powerpoint/2010/main" val="195889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fade">
                                      <p:cBhvr>
                                        <p:cTn id="26"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1" grpId="0"/>
      <p:bldP spid="12" grpId="0"/>
      <p:bldP spid="13" grpId="0" animBg="1"/>
      <p:bldP spid="15"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BE83729E-EB6E-E442-863B-A8B50E84E9AA}"/>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93131" y="2111271"/>
            <a:ext cx="4884538" cy="3036334"/>
          </a:xfrm>
          <a:prstGeom prst="rect">
            <a:avLst/>
          </a:prstGeom>
        </p:spPr>
      </p:pic>
      <p:sp>
        <p:nvSpPr>
          <p:cNvPr id="2" name="Title 1">
            <a:extLst>
              <a:ext uri="{FF2B5EF4-FFF2-40B4-BE49-F238E27FC236}">
                <a16:creationId xmlns:a16="http://schemas.microsoft.com/office/drawing/2014/main" id="{A0EE40F4-E839-2248-80D2-8B6442C13217}"/>
              </a:ext>
            </a:extLst>
          </p:cNvPr>
          <p:cNvSpPr>
            <a:spLocks noGrp="1"/>
          </p:cNvSpPr>
          <p:nvPr>
            <p:ph type="title"/>
          </p:nvPr>
        </p:nvSpPr>
        <p:spPr/>
        <p:txBody>
          <a:bodyPr>
            <a:noAutofit/>
          </a:bodyPr>
          <a:lstStyle/>
          <a:p>
            <a:pPr>
              <a:spcBef>
                <a:spcPts val="600"/>
              </a:spcBef>
            </a:pPr>
            <a:r>
              <a:rPr lang="en-US" dirty="0"/>
              <a:t>Example: Lag(1) Autocorrelation</a:t>
            </a:r>
          </a:p>
        </p:txBody>
      </p:sp>
      <p:pic>
        <p:nvPicPr>
          <p:cNvPr id="19" name="Picture 18">
            <a:extLst>
              <a:ext uri="{FF2B5EF4-FFF2-40B4-BE49-F238E27FC236}">
                <a16:creationId xmlns:a16="http://schemas.microsoft.com/office/drawing/2014/main" id="{33793BB9-0696-6942-9044-95FF70CE3D1A}"/>
              </a:ext>
            </a:extLst>
          </p:cNvPr>
          <p:cNvPicPr>
            <a:picLocks noChangeAspect="1"/>
          </p:cNvPicPr>
          <p:nvPr/>
        </p:nvPicPr>
        <p:blipFill>
          <a:blip r:embed="rId3"/>
          <a:stretch>
            <a:fillRect/>
          </a:stretch>
        </p:blipFill>
        <p:spPr>
          <a:xfrm>
            <a:off x="5009643" y="1790141"/>
            <a:ext cx="3820661" cy="3550172"/>
          </a:xfrm>
          <a:prstGeom prst="rect">
            <a:avLst/>
          </a:prstGeom>
        </p:spPr>
      </p:pic>
      <p:sp>
        <p:nvSpPr>
          <p:cNvPr id="8" name="Oval 7">
            <a:extLst>
              <a:ext uri="{FF2B5EF4-FFF2-40B4-BE49-F238E27FC236}">
                <a16:creationId xmlns:a16="http://schemas.microsoft.com/office/drawing/2014/main" id="{4861709B-B456-2C4E-977A-D1328207B9B9}"/>
              </a:ext>
            </a:extLst>
          </p:cNvPr>
          <p:cNvSpPr/>
          <p:nvPr/>
        </p:nvSpPr>
        <p:spPr>
          <a:xfrm>
            <a:off x="878305" y="3432879"/>
            <a:ext cx="144380" cy="132348"/>
          </a:xfrm>
          <a:prstGeom prst="ellipse">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sz="1350" dirty="0">
              <a:solidFill>
                <a:srgbClr val="00B050"/>
              </a:solidFill>
            </a:endParaRPr>
          </a:p>
        </p:txBody>
      </p:sp>
      <p:sp>
        <p:nvSpPr>
          <p:cNvPr id="9" name="Oval 8">
            <a:extLst>
              <a:ext uri="{FF2B5EF4-FFF2-40B4-BE49-F238E27FC236}">
                <a16:creationId xmlns:a16="http://schemas.microsoft.com/office/drawing/2014/main" id="{AB2AFCD8-E547-3E47-ABF0-9CDC7BEE4B88}"/>
              </a:ext>
            </a:extLst>
          </p:cNvPr>
          <p:cNvSpPr/>
          <p:nvPr/>
        </p:nvSpPr>
        <p:spPr>
          <a:xfrm>
            <a:off x="1010653" y="3206976"/>
            <a:ext cx="144380" cy="132348"/>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sz="1350" dirty="0"/>
          </a:p>
        </p:txBody>
      </p:sp>
      <p:sp>
        <p:nvSpPr>
          <p:cNvPr id="11" name="TextBox 10">
            <a:extLst>
              <a:ext uri="{FF2B5EF4-FFF2-40B4-BE49-F238E27FC236}">
                <a16:creationId xmlns:a16="http://schemas.microsoft.com/office/drawing/2014/main" id="{A5103BDC-4D99-2445-8A7D-C91E5CAB43CF}"/>
              </a:ext>
            </a:extLst>
          </p:cNvPr>
          <p:cNvSpPr txBox="1"/>
          <p:nvPr/>
        </p:nvSpPr>
        <p:spPr>
          <a:xfrm>
            <a:off x="3089947" y="2790918"/>
            <a:ext cx="937991" cy="307777"/>
          </a:xfrm>
          <a:prstGeom prst="rect">
            <a:avLst/>
          </a:prstGeom>
          <a:noFill/>
        </p:spPr>
        <p:txBody>
          <a:bodyPr wrap="square" rtlCol="0">
            <a:noAutofit/>
          </a:bodyPr>
          <a:lstStyle/>
          <a:p>
            <a:pPr>
              <a:spcBef>
                <a:spcPts val="600"/>
              </a:spcBef>
            </a:pPr>
            <a:r>
              <a:rPr lang="en-US" sz="1400" b="1" i="1" dirty="0">
                <a:solidFill>
                  <a:srgbClr val="FF0000"/>
                </a:solidFill>
              </a:rPr>
              <a:t>X</a:t>
            </a:r>
            <a:r>
              <a:rPr lang="en-US" sz="1400" b="1" baseline="-25000" dirty="0">
                <a:solidFill>
                  <a:srgbClr val="FF0000"/>
                </a:solidFill>
              </a:rPr>
              <a:t>3</a:t>
            </a:r>
            <a:r>
              <a:rPr lang="en-US" sz="1400" b="1" dirty="0">
                <a:solidFill>
                  <a:srgbClr val="FF0000"/>
                </a:solidFill>
              </a:rPr>
              <a:t> = 5.5</a:t>
            </a:r>
          </a:p>
        </p:txBody>
      </p:sp>
      <p:sp>
        <p:nvSpPr>
          <p:cNvPr id="12" name="TextBox 11">
            <a:extLst>
              <a:ext uri="{FF2B5EF4-FFF2-40B4-BE49-F238E27FC236}">
                <a16:creationId xmlns:a16="http://schemas.microsoft.com/office/drawing/2014/main" id="{91680216-D4BF-B748-B594-97F9C5DD96AF}"/>
              </a:ext>
            </a:extLst>
          </p:cNvPr>
          <p:cNvSpPr txBox="1"/>
          <p:nvPr/>
        </p:nvSpPr>
        <p:spPr>
          <a:xfrm>
            <a:off x="1666248" y="2790918"/>
            <a:ext cx="937991" cy="307777"/>
          </a:xfrm>
          <a:prstGeom prst="rect">
            <a:avLst/>
          </a:prstGeom>
          <a:noFill/>
        </p:spPr>
        <p:txBody>
          <a:bodyPr wrap="square" rtlCol="0">
            <a:noAutofit/>
          </a:bodyPr>
          <a:lstStyle/>
          <a:p>
            <a:pPr>
              <a:spcBef>
                <a:spcPts val="600"/>
              </a:spcBef>
            </a:pPr>
            <a:r>
              <a:rPr lang="en-US" sz="1400" b="1" i="1" dirty="0">
                <a:solidFill>
                  <a:srgbClr val="00B050"/>
                </a:solidFill>
              </a:rPr>
              <a:t>X</a:t>
            </a:r>
            <a:r>
              <a:rPr lang="en-US" sz="1400" b="1" baseline="-25000" dirty="0">
                <a:solidFill>
                  <a:srgbClr val="00B050"/>
                </a:solidFill>
              </a:rPr>
              <a:t>2</a:t>
            </a:r>
            <a:r>
              <a:rPr lang="en-US" sz="1400" b="1" dirty="0">
                <a:solidFill>
                  <a:srgbClr val="00B050"/>
                </a:solidFill>
              </a:rPr>
              <a:t> = 5.2</a:t>
            </a:r>
          </a:p>
        </p:txBody>
      </p:sp>
      <p:sp>
        <p:nvSpPr>
          <p:cNvPr id="13" name="Oval 12">
            <a:extLst>
              <a:ext uri="{FF2B5EF4-FFF2-40B4-BE49-F238E27FC236}">
                <a16:creationId xmlns:a16="http://schemas.microsoft.com/office/drawing/2014/main" id="{99C230F3-D0D0-C849-8264-E7B8F20E3F19}"/>
              </a:ext>
            </a:extLst>
          </p:cNvPr>
          <p:cNvSpPr/>
          <p:nvPr/>
        </p:nvSpPr>
        <p:spPr>
          <a:xfrm>
            <a:off x="7319846" y="2922812"/>
            <a:ext cx="68580" cy="68580"/>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sz="1350" dirty="0"/>
          </a:p>
        </p:txBody>
      </p:sp>
      <p:sp>
        <p:nvSpPr>
          <p:cNvPr id="18" name="TextBox 17">
            <a:extLst>
              <a:ext uri="{FF2B5EF4-FFF2-40B4-BE49-F238E27FC236}">
                <a16:creationId xmlns:a16="http://schemas.microsoft.com/office/drawing/2014/main" id="{AB83C6B1-F2B0-0343-B3F2-2C46506479BC}"/>
              </a:ext>
            </a:extLst>
          </p:cNvPr>
          <p:cNvSpPr txBox="1"/>
          <p:nvPr/>
        </p:nvSpPr>
        <p:spPr>
          <a:xfrm>
            <a:off x="6972616" y="2645813"/>
            <a:ext cx="875984" cy="307777"/>
          </a:xfrm>
          <a:prstGeom prst="rect">
            <a:avLst/>
          </a:prstGeom>
          <a:noFill/>
        </p:spPr>
        <p:txBody>
          <a:bodyPr wrap="square" rtlCol="0">
            <a:noAutofit/>
          </a:bodyPr>
          <a:lstStyle/>
          <a:p>
            <a:pPr>
              <a:spcBef>
                <a:spcPts val="600"/>
              </a:spcBef>
            </a:pPr>
            <a:r>
              <a:rPr lang="en-US" sz="1400" b="1" dirty="0">
                <a:solidFill>
                  <a:srgbClr val="7030A0"/>
                </a:solidFill>
              </a:rPr>
              <a:t>(5.2,5.5)</a:t>
            </a:r>
          </a:p>
        </p:txBody>
      </p:sp>
      <p:sp>
        <p:nvSpPr>
          <p:cNvPr id="20" name="Oval 19">
            <a:extLst>
              <a:ext uri="{FF2B5EF4-FFF2-40B4-BE49-F238E27FC236}">
                <a16:creationId xmlns:a16="http://schemas.microsoft.com/office/drawing/2014/main" id="{0AD77DA9-2354-1148-834E-398848B70892}"/>
              </a:ext>
            </a:extLst>
          </p:cNvPr>
          <p:cNvSpPr/>
          <p:nvPr/>
        </p:nvSpPr>
        <p:spPr>
          <a:xfrm>
            <a:off x="7131644" y="3239730"/>
            <a:ext cx="68580" cy="68580"/>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sz="1350" dirty="0"/>
          </a:p>
        </p:txBody>
      </p:sp>
    </p:spTree>
    <p:extLst>
      <p:ext uri="{BB962C8B-B14F-4D97-AF65-F5344CB8AC3E}">
        <p14:creationId xmlns:p14="http://schemas.microsoft.com/office/powerpoint/2010/main" val="1617745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500"/>
                                        <p:tgtEl>
                                          <p:spTgt spid="18"/>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fade">
                                      <p:cBhvr>
                                        <p:cTn id="26"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1" grpId="0"/>
      <p:bldP spid="12" grpId="0"/>
      <p:bldP spid="13" grpId="0" animBg="1"/>
      <p:bldP spid="18"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0E7EB1F4-6C4D-5E49-BF36-6C17967D91DD}"/>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93131" y="2111271"/>
            <a:ext cx="4884538" cy="3036334"/>
          </a:xfrm>
          <a:prstGeom prst="rect">
            <a:avLst/>
          </a:prstGeom>
        </p:spPr>
      </p:pic>
      <p:sp>
        <p:nvSpPr>
          <p:cNvPr id="2" name="Title 1">
            <a:extLst>
              <a:ext uri="{FF2B5EF4-FFF2-40B4-BE49-F238E27FC236}">
                <a16:creationId xmlns:a16="http://schemas.microsoft.com/office/drawing/2014/main" id="{A0EE40F4-E839-2248-80D2-8B6442C13217}"/>
              </a:ext>
            </a:extLst>
          </p:cNvPr>
          <p:cNvSpPr>
            <a:spLocks noGrp="1"/>
          </p:cNvSpPr>
          <p:nvPr>
            <p:ph type="title"/>
          </p:nvPr>
        </p:nvSpPr>
        <p:spPr/>
        <p:txBody>
          <a:bodyPr>
            <a:noAutofit/>
          </a:bodyPr>
          <a:lstStyle/>
          <a:p>
            <a:pPr>
              <a:spcBef>
                <a:spcPts val="600"/>
              </a:spcBef>
            </a:pPr>
            <a:r>
              <a:rPr lang="en-US" dirty="0"/>
              <a:t>Example: Lag(1) Autocorrelation</a:t>
            </a:r>
          </a:p>
        </p:txBody>
      </p:sp>
      <p:sp>
        <p:nvSpPr>
          <p:cNvPr id="8" name="Oval 7">
            <a:extLst>
              <a:ext uri="{FF2B5EF4-FFF2-40B4-BE49-F238E27FC236}">
                <a16:creationId xmlns:a16="http://schemas.microsoft.com/office/drawing/2014/main" id="{4861709B-B456-2C4E-977A-D1328207B9B9}"/>
              </a:ext>
            </a:extLst>
          </p:cNvPr>
          <p:cNvSpPr/>
          <p:nvPr/>
        </p:nvSpPr>
        <p:spPr>
          <a:xfrm>
            <a:off x="1008524" y="3207172"/>
            <a:ext cx="144380" cy="132348"/>
          </a:xfrm>
          <a:prstGeom prst="ellipse">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sz="1350" dirty="0">
              <a:solidFill>
                <a:srgbClr val="00B050"/>
              </a:solidFill>
            </a:endParaRPr>
          </a:p>
        </p:txBody>
      </p:sp>
      <p:pic>
        <p:nvPicPr>
          <p:cNvPr id="19" name="Picture 18">
            <a:extLst>
              <a:ext uri="{FF2B5EF4-FFF2-40B4-BE49-F238E27FC236}">
                <a16:creationId xmlns:a16="http://schemas.microsoft.com/office/drawing/2014/main" id="{B28A1A62-3267-2549-B419-9B34FA9997F2}"/>
              </a:ext>
            </a:extLst>
          </p:cNvPr>
          <p:cNvPicPr>
            <a:picLocks noChangeAspect="1"/>
          </p:cNvPicPr>
          <p:nvPr/>
        </p:nvPicPr>
        <p:blipFill>
          <a:blip r:embed="rId3"/>
          <a:stretch>
            <a:fillRect/>
          </a:stretch>
        </p:blipFill>
        <p:spPr>
          <a:xfrm>
            <a:off x="5009643" y="1790141"/>
            <a:ext cx="3820661" cy="3550172"/>
          </a:xfrm>
          <a:prstGeom prst="rect">
            <a:avLst/>
          </a:prstGeom>
        </p:spPr>
      </p:pic>
      <p:sp>
        <p:nvSpPr>
          <p:cNvPr id="9" name="Oval 8">
            <a:extLst>
              <a:ext uri="{FF2B5EF4-FFF2-40B4-BE49-F238E27FC236}">
                <a16:creationId xmlns:a16="http://schemas.microsoft.com/office/drawing/2014/main" id="{AB2AFCD8-E547-3E47-ABF0-9CDC7BEE4B88}"/>
              </a:ext>
            </a:extLst>
          </p:cNvPr>
          <p:cNvSpPr/>
          <p:nvPr/>
        </p:nvSpPr>
        <p:spPr>
          <a:xfrm>
            <a:off x="1132187" y="3363239"/>
            <a:ext cx="144380" cy="132348"/>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sz="1350" dirty="0"/>
          </a:p>
        </p:txBody>
      </p:sp>
      <p:sp>
        <p:nvSpPr>
          <p:cNvPr id="11" name="TextBox 10">
            <a:extLst>
              <a:ext uri="{FF2B5EF4-FFF2-40B4-BE49-F238E27FC236}">
                <a16:creationId xmlns:a16="http://schemas.microsoft.com/office/drawing/2014/main" id="{A5103BDC-4D99-2445-8A7D-C91E5CAB43CF}"/>
              </a:ext>
            </a:extLst>
          </p:cNvPr>
          <p:cNvSpPr txBox="1"/>
          <p:nvPr/>
        </p:nvSpPr>
        <p:spPr>
          <a:xfrm>
            <a:off x="3089948" y="2790918"/>
            <a:ext cx="1111876" cy="307777"/>
          </a:xfrm>
          <a:prstGeom prst="rect">
            <a:avLst/>
          </a:prstGeom>
          <a:noFill/>
        </p:spPr>
        <p:txBody>
          <a:bodyPr wrap="square" rtlCol="0">
            <a:noAutofit/>
          </a:bodyPr>
          <a:lstStyle/>
          <a:p>
            <a:pPr>
              <a:spcBef>
                <a:spcPts val="600"/>
              </a:spcBef>
            </a:pPr>
            <a:r>
              <a:rPr lang="en-US" sz="1400" b="1" i="1" dirty="0">
                <a:solidFill>
                  <a:srgbClr val="FF0000"/>
                </a:solidFill>
              </a:rPr>
              <a:t>X</a:t>
            </a:r>
            <a:r>
              <a:rPr lang="en-US" sz="1400" b="1" baseline="-25000" dirty="0">
                <a:solidFill>
                  <a:srgbClr val="FF0000"/>
                </a:solidFill>
              </a:rPr>
              <a:t>4</a:t>
            </a:r>
            <a:r>
              <a:rPr lang="en-US" sz="1400" b="1" dirty="0">
                <a:solidFill>
                  <a:srgbClr val="FF0000"/>
                </a:solidFill>
              </a:rPr>
              <a:t> = 5.3</a:t>
            </a:r>
          </a:p>
        </p:txBody>
      </p:sp>
      <p:sp>
        <p:nvSpPr>
          <p:cNvPr id="12" name="TextBox 11">
            <a:extLst>
              <a:ext uri="{FF2B5EF4-FFF2-40B4-BE49-F238E27FC236}">
                <a16:creationId xmlns:a16="http://schemas.microsoft.com/office/drawing/2014/main" id="{91680216-D4BF-B748-B594-97F9C5DD96AF}"/>
              </a:ext>
            </a:extLst>
          </p:cNvPr>
          <p:cNvSpPr txBox="1"/>
          <p:nvPr/>
        </p:nvSpPr>
        <p:spPr>
          <a:xfrm>
            <a:off x="1666249" y="2790918"/>
            <a:ext cx="1111876" cy="307777"/>
          </a:xfrm>
          <a:prstGeom prst="rect">
            <a:avLst/>
          </a:prstGeom>
          <a:noFill/>
        </p:spPr>
        <p:txBody>
          <a:bodyPr wrap="square" rtlCol="0">
            <a:noAutofit/>
          </a:bodyPr>
          <a:lstStyle/>
          <a:p>
            <a:pPr>
              <a:spcBef>
                <a:spcPts val="600"/>
              </a:spcBef>
            </a:pPr>
            <a:r>
              <a:rPr lang="en-US" sz="1400" b="1" i="1" dirty="0">
                <a:solidFill>
                  <a:srgbClr val="00B050"/>
                </a:solidFill>
              </a:rPr>
              <a:t>X</a:t>
            </a:r>
            <a:r>
              <a:rPr lang="en-US" sz="1400" b="1" baseline="-25000" dirty="0">
                <a:solidFill>
                  <a:srgbClr val="00B050"/>
                </a:solidFill>
              </a:rPr>
              <a:t>3</a:t>
            </a:r>
            <a:r>
              <a:rPr lang="en-US" sz="1400" b="1" dirty="0">
                <a:solidFill>
                  <a:srgbClr val="00B050"/>
                </a:solidFill>
              </a:rPr>
              <a:t> = 5.5</a:t>
            </a:r>
          </a:p>
        </p:txBody>
      </p:sp>
      <p:sp>
        <p:nvSpPr>
          <p:cNvPr id="15" name="Oval 14">
            <a:extLst>
              <a:ext uri="{FF2B5EF4-FFF2-40B4-BE49-F238E27FC236}">
                <a16:creationId xmlns:a16="http://schemas.microsoft.com/office/drawing/2014/main" id="{C7443590-7367-5543-B3A2-C43EA099E765}"/>
              </a:ext>
            </a:extLst>
          </p:cNvPr>
          <p:cNvSpPr/>
          <p:nvPr/>
        </p:nvSpPr>
        <p:spPr>
          <a:xfrm>
            <a:off x="7693554" y="3067917"/>
            <a:ext cx="68580" cy="68580"/>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sz="1350" dirty="0"/>
          </a:p>
        </p:txBody>
      </p:sp>
      <p:sp>
        <p:nvSpPr>
          <p:cNvPr id="16" name="TextBox 15">
            <a:extLst>
              <a:ext uri="{FF2B5EF4-FFF2-40B4-BE49-F238E27FC236}">
                <a16:creationId xmlns:a16="http://schemas.microsoft.com/office/drawing/2014/main" id="{D20C2D87-1AD5-EF4E-9523-BFE2DFFA7219}"/>
              </a:ext>
            </a:extLst>
          </p:cNvPr>
          <p:cNvSpPr txBox="1"/>
          <p:nvPr/>
        </p:nvSpPr>
        <p:spPr>
          <a:xfrm>
            <a:off x="7346324" y="2790918"/>
            <a:ext cx="1111876" cy="307777"/>
          </a:xfrm>
          <a:prstGeom prst="rect">
            <a:avLst/>
          </a:prstGeom>
          <a:noFill/>
        </p:spPr>
        <p:txBody>
          <a:bodyPr wrap="square" rtlCol="0">
            <a:noAutofit/>
          </a:bodyPr>
          <a:lstStyle/>
          <a:p>
            <a:pPr>
              <a:spcBef>
                <a:spcPts val="600"/>
              </a:spcBef>
            </a:pPr>
            <a:r>
              <a:rPr lang="en-US" sz="1400" b="1" dirty="0">
                <a:solidFill>
                  <a:srgbClr val="7030A0"/>
                </a:solidFill>
              </a:rPr>
              <a:t>(5.5,5.3)</a:t>
            </a:r>
          </a:p>
        </p:txBody>
      </p:sp>
      <p:sp>
        <p:nvSpPr>
          <p:cNvPr id="20" name="Oval 19">
            <a:extLst>
              <a:ext uri="{FF2B5EF4-FFF2-40B4-BE49-F238E27FC236}">
                <a16:creationId xmlns:a16="http://schemas.microsoft.com/office/drawing/2014/main" id="{39028D0A-E204-6F41-8764-D6766D1AF572}"/>
              </a:ext>
            </a:extLst>
          </p:cNvPr>
          <p:cNvSpPr/>
          <p:nvPr/>
        </p:nvSpPr>
        <p:spPr>
          <a:xfrm>
            <a:off x="7319846" y="2922812"/>
            <a:ext cx="68580" cy="68580"/>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sz="1350" dirty="0"/>
          </a:p>
        </p:txBody>
      </p:sp>
      <p:sp>
        <p:nvSpPr>
          <p:cNvPr id="21" name="Oval 20">
            <a:extLst>
              <a:ext uri="{FF2B5EF4-FFF2-40B4-BE49-F238E27FC236}">
                <a16:creationId xmlns:a16="http://schemas.microsoft.com/office/drawing/2014/main" id="{14047CE6-74D6-9241-B74C-02B53F448C97}"/>
              </a:ext>
            </a:extLst>
          </p:cNvPr>
          <p:cNvSpPr/>
          <p:nvPr/>
        </p:nvSpPr>
        <p:spPr>
          <a:xfrm>
            <a:off x="7131644" y="3239730"/>
            <a:ext cx="68580" cy="68580"/>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sz="1350" dirty="0"/>
          </a:p>
        </p:txBody>
      </p:sp>
    </p:spTree>
    <p:extLst>
      <p:ext uri="{BB962C8B-B14F-4D97-AF65-F5344CB8AC3E}">
        <p14:creationId xmlns:p14="http://schemas.microsoft.com/office/powerpoint/2010/main" val="1054976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500"/>
                                        <p:tgtEl>
                                          <p:spTgt spid="16"/>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fade">
                                      <p:cBhvr>
                                        <p:cTn id="26"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1" grpId="0"/>
      <p:bldP spid="12" grpId="0"/>
      <p:bldP spid="15" grpId="0" animBg="1"/>
      <p:bldP spid="16"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CDABCF77-933A-CF43-B54C-83845A16174A}"/>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93131" y="2111271"/>
            <a:ext cx="4884538" cy="3036334"/>
          </a:xfrm>
          <a:prstGeom prst="rect">
            <a:avLst/>
          </a:prstGeom>
        </p:spPr>
      </p:pic>
      <p:sp>
        <p:nvSpPr>
          <p:cNvPr id="2" name="Title 1">
            <a:extLst>
              <a:ext uri="{FF2B5EF4-FFF2-40B4-BE49-F238E27FC236}">
                <a16:creationId xmlns:a16="http://schemas.microsoft.com/office/drawing/2014/main" id="{A0EE40F4-E839-2248-80D2-8B6442C13217}"/>
              </a:ext>
            </a:extLst>
          </p:cNvPr>
          <p:cNvSpPr>
            <a:spLocks noGrp="1"/>
          </p:cNvSpPr>
          <p:nvPr>
            <p:ph type="title"/>
          </p:nvPr>
        </p:nvSpPr>
        <p:spPr/>
        <p:txBody>
          <a:bodyPr>
            <a:noAutofit/>
          </a:bodyPr>
          <a:lstStyle/>
          <a:p>
            <a:pPr>
              <a:spcBef>
                <a:spcPts val="600"/>
              </a:spcBef>
            </a:pPr>
            <a:r>
              <a:rPr lang="en-US" dirty="0"/>
              <a:t>Example: Lag(1) Autocorrelation</a:t>
            </a:r>
          </a:p>
        </p:txBody>
      </p:sp>
      <p:sp>
        <p:nvSpPr>
          <p:cNvPr id="8" name="Oval 7">
            <a:extLst>
              <a:ext uri="{FF2B5EF4-FFF2-40B4-BE49-F238E27FC236}">
                <a16:creationId xmlns:a16="http://schemas.microsoft.com/office/drawing/2014/main" id="{4861709B-B456-2C4E-977A-D1328207B9B9}"/>
              </a:ext>
            </a:extLst>
          </p:cNvPr>
          <p:cNvSpPr/>
          <p:nvPr/>
        </p:nvSpPr>
        <p:spPr>
          <a:xfrm>
            <a:off x="1130060" y="3354749"/>
            <a:ext cx="144380" cy="132348"/>
          </a:xfrm>
          <a:prstGeom prst="ellipse">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sz="1350" dirty="0">
              <a:solidFill>
                <a:srgbClr val="00B050"/>
              </a:solidFill>
            </a:endParaRPr>
          </a:p>
        </p:txBody>
      </p:sp>
      <p:pic>
        <p:nvPicPr>
          <p:cNvPr id="19" name="Picture 18">
            <a:extLst>
              <a:ext uri="{FF2B5EF4-FFF2-40B4-BE49-F238E27FC236}">
                <a16:creationId xmlns:a16="http://schemas.microsoft.com/office/drawing/2014/main" id="{B28A1A62-3267-2549-B419-9B34FA9997F2}"/>
              </a:ext>
            </a:extLst>
          </p:cNvPr>
          <p:cNvPicPr>
            <a:picLocks noChangeAspect="1"/>
          </p:cNvPicPr>
          <p:nvPr/>
        </p:nvPicPr>
        <p:blipFill>
          <a:blip r:embed="rId3"/>
          <a:stretch>
            <a:fillRect/>
          </a:stretch>
        </p:blipFill>
        <p:spPr>
          <a:xfrm>
            <a:off x="5009643" y="1790141"/>
            <a:ext cx="3820661" cy="3550172"/>
          </a:xfrm>
          <a:prstGeom prst="rect">
            <a:avLst/>
          </a:prstGeom>
        </p:spPr>
      </p:pic>
      <p:sp>
        <p:nvSpPr>
          <p:cNvPr id="9" name="Oval 8">
            <a:extLst>
              <a:ext uri="{FF2B5EF4-FFF2-40B4-BE49-F238E27FC236}">
                <a16:creationId xmlns:a16="http://schemas.microsoft.com/office/drawing/2014/main" id="{AB2AFCD8-E547-3E47-ABF0-9CDC7BEE4B88}"/>
              </a:ext>
            </a:extLst>
          </p:cNvPr>
          <p:cNvSpPr/>
          <p:nvPr/>
        </p:nvSpPr>
        <p:spPr>
          <a:xfrm>
            <a:off x="1262402" y="3493457"/>
            <a:ext cx="144380" cy="132348"/>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sz="1350" dirty="0"/>
          </a:p>
        </p:txBody>
      </p:sp>
      <p:sp>
        <p:nvSpPr>
          <p:cNvPr id="11" name="TextBox 10">
            <a:extLst>
              <a:ext uri="{FF2B5EF4-FFF2-40B4-BE49-F238E27FC236}">
                <a16:creationId xmlns:a16="http://schemas.microsoft.com/office/drawing/2014/main" id="{A5103BDC-4D99-2445-8A7D-C91E5CAB43CF}"/>
              </a:ext>
            </a:extLst>
          </p:cNvPr>
          <p:cNvSpPr txBox="1"/>
          <p:nvPr/>
        </p:nvSpPr>
        <p:spPr>
          <a:xfrm>
            <a:off x="3089948" y="2790918"/>
            <a:ext cx="909754" cy="307777"/>
          </a:xfrm>
          <a:prstGeom prst="rect">
            <a:avLst/>
          </a:prstGeom>
          <a:noFill/>
        </p:spPr>
        <p:txBody>
          <a:bodyPr wrap="square" rtlCol="0">
            <a:noAutofit/>
          </a:bodyPr>
          <a:lstStyle/>
          <a:p>
            <a:pPr>
              <a:spcBef>
                <a:spcPts val="600"/>
              </a:spcBef>
            </a:pPr>
            <a:r>
              <a:rPr lang="en-US" sz="1400" b="1" i="1" dirty="0">
                <a:solidFill>
                  <a:srgbClr val="FF0000"/>
                </a:solidFill>
              </a:rPr>
              <a:t>X</a:t>
            </a:r>
            <a:r>
              <a:rPr lang="en-US" sz="1400" b="1" baseline="-25000" dirty="0">
                <a:solidFill>
                  <a:srgbClr val="FF0000"/>
                </a:solidFill>
              </a:rPr>
              <a:t>5</a:t>
            </a:r>
            <a:r>
              <a:rPr lang="en-US" sz="1400" b="1" dirty="0">
                <a:solidFill>
                  <a:srgbClr val="FF0000"/>
                </a:solidFill>
              </a:rPr>
              <a:t> = 5.1</a:t>
            </a:r>
          </a:p>
        </p:txBody>
      </p:sp>
      <p:sp>
        <p:nvSpPr>
          <p:cNvPr id="12" name="TextBox 11">
            <a:extLst>
              <a:ext uri="{FF2B5EF4-FFF2-40B4-BE49-F238E27FC236}">
                <a16:creationId xmlns:a16="http://schemas.microsoft.com/office/drawing/2014/main" id="{91680216-D4BF-B748-B594-97F9C5DD96AF}"/>
              </a:ext>
            </a:extLst>
          </p:cNvPr>
          <p:cNvSpPr txBox="1"/>
          <p:nvPr/>
        </p:nvSpPr>
        <p:spPr>
          <a:xfrm>
            <a:off x="1666249" y="2790918"/>
            <a:ext cx="909754" cy="307777"/>
          </a:xfrm>
          <a:prstGeom prst="rect">
            <a:avLst/>
          </a:prstGeom>
          <a:noFill/>
        </p:spPr>
        <p:txBody>
          <a:bodyPr wrap="square" rtlCol="0">
            <a:noAutofit/>
          </a:bodyPr>
          <a:lstStyle/>
          <a:p>
            <a:pPr>
              <a:spcBef>
                <a:spcPts val="600"/>
              </a:spcBef>
            </a:pPr>
            <a:r>
              <a:rPr lang="en-US" sz="1400" b="1" i="1" dirty="0">
                <a:solidFill>
                  <a:srgbClr val="00B050"/>
                </a:solidFill>
              </a:rPr>
              <a:t>X</a:t>
            </a:r>
            <a:r>
              <a:rPr lang="en-US" sz="1400" b="1" baseline="-25000" dirty="0">
                <a:solidFill>
                  <a:srgbClr val="00B050"/>
                </a:solidFill>
              </a:rPr>
              <a:t>4</a:t>
            </a:r>
            <a:r>
              <a:rPr lang="en-US" sz="1400" b="1" dirty="0">
                <a:solidFill>
                  <a:srgbClr val="00B050"/>
                </a:solidFill>
              </a:rPr>
              <a:t> = 5.3</a:t>
            </a:r>
          </a:p>
        </p:txBody>
      </p:sp>
      <p:sp>
        <p:nvSpPr>
          <p:cNvPr id="15" name="Oval 14">
            <a:extLst>
              <a:ext uri="{FF2B5EF4-FFF2-40B4-BE49-F238E27FC236}">
                <a16:creationId xmlns:a16="http://schemas.microsoft.com/office/drawing/2014/main" id="{C7443590-7367-5543-B3A2-C43EA099E765}"/>
              </a:ext>
            </a:extLst>
          </p:cNvPr>
          <p:cNvSpPr/>
          <p:nvPr/>
        </p:nvSpPr>
        <p:spPr>
          <a:xfrm>
            <a:off x="7693554" y="3067917"/>
            <a:ext cx="68580" cy="68580"/>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sz="1350" dirty="0"/>
          </a:p>
        </p:txBody>
      </p:sp>
      <p:sp>
        <p:nvSpPr>
          <p:cNvPr id="16" name="TextBox 15">
            <a:extLst>
              <a:ext uri="{FF2B5EF4-FFF2-40B4-BE49-F238E27FC236}">
                <a16:creationId xmlns:a16="http://schemas.microsoft.com/office/drawing/2014/main" id="{D20C2D87-1AD5-EF4E-9523-BFE2DFFA7219}"/>
              </a:ext>
            </a:extLst>
          </p:cNvPr>
          <p:cNvSpPr txBox="1"/>
          <p:nvPr/>
        </p:nvSpPr>
        <p:spPr>
          <a:xfrm>
            <a:off x="7319846" y="3373440"/>
            <a:ext cx="909754" cy="307777"/>
          </a:xfrm>
          <a:prstGeom prst="rect">
            <a:avLst/>
          </a:prstGeom>
          <a:noFill/>
        </p:spPr>
        <p:txBody>
          <a:bodyPr wrap="square" rtlCol="0">
            <a:noAutofit/>
          </a:bodyPr>
          <a:lstStyle/>
          <a:p>
            <a:pPr>
              <a:spcBef>
                <a:spcPts val="600"/>
              </a:spcBef>
            </a:pPr>
            <a:r>
              <a:rPr lang="en-US" sz="1400" b="1" dirty="0">
                <a:solidFill>
                  <a:srgbClr val="7030A0"/>
                </a:solidFill>
              </a:rPr>
              <a:t>(5.3,5.1)</a:t>
            </a:r>
          </a:p>
        </p:txBody>
      </p:sp>
      <p:sp>
        <p:nvSpPr>
          <p:cNvPr id="20" name="Oval 19">
            <a:extLst>
              <a:ext uri="{FF2B5EF4-FFF2-40B4-BE49-F238E27FC236}">
                <a16:creationId xmlns:a16="http://schemas.microsoft.com/office/drawing/2014/main" id="{39028D0A-E204-6F41-8764-D6766D1AF572}"/>
              </a:ext>
            </a:extLst>
          </p:cNvPr>
          <p:cNvSpPr/>
          <p:nvPr/>
        </p:nvSpPr>
        <p:spPr>
          <a:xfrm>
            <a:off x="7319846" y="2922812"/>
            <a:ext cx="68580" cy="68580"/>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sz="1350" dirty="0"/>
          </a:p>
        </p:txBody>
      </p:sp>
      <p:sp>
        <p:nvSpPr>
          <p:cNvPr id="21" name="Oval 20">
            <a:extLst>
              <a:ext uri="{FF2B5EF4-FFF2-40B4-BE49-F238E27FC236}">
                <a16:creationId xmlns:a16="http://schemas.microsoft.com/office/drawing/2014/main" id="{14047CE6-74D6-9241-B74C-02B53F448C97}"/>
              </a:ext>
            </a:extLst>
          </p:cNvPr>
          <p:cNvSpPr/>
          <p:nvPr/>
        </p:nvSpPr>
        <p:spPr>
          <a:xfrm>
            <a:off x="7131644" y="3239730"/>
            <a:ext cx="68580" cy="68580"/>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sz="1350" dirty="0"/>
          </a:p>
        </p:txBody>
      </p:sp>
      <p:sp>
        <p:nvSpPr>
          <p:cNvPr id="13" name="Oval 12">
            <a:extLst>
              <a:ext uri="{FF2B5EF4-FFF2-40B4-BE49-F238E27FC236}">
                <a16:creationId xmlns:a16="http://schemas.microsoft.com/office/drawing/2014/main" id="{3D9D79FD-9145-6945-A670-6CB04F9B8274}"/>
              </a:ext>
            </a:extLst>
          </p:cNvPr>
          <p:cNvSpPr/>
          <p:nvPr/>
        </p:nvSpPr>
        <p:spPr>
          <a:xfrm>
            <a:off x="7434569" y="3286392"/>
            <a:ext cx="68580" cy="68580"/>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sz="1350" dirty="0"/>
          </a:p>
        </p:txBody>
      </p:sp>
    </p:spTree>
    <p:extLst>
      <p:ext uri="{BB962C8B-B14F-4D97-AF65-F5344CB8AC3E}">
        <p14:creationId xmlns:p14="http://schemas.microsoft.com/office/powerpoint/2010/main" val="2985066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500"/>
                                        <p:tgtEl>
                                          <p:spTgt spid="16"/>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fade">
                                      <p:cBhvr>
                                        <p:cTn id="26"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1" grpId="0"/>
      <p:bldP spid="12" grpId="0"/>
      <p:bldP spid="16" grpId="0"/>
      <p:bldP spid="1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7460" name="Picture 4" descr="fig1.5.tif"/>
          <p:cNvPicPr>
            <a:picLocks noChangeAspect="1"/>
          </p:cNvPicPr>
          <p:nvPr/>
        </p:nvPicPr>
        <p:blipFill rotWithShape="1">
          <a:blip r:embed="rId3"/>
          <a:srcRect l="4175"/>
          <a:stretch/>
        </p:blipFill>
        <p:spPr bwMode="auto">
          <a:xfrm>
            <a:off x="811530" y="1981198"/>
            <a:ext cx="7520940" cy="3924301"/>
          </a:xfrm>
          <a:prstGeom prst="rect">
            <a:avLst/>
          </a:prstGeom>
        </p:spPr>
      </p:pic>
      <p:sp>
        <p:nvSpPr>
          <p:cNvPr id="2" name="Title 1"/>
          <p:cNvSpPr>
            <a:spLocks noGrp="1"/>
          </p:cNvSpPr>
          <p:nvPr>
            <p:ph type="title"/>
          </p:nvPr>
        </p:nvSpPr>
        <p:spPr/>
        <p:txBody>
          <a:bodyPr/>
          <a:lstStyle/>
          <a:p>
            <a:r>
              <a:rPr lang="en-US" dirty="0"/>
              <a:t>Simulated Data</a:t>
            </a:r>
          </a:p>
        </p:txBody>
      </p:sp>
    </p:spTree>
    <p:extLst>
      <p:ext uri="{BB962C8B-B14F-4D97-AF65-F5344CB8AC3E}">
        <p14:creationId xmlns:p14="http://schemas.microsoft.com/office/powerpoint/2010/main" val="290022828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05235666-9444-FD4B-A005-9A08E3066A6A}"/>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93131" y="2111271"/>
            <a:ext cx="4884538" cy="3036334"/>
          </a:xfrm>
          <a:prstGeom prst="rect">
            <a:avLst/>
          </a:prstGeom>
        </p:spPr>
      </p:pic>
      <p:sp>
        <p:nvSpPr>
          <p:cNvPr id="2" name="Title 1">
            <a:extLst>
              <a:ext uri="{FF2B5EF4-FFF2-40B4-BE49-F238E27FC236}">
                <a16:creationId xmlns:a16="http://schemas.microsoft.com/office/drawing/2014/main" id="{A0EE40F4-E839-2248-80D2-8B6442C13217}"/>
              </a:ext>
            </a:extLst>
          </p:cNvPr>
          <p:cNvSpPr>
            <a:spLocks noGrp="1"/>
          </p:cNvSpPr>
          <p:nvPr>
            <p:ph type="title"/>
          </p:nvPr>
        </p:nvSpPr>
        <p:spPr/>
        <p:txBody>
          <a:bodyPr>
            <a:noAutofit/>
          </a:bodyPr>
          <a:lstStyle/>
          <a:p>
            <a:pPr>
              <a:spcBef>
                <a:spcPts val="600"/>
              </a:spcBef>
            </a:pPr>
            <a:r>
              <a:rPr lang="en-US" dirty="0"/>
              <a:t>Example: Lag(1) Autocorrelation</a:t>
            </a:r>
          </a:p>
        </p:txBody>
      </p:sp>
      <p:sp>
        <p:nvSpPr>
          <p:cNvPr id="8" name="Oval 7">
            <a:extLst>
              <a:ext uri="{FF2B5EF4-FFF2-40B4-BE49-F238E27FC236}">
                <a16:creationId xmlns:a16="http://schemas.microsoft.com/office/drawing/2014/main" id="{4861709B-B456-2C4E-977A-D1328207B9B9}"/>
              </a:ext>
            </a:extLst>
          </p:cNvPr>
          <p:cNvSpPr/>
          <p:nvPr/>
        </p:nvSpPr>
        <p:spPr>
          <a:xfrm>
            <a:off x="1260275" y="3493647"/>
            <a:ext cx="144380" cy="132348"/>
          </a:xfrm>
          <a:prstGeom prst="ellipse">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sz="1350" dirty="0">
              <a:solidFill>
                <a:srgbClr val="00B050"/>
              </a:solidFill>
            </a:endParaRPr>
          </a:p>
        </p:txBody>
      </p:sp>
      <p:pic>
        <p:nvPicPr>
          <p:cNvPr id="19" name="Picture 18">
            <a:extLst>
              <a:ext uri="{FF2B5EF4-FFF2-40B4-BE49-F238E27FC236}">
                <a16:creationId xmlns:a16="http://schemas.microsoft.com/office/drawing/2014/main" id="{B28A1A62-3267-2549-B419-9B34FA9997F2}"/>
              </a:ext>
            </a:extLst>
          </p:cNvPr>
          <p:cNvPicPr>
            <a:picLocks noChangeAspect="1"/>
          </p:cNvPicPr>
          <p:nvPr/>
        </p:nvPicPr>
        <p:blipFill>
          <a:blip r:embed="rId3"/>
          <a:stretch>
            <a:fillRect/>
          </a:stretch>
        </p:blipFill>
        <p:spPr>
          <a:xfrm>
            <a:off x="5009643" y="1790141"/>
            <a:ext cx="3820661" cy="3550172"/>
          </a:xfrm>
          <a:prstGeom prst="rect">
            <a:avLst/>
          </a:prstGeom>
        </p:spPr>
      </p:pic>
      <p:sp>
        <p:nvSpPr>
          <p:cNvPr id="9" name="Oval 8">
            <a:extLst>
              <a:ext uri="{FF2B5EF4-FFF2-40B4-BE49-F238E27FC236}">
                <a16:creationId xmlns:a16="http://schemas.microsoft.com/office/drawing/2014/main" id="{AB2AFCD8-E547-3E47-ABF0-9CDC7BEE4B88}"/>
              </a:ext>
            </a:extLst>
          </p:cNvPr>
          <p:cNvSpPr/>
          <p:nvPr/>
        </p:nvSpPr>
        <p:spPr>
          <a:xfrm>
            <a:off x="1383936" y="3727847"/>
            <a:ext cx="144380" cy="132348"/>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sz="1350" dirty="0"/>
          </a:p>
        </p:txBody>
      </p:sp>
      <p:sp>
        <p:nvSpPr>
          <p:cNvPr id="11" name="TextBox 10">
            <a:extLst>
              <a:ext uri="{FF2B5EF4-FFF2-40B4-BE49-F238E27FC236}">
                <a16:creationId xmlns:a16="http://schemas.microsoft.com/office/drawing/2014/main" id="{A5103BDC-4D99-2445-8A7D-C91E5CAB43CF}"/>
              </a:ext>
            </a:extLst>
          </p:cNvPr>
          <p:cNvSpPr txBox="1"/>
          <p:nvPr/>
        </p:nvSpPr>
        <p:spPr>
          <a:xfrm>
            <a:off x="3089948" y="2790918"/>
            <a:ext cx="952184" cy="307777"/>
          </a:xfrm>
          <a:prstGeom prst="rect">
            <a:avLst/>
          </a:prstGeom>
          <a:noFill/>
        </p:spPr>
        <p:txBody>
          <a:bodyPr wrap="square" rtlCol="0">
            <a:noAutofit/>
          </a:bodyPr>
          <a:lstStyle/>
          <a:p>
            <a:pPr>
              <a:spcBef>
                <a:spcPts val="600"/>
              </a:spcBef>
            </a:pPr>
            <a:r>
              <a:rPr lang="en-US" sz="1400" b="1" i="1" dirty="0">
                <a:solidFill>
                  <a:srgbClr val="FF0000"/>
                </a:solidFill>
              </a:rPr>
              <a:t>X</a:t>
            </a:r>
            <a:r>
              <a:rPr lang="en-US" sz="1400" b="1" baseline="-25000" dirty="0">
                <a:solidFill>
                  <a:srgbClr val="FF0000"/>
                </a:solidFill>
              </a:rPr>
              <a:t>6</a:t>
            </a:r>
            <a:r>
              <a:rPr lang="en-US" sz="1400" b="1" dirty="0">
                <a:solidFill>
                  <a:srgbClr val="FF0000"/>
                </a:solidFill>
              </a:rPr>
              <a:t> = 4.8</a:t>
            </a:r>
          </a:p>
        </p:txBody>
      </p:sp>
      <p:sp>
        <p:nvSpPr>
          <p:cNvPr id="12" name="TextBox 11">
            <a:extLst>
              <a:ext uri="{FF2B5EF4-FFF2-40B4-BE49-F238E27FC236}">
                <a16:creationId xmlns:a16="http://schemas.microsoft.com/office/drawing/2014/main" id="{91680216-D4BF-B748-B594-97F9C5DD96AF}"/>
              </a:ext>
            </a:extLst>
          </p:cNvPr>
          <p:cNvSpPr txBox="1"/>
          <p:nvPr/>
        </p:nvSpPr>
        <p:spPr>
          <a:xfrm>
            <a:off x="1666249" y="2790918"/>
            <a:ext cx="952184" cy="307777"/>
          </a:xfrm>
          <a:prstGeom prst="rect">
            <a:avLst/>
          </a:prstGeom>
          <a:noFill/>
        </p:spPr>
        <p:txBody>
          <a:bodyPr wrap="square" rtlCol="0">
            <a:noAutofit/>
          </a:bodyPr>
          <a:lstStyle/>
          <a:p>
            <a:pPr>
              <a:spcBef>
                <a:spcPts val="600"/>
              </a:spcBef>
            </a:pPr>
            <a:r>
              <a:rPr lang="en-US" sz="1400" b="1" i="1" dirty="0">
                <a:solidFill>
                  <a:srgbClr val="00B050"/>
                </a:solidFill>
              </a:rPr>
              <a:t>X</a:t>
            </a:r>
            <a:r>
              <a:rPr lang="en-US" sz="1400" b="1" baseline="-25000" dirty="0">
                <a:solidFill>
                  <a:srgbClr val="00B050"/>
                </a:solidFill>
              </a:rPr>
              <a:t>5</a:t>
            </a:r>
            <a:r>
              <a:rPr lang="en-US" sz="1400" b="1" dirty="0">
                <a:solidFill>
                  <a:srgbClr val="00B050"/>
                </a:solidFill>
              </a:rPr>
              <a:t> = 5.1</a:t>
            </a:r>
          </a:p>
        </p:txBody>
      </p:sp>
      <p:sp>
        <p:nvSpPr>
          <p:cNvPr id="15" name="Oval 14">
            <a:extLst>
              <a:ext uri="{FF2B5EF4-FFF2-40B4-BE49-F238E27FC236}">
                <a16:creationId xmlns:a16="http://schemas.microsoft.com/office/drawing/2014/main" id="{C7443590-7367-5543-B3A2-C43EA099E765}"/>
              </a:ext>
            </a:extLst>
          </p:cNvPr>
          <p:cNvSpPr/>
          <p:nvPr/>
        </p:nvSpPr>
        <p:spPr>
          <a:xfrm>
            <a:off x="7693554" y="3067917"/>
            <a:ext cx="68580" cy="68580"/>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sz="1350" dirty="0"/>
          </a:p>
        </p:txBody>
      </p:sp>
      <p:sp>
        <p:nvSpPr>
          <p:cNvPr id="16" name="TextBox 15">
            <a:extLst>
              <a:ext uri="{FF2B5EF4-FFF2-40B4-BE49-F238E27FC236}">
                <a16:creationId xmlns:a16="http://schemas.microsoft.com/office/drawing/2014/main" id="{D20C2D87-1AD5-EF4E-9523-BFE2DFFA7219}"/>
              </a:ext>
            </a:extLst>
          </p:cNvPr>
          <p:cNvSpPr txBox="1"/>
          <p:nvPr/>
        </p:nvSpPr>
        <p:spPr>
          <a:xfrm>
            <a:off x="6972616" y="3683890"/>
            <a:ext cx="952184" cy="307777"/>
          </a:xfrm>
          <a:prstGeom prst="rect">
            <a:avLst/>
          </a:prstGeom>
          <a:noFill/>
        </p:spPr>
        <p:txBody>
          <a:bodyPr wrap="square" rtlCol="0">
            <a:noAutofit/>
          </a:bodyPr>
          <a:lstStyle/>
          <a:p>
            <a:pPr>
              <a:spcBef>
                <a:spcPts val="600"/>
              </a:spcBef>
            </a:pPr>
            <a:r>
              <a:rPr lang="en-US" sz="1400" b="1" dirty="0">
                <a:solidFill>
                  <a:srgbClr val="7030A0"/>
                </a:solidFill>
              </a:rPr>
              <a:t>(5.1,4.8)</a:t>
            </a:r>
          </a:p>
        </p:txBody>
      </p:sp>
      <p:sp>
        <p:nvSpPr>
          <p:cNvPr id="20" name="Oval 19">
            <a:extLst>
              <a:ext uri="{FF2B5EF4-FFF2-40B4-BE49-F238E27FC236}">
                <a16:creationId xmlns:a16="http://schemas.microsoft.com/office/drawing/2014/main" id="{39028D0A-E204-6F41-8764-D6766D1AF572}"/>
              </a:ext>
            </a:extLst>
          </p:cNvPr>
          <p:cNvSpPr/>
          <p:nvPr/>
        </p:nvSpPr>
        <p:spPr>
          <a:xfrm>
            <a:off x="7319846" y="2922812"/>
            <a:ext cx="68580" cy="68580"/>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sz="1350" dirty="0"/>
          </a:p>
        </p:txBody>
      </p:sp>
      <p:sp>
        <p:nvSpPr>
          <p:cNvPr id="21" name="Oval 20">
            <a:extLst>
              <a:ext uri="{FF2B5EF4-FFF2-40B4-BE49-F238E27FC236}">
                <a16:creationId xmlns:a16="http://schemas.microsoft.com/office/drawing/2014/main" id="{14047CE6-74D6-9241-B74C-02B53F448C97}"/>
              </a:ext>
            </a:extLst>
          </p:cNvPr>
          <p:cNvSpPr/>
          <p:nvPr/>
        </p:nvSpPr>
        <p:spPr>
          <a:xfrm>
            <a:off x="7131644" y="3239730"/>
            <a:ext cx="68580" cy="68580"/>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sz="1350" dirty="0"/>
          </a:p>
        </p:txBody>
      </p:sp>
      <p:sp>
        <p:nvSpPr>
          <p:cNvPr id="13" name="Oval 12">
            <a:extLst>
              <a:ext uri="{FF2B5EF4-FFF2-40B4-BE49-F238E27FC236}">
                <a16:creationId xmlns:a16="http://schemas.microsoft.com/office/drawing/2014/main" id="{3D9D79FD-9145-6945-A670-6CB04F9B8274}"/>
              </a:ext>
            </a:extLst>
          </p:cNvPr>
          <p:cNvSpPr/>
          <p:nvPr/>
        </p:nvSpPr>
        <p:spPr>
          <a:xfrm>
            <a:off x="7434569" y="3286392"/>
            <a:ext cx="68580" cy="68580"/>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sz="1350" dirty="0"/>
          </a:p>
        </p:txBody>
      </p:sp>
      <p:sp>
        <p:nvSpPr>
          <p:cNvPr id="14" name="Oval 13">
            <a:extLst>
              <a:ext uri="{FF2B5EF4-FFF2-40B4-BE49-F238E27FC236}">
                <a16:creationId xmlns:a16="http://schemas.microsoft.com/office/drawing/2014/main" id="{FDB8578B-A3B5-FB45-A359-A1EE91EF2E71}"/>
              </a:ext>
            </a:extLst>
          </p:cNvPr>
          <p:cNvSpPr/>
          <p:nvPr/>
        </p:nvSpPr>
        <p:spPr>
          <a:xfrm>
            <a:off x="7132180" y="3626401"/>
            <a:ext cx="68580" cy="68580"/>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sz="1350" dirty="0"/>
          </a:p>
        </p:txBody>
      </p:sp>
    </p:spTree>
    <p:extLst>
      <p:ext uri="{BB962C8B-B14F-4D97-AF65-F5344CB8AC3E}">
        <p14:creationId xmlns:p14="http://schemas.microsoft.com/office/powerpoint/2010/main" val="524053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500"/>
                                        <p:tgtEl>
                                          <p:spTgt spid="16"/>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fade">
                                      <p:cBhvr>
                                        <p:cTn id="2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1" grpId="0"/>
      <p:bldP spid="12" grpId="0"/>
      <p:bldP spid="16" grpId="0"/>
      <p:bldP spid="14"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27C76213-E639-AE4F-9F5D-33B697A621E5}"/>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93131" y="2111271"/>
            <a:ext cx="4884538" cy="3036334"/>
          </a:xfrm>
          <a:prstGeom prst="rect">
            <a:avLst/>
          </a:prstGeom>
        </p:spPr>
      </p:pic>
      <p:sp>
        <p:nvSpPr>
          <p:cNvPr id="2" name="Title 1">
            <a:extLst>
              <a:ext uri="{FF2B5EF4-FFF2-40B4-BE49-F238E27FC236}">
                <a16:creationId xmlns:a16="http://schemas.microsoft.com/office/drawing/2014/main" id="{A0EE40F4-E839-2248-80D2-8B6442C13217}"/>
              </a:ext>
            </a:extLst>
          </p:cNvPr>
          <p:cNvSpPr>
            <a:spLocks noGrp="1"/>
          </p:cNvSpPr>
          <p:nvPr>
            <p:ph type="title"/>
          </p:nvPr>
        </p:nvSpPr>
        <p:spPr/>
        <p:txBody>
          <a:bodyPr>
            <a:noAutofit/>
          </a:bodyPr>
          <a:lstStyle/>
          <a:p>
            <a:pPr>
              <a:spcBef>
                <a:spcPts val="600"/>
              </a:spcBef>
            </a:pPr>
            <a:r>
              <a:rPr lang="en-US" dirty="0"/>
              <a:t>Example: Lag(1) Autocorrelation</a:t>
            </a:r>
          </a:p>
        </p:txBody>
      </p:sp>
      <p:sp>
        <p:nvSpPr>
          <p:cNvPr id="8" name="Oval 7">
            <a:extLst>
              <a:ext uri="{FF2B5EF4-FFF2-40B4-BE49-F238E27FC236}">
                <a16:creationId xmlns:a16="http://schemas.microsoft.com/office/drawing/2014/main" id="{4861709B-B456-2C4E-977A-D1328207B9B9}"/>
              </a:ext>
            </a:extLst>
          </p:cNvPr>
          <p:cNvSpPr/>
          <p:nvPr/>
        </p:nvSpPr>
        <p:spPr>
          <a:xfrm>
            <a:off x="1381812" y="3728036"/>
            <a:ext cx="144380" cy="132348"/>
          </a:xfrm>
          <a:prstGeom prst="ellipse">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sz="1350" dirty="0">
              <a:solidFill>
                <a:srgbClr val="00B050"/>
              </a:solidFill>
            </a:endParaRPr>
          </a:p>
        </p:txBody>
      </p:sp>
      <p:pic>
        <p:nvPicPr>
          <p:cNvPr id="19" name="Picture 18">
            <a:extLst>
              <a:ext uri="{FF2B5EF4-FFF2-40B4-BE49-F238E27FC236}">
                <a16:creationId xmlns:a16="http://schemas.microsoft.com/office/drawing/2014/main" id="{B28A1A62-3267-2549-B419-9B34FA9997F2}"/>
              </a:ext>
            </a:extLst>
          </p:cNvPr>
          <p:cNvPicPr>
            <a:picLocks noChangeAspect="1"/>
          </p:cNvPicPr>
          <p:nvPr/>
        </p:nvPicPr>
        <p:blipFill>
          <a:blip r:embed="rId3"/>
          <a:stretch>
            <a:fillRect/>
          </a:stretch>
        </p:blipFill>
        <p:spPr>
          <a:xfrm>
            <a:off x="5009643" y="1790141"/>
            <a:ext cx="3820661" cy="3550172"/>
          </a:xfrm>
          <a:prstGeom prst="rect">
            <a:avLst/>
          </a:prstGeom>
        </p:spPr>
      </p:pic>
      <p:sp>
        <p:nvSpPr>
          <p:cNvPr id="9" name="Oval 8">
            <a:extLst>
              <a:ext uri="{FF2B5EF4-FFF2-40B4-BE49-F238E27FC236}">
                <a16:creationId xmlns:a16="http://schemas.microsoft.com/office/drawing/2014/main" id="{AB2AFCD8-E547-3E47-ABF0-9CDC7BEE4B88}"/>
              </a:ext>
            </a:extLst>
          </p:cNvPr>
          <p:cNvSpPr/>
          <p:nvPr/>
        </p:nvSpPr>
        <p:spPr>
          <a:xfrm>
            <a:off x="1514155" y="3953556"/>
            <a:ext cx="144380" cy="132348"/>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sz="1350" dirty="0"/>
          </a:p>
        </p:txBody>
      </p:sp>
      <p:sp>
        <p:nvSpPr>
          <p:cNvPr id="11" name="TextBox 10">
            <a:extLst>
              <a:ext uri="{FF2B5EF4-FFF2-40B4-BE49-F238E27FC236}">
                <a16:creationId xmlns:a16="http://schemas.microsoft.com/office/drawing/2014/main" id="{A5103BDC-4D99-2445-8A7D-C91E5CAB43CF}"/>
              </a:ext>
            </a:extLst>
          </p:cNvPr>
          <p:cNvSpPr txBox="1"/>
          <p:nvPr/>
        </p:nvSpPr>
        <p:spPr>
          <a:xfrm>
            <a:off x="3089948" y="2790918"/>
            <a:ext cx="1068168" cy="307777"/>
          </a:xfrm>
          <a:prstGeom prst="rect">
            <a:avLst/>
          </a:prstGeom>
          <a:noFill/>
        </p:spPr>
        <p:txBody>
          <a:bodyPr wrap="square" rtlCol="0">
            <a:noAutofit/>
          </a:bodyPr>
          <a:lstStyle/>
          <a:p>
            <a:pPr>
              <a:spcBef>
                <a:spcPts val="600"/>
              </a:spcBef>
            </a:pPr>
            <a:r>
              <a:rPr lang="en-US" sz="1400" b="1" i="1" dirty="0">
                <a:solidFill>
                  <a:srgbClr val="FF0000"/>
                </a:solidFill>
              </a:rPr>
              <a:t>X</a:t>
            </a:r>
            <a:r>
              <a:rPr lang="en-US" sz="1400" b="1" baseline="-25000" dirty="0">
                <a:solidFill>
                  <a:srgbClr val="FF0000"/>
                </a:solidFill>
              </a:rPr>
              <a:t>7</a:t>
            </a:r>
            <a:r>
              <a:rPr lang="en-US" sz="1400" b="1" dirty="0">
                <a:solidFill>
                  <a:srgbClr val="FF0000"/>
                </a:solidFill>
              </a:rPr>
              <a:t> = 4.5</a:t>
            </a:r>
          </a:p>
        </p:txBody>
      </p:sp>
      <p:sp>
        <p:nvSpPr>
          <p:cNvPr id="12" name="TextBox 11">
            <a:extLst>
              <a:ext uri="{FF2B5EF4-FFF2-40B4-BE49-F238E27FC236}">
                <a16:creationId xmlns:a16="http://schemas.microsoft.com/office/drawing/2014/main" id="{91680216-D4BF-B748-B594-97F9C5DD96AF}"/>
              </a:ext>
            </a:extLst>
          </p:cNvPr>
          <p:cNvSpPr txBox="1"/>
          <p:nvPr/>
        </p:nvSpPr>
        <p:spPr>
          <a:xfrm>
            <a:off x="1666249" y="2790918"/>
            <a:ext cx="1068168" cy="307777"/>
          </a:xfrm>
          <a:prstGeom prst="rect">
            <a:avLst/>
          </a:prstGeom>
          <a:noFill/>
        </p:spPr>
        <p:txBody>
          <a:bodyPr wrap="square" rtlCol="0">
            <a:noAutofit/>
          </a:bodyPr>
          <a:lstStyle/>
          <a:p>
            <a:pPr>
              <a:spcBef>
                <a:spcPts val="600"/>
              </a:spcBef>
            </a:pPr>
            <a:r>
              <a:rPr lang="en-US" sz="1400" b="1" i="1" dirty="0">
                <a:solidFill>
                  <a:srgbClr val="00B050"/>
                </a:solidFill>
              </a:rPr>
              <a:t>X</a:t>
            </a:r>
            <a:r>
              <a:rPr lang="en-US" sz="1400" b="1" baseline="-25000" dirty="0">
                <a:solidFill>
                  <a:srgbClr val="00B050"/>
                </a:solidFill>
              </a:rPr>
              <a:t>6</a:t>
            </a:r>
            <a:r>
              <a:rPr lang="en-US" sz="1400" b="1" dirty="0">
                <a:solidFill>
                  <a:srgbClr val="00B050"/>
                </a:solidFill>
              </a:rPr>
              <a:t> = 4.8</a:t>
            </a:r>
          </a:p>
        </p:txBody>
      </p:sp>
      <p:sp>
        <p:nvSpPr>
          <p:cNvPr id="15" name="Oval 14">
            <a:extLst>
              <a:ext uri="{FF2B5EF4-FFF2-40B4-BE49-F238E27FC236}">
                <a16:creationId xmlns:a16="http://schemas.microsoft.com/office/drawing/2014/main" id="{C7443590-7367-5543-B3A2-C43EA099E765}"/>
              </a:ext>
            </a:extLst>
          </p:cNvPr>
          <p:cNvSpPr/>
          <p:nvPr/>
        </p:nvSpPr>
        <p:spPr>
          <a:xfrm>
            <a:off x="7693554" y="3067917"/>
            <a:ext cx="68580" cy="68580"/>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sz="1350" dirty="0"/>
          </a:p>
        </p:txBody>
      </p:sp>
      <p:sp>
        <p:nvSpPr>
          <p:cNvPr id="16" name="TextBox 15">
            <a:extLst>
              <a:ext uri="{FF2B5EF4-FFF2-40B4-BE49-F238E27FC236}">
                <a16:creationId xmlns:a16="http://schemas.microsoft.com/office/drawing/2014/main" id="{D20C2D87-1AD5-EF4E-9523-BFE2DFFA7219}"/>
              </a:ext>
            </a:extLst>
          </p:cNvPr>
          <p:cNvSpPr txBox="1"/>
          <p:nvPr/>
        </p:nvSpPr>
        <p:spPr>
          <a:xfrm>
            <a:off x="6625386" y="3947404"/>
            <a:ext cx="1068168" cy="307777"/>
          </a:xfrm>
          <a:prstGeom prst="rect">
            <a:avLst/>
          </a:prstGeom>
          <a:noFill/>
        </p:spPr>
        <p:txBody>
          <a:bodyPr wrap="square" rtlCol="0">
            <a:noAutofit/>
          </a:bodyPr>
          <a:lstStyle/>
          <a:p>
            <a:pPr>
              <a:spcBef>
                <a:spcPts val="600"/>
              </a:spcBef>
            </a:pPr>
            <a:r>
              <a:rPr lang="en-US" sz="1400" b="1" dirty="0">
                <a:solidFill>
                  <a:srgbClr val="7030A0"/>
                </a:solidFill>
              </a:rPr>
              <a:t>(4.8,4.5)</a:t>
            </a:r>
          </a:p>
        </p:txBody>
      </p:sp>
      <p:sp>
        <p:nvSpPr>
          <p:cNvPr id="20" name="Oval 19">
            <a:extLst>
              <a:ext uri="{FF2B5EF4-FFF2-40B4-BE49-F238E27FC236}">
                <a16:creationId xmlns:a16="http://schemas.microsoft.com/office/drawing/2014/main" id="{39028D0A-E204-6F41-8764-D6766D1AF572}"/>
              </a:ext>
            </a:extLst>
          </p:cNvPr>
          <p:cNvSpPr/>
          <p:nvPr/>
        </p:nvSpPr>
        <p:spPr>
          <a:xfrm>
            <a:off x="7319846" y="2922812"/>
            <a:ext cx="68580" cy="68580"/>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sz="1350" dirty="0"/>
          </a:p>
        </p:txBody>
      </p:sp>
      <p:sp>
        <p:nvSpPr>
          <p:cNvPr id="21" name="Oval 20">
            <a:extLst>
              <a:ext uri="{FF2B5EF4-FFF2-40B4-BE49-F238E27FC236}">
                <a16:creationId xmlns:a16="http://schemas.microsoft.com/office/drawing/2014/main" id="{14047CE6-74D6-9241-B74C-02B53F448C97}"/>
              </a:ext>
            </a:extLst>
          </p:cNvPr>
          <p:cNvSpPr/>
          <p:nvPr/>
        </p:nvSpPr>
        <p:spPr>
          <a:xfrm>
            <a:off x="7131644" y="3239730"/>
            <a:ext cx="68580" cy="68580"/>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sz="1350" dirty="0"/>
          </a:p>
        </p:txBody>
      </p:sp>
      <p:sp>
        <p:nvSpPr>
          <p:cNvPr id="13" name="Oval 12">
            <a:extLst>
              <a:ext uri="{FF2B5EF4-FFF2-40B4-BE49-F238E27FC236}">
                <a16:creationId xmlns:a16="http://schemas.microsoft.com/office/drawing/2014/main" id="{3D9D79FD-9145-6945-A670-6CB04F9B8274}"/>
              </a:ext>
            </a:extLst>
          </p:cNvPr>
          <p:cNvSpPr/>
          <p:nvPr/>
        </p:nvSpPr>
        <p:spPr>
          <a:xfrm>
            <a:off x="7434569" y="3286392"/>
            <a:ext cx="68580" cy="68580"/>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sz="1350" dirty="0"/>
          </a:p>
        </p:txBody>
      </p:sp>
      <p:sp>
        <p:nvSpPr>
          <p:cNvPr id="14" name="Oval 13">
            <a:extLst>
              <a:ext uri="{FF2B5EF4-FFF2-40B4-BE49-F238E27FC236}">
                <a16:creationId xmlns:a16="http://schemas.microsoft.com/office/drawing/2014/main" id="{FDB8578B-A3B5-FB45-A359-A1EE91EF2E71}"/>
              </a:ext>
            </a:extLst>
          </p:cNvPr>
          <p:cNvSpPr/>
          <p:nvPr/>
        </p:nvSpPr>
        <p:spPr>
          <a:xfrm>
            <a:off x="7132180" y="3626401"/>
            <a:ext cx="68580" cy="68580"/>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sz="1350" dirty="0"/>
          </a:p>
        </p:txBody>
      </p:sp>
      <p:sp>
        <p:nvSpPr>
          <p:cNvPr id="17" name="Oval 16">
            <a:extLst>
              <a:ext uri="{FF2B5EF4-FFF2-40B4-BE49-F238E27FC236}">
                <a16:creationId xmlns:a16="http://schemas.microsoft.com/office/drawing/2014/main" id="{A523C04D-0D5B-2C4E-9F90-5C142A282482}"/>
              </a:ext>
            </a:extLst>
          </p:cNvPr>
          <p:cNvSpPr/>
          <p:nvPr/>
        </p:nvSpPr>
        <p:spPr>
          <a:xfrm>
            <a:off x="6829791" y="3896963"/>
            <a:ext cx="68580" cy="68580"/>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sz="1350" dirty="0"/>
          </a:p>
        </p:txBody>
      </p:sp>
    </p:spTree>
    <p:extLst>
      <p:ext uri="{BB962C8B-B14F-4D97-AF65-F5344CB8AC3E}">
        <p14:creationId xmlns:p14="http://schemas.microsoft.com/office/powerpoint/2010/main" val="3266269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500"/>
                                        <p:tgtEl>
                                          <p:spTgt spid="16"/>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fade">
                                      <p:cBhvr>
                                        <p:cTn id="26"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1" grpId="0"/>
      <p:bldP spid="12" grpId="0"/>
      <p:bldP spid="16" grpId="0"/>
      <p:bldP spid="17"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E51B51A9-6AAB-034C-B53F-324140CE1429}"/>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93131" y="2111271"/>
            <a:ext cx="4884538" cy="3036334"/>
          </a:xfrm>
          <a:prstGeom prst="rect">
            <a:avLst/>
          </a:prstGeom>
        </p:spPr>
      </p:pic>
      <p:sp>
        <p:nvSpPr>
          <p:cNvPr id="2" name="Title 1">
            <a:extLst>
              <a:ext uri="{FF2B5EF4-FFF2-40B4-BE49-F238E27FC236}">
                <a16:creationId xmlns:a16="http://schemas.microsoft.com/office/drawing/2014/main" id="{A0EE40F4-E839-2248-80D2-8B6442C13217}"/>
              </a:ext>
            </a:extLst>
          </p:cNvPr>
          <p:cNvSpPr>
            <a:spLocks noGrp="1"/>
          </p:cNvSpPr>
          <p:nvPr>
            <p:ph type="title"/>
          </p:nvPr>
        </p:nvSpPr>
        <p:spPr/>
        <p:txBody>
          <a:bodyPr>
            <a:noAutofit/>
          </a:bodyPr>
          <a:lstStyle/>
          <a:p>
            <a:pPr>
              <a:spcBef>
                <a:spcPts val="600"/>
              </a:spcBef>
            </a:pPr>
            <a:r>
              <a:rPr lang="en-US" dirty="0"/>
              <a:t>Example: Lag(1) Autocorrelation</a:t>
            </a:r>
          </a:p>
        </p:txBody>
      </p:sp>
      <p:sp>
        <p:nvSpPr>
          <p:cNvPr id="8" name="Oval 7">
            <a:extLst>
              <a:ext uri="{FF2B5EF4-FFF2-40B4-BE49-F238E27FC236}">
                <a16:creationId xmlns:a16="http://schemas.microsoft.com/office/drawing/2014/main" id="{4861709B-B456-2C4E-977A-D1328207B9B9}"/>
              </a:ext>
            </a:extLst>
          </p:cNvPr>
          <p:cNvSpPr/>
          <p:nvPr/>
        </p:nvSpPr>
        <p:spPr>
          <a:xfrm>
            <a:off x="1512027" y="3936381"/>
            <a:ext cx="144380" cy="132348"/>
          </a:xfrm>
          <a:prstGeom prst="ellipse">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sz="1350" dirty="0">
              <a:solidFill>
                <a:srgbClr val="00B050"/>
              </a:solidFill>
            </a:endParaRPr>
          </a:p>
        </p:txBody>
      </p:sp>
      <p:pic>
        <p:nvPicPr>
          <p:cNvPr id="19" name="Picture 18">
            <a:extLst>
              <a:ext uri="{FF2B5EF4-FFF2-40B4-BE49-F238E27FC236}">
                <a16:creationId xmlns:a16="http://schemas.microsoft.com/office/drawing/2014/main" id="{B28A1A62-3267-2549-B419-9B34FA9997F2}"/>
              </a:ext>
            </a:extLst>
          </p:cNvPr>
          <p:cNvPicPr>
            <a:picLocks noChangeAspect="1"/>
          </p:cNvPicPr>
          <p:nvPr/>
        </p:nvPicPr>
        <p:blipFill>
          <a:blip r:embed="rId3"/>
          <a:stretch>
            <a:fillRect/>
          </a:stretch>
        </p:blipFill>
        <p:spPr>
          <a:xfrm>
            <a:off x="5009643" y="1790141"/>
            <a:ext cx="3820661" cy="3550172"/>
          </a:xfrm>
          <a:prstGeom prst="rect">
            <a:avLst/>
          </a:prstGeom>
        </p:spPr>
      </p:pic>
      <p:sp>
        <p:nvSpPr>
          <p:cNvPr id="9" name="Oval 8">
            <a:extLst>
              <a:ext uri="{FF2B5EF4-FFF2-40B4-BE49-F238E27FC236}">
                <a16:creationId xmlns:a16="http://schemas.microsoft.com/office/drawing/2014/main" id="{AB2AFCD8-E547-3E47-ABF0-9CDC7BEE4B88}"/>
              </a:ext>
            </a:extLst>
          </p:cNvPr>
          <p:cNvSpPr/>
          <p:nvPr/>
        </p:nvSpPr>
        <p:spPr>
          <a:xfrm>
            <a:off x="1644370" y="4023006"/>
            <a:ext cx="144380" cy="132348"/>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sz="1350" dirty="0"/>
          </a:p>
        </p:txBody>
      </p:sp>
      <p:sp>
        <p:nvSpPr>
          <p:cNvPr id="11" name="TextBox 10">
            <a:extLst>
              <a:ext uri="{FF2B5EF4-FFF2-40B4-BE49-F238E27FC236}">
                <a16:creationId xmlns:a16="http://schemas.microsoft.com/office/drawing/2014/main" id="{A5103BDC-4D99-2445-8A7D-C91E5CAB43CF}"/>
              </a:ext>
            </a:extLst>
          </p:cNvPr>
          <p:cNvSpPr txBox="1"/>
          <p:nvPr/>
        </p:nvSpPr>
        <p:spPr>
          <a:xfrm>
            <a:off x="3089947" y="2790918"/>
            <a:ext cx="1030603" cy="307777"/>
          </a:xfrm>
          <a:prstGeom prst="rect">
            <a:avLst/>
          </a:prstGeom>
          <a:noFill/>
        </p:spPr>
        <p:txBody>
          <a:bodyPr wrap="square" rtlCol="0">
            <a:noAutofit/>
          </a:bodyPr>
          <a:lstStyle/>
          <a:p>
            <a:pPr>
              <a:spcBef>
                <a:spcPts val="600"/>
              </a:spcBef>
            </a:pPr>
            <a:r>
              <a:rPr lang="en-US" sz="1400" b="1" i="1" dirty="0">
                <a:solidFill>
                  <a:srgbClr val="FF0000"/>
                </a:solidFill>
              </a:rPr>
              <a:t>X</a:t>
            </a:r>
            <a:r>
              <a:rPr lang="en-US" sz="1400" b="1" baseline="-25000" dirty="0">
                <a:solidFill>
                  <a:srgbClr val="FF0000"/>
                </a:solidFill>
              </a:rPr>
              <a:t>8</a:t>
            </a:r>
            <a:r>
              <a:rPr lang="en-US" sz="1400" b="1" dirty="0">
                <a:solidFill>
                  <a:srgbClr val="FF0000"/>
                </a:solidFill>
              </a:rPr>
              <a:t> = 4.4</a:t>
            </a:r>
          </a:p>
        </p:txBody>
      </p:sp>
      <p:sp>
        <p:nvSpPr>
          <p:cNvPr id="12" name="TextBox 11">
            <a:extLst>
              <a:ext uri="{FF2B5EF4-FFF2-40B4-BE49-F238E27FC236}">
                <a16:creationId xmlns:a16="http://schemas.microsoft.com/office/drawing/2014/main" id="{91680216-D4BF-B748-B594-97F9C5DD96AF}"/>
              </a:ext>
            </a:extLst>
          </p:cNvPr>
          <p:cNvSpPr txBox="1"/>
          <p:nvPr/>
        </p:nvSpPr>
        <p:spPr>
          <a:xfrm>
            <a:off x="1666248" y="2790918"/>
            <a:ext cx="1030603" cy="307777"/>
          </a:xfrm>
          <a:prstGeom prst="rect">
            <a:avLst/>
          </a:prstGeom>
          <a:noFill/>
        </p:spPr>
        <p:txBody>
          <a:bodyPr wrap="square" rtlCol="0">
            <a:noAutofit/>
          </a:bodyPr>
          <a:lstStyle/>
          <a:p>
            <a:pPr>
              <a:spcBef>
                <a:spcPts val="600"/>
              </a:spcBef>
            </a:pPr>
            <a:r>
              <a:rPr lang="en-US" sz="1400" b="1" i="1" dirty="0">
                <a:solidFill>
                  <a:srgbClr val="00B050"/>
                </a:solidFill>
              </a:rPr>
              <a:t>X</a:t>
            </a:r>
            <a:r>
              <a:rPr lang="en-US" sz="1400" b="1" baseline="-25000" dirty="0">
                <a:solidFill>
                  <a:srgbClr val="00B050"/>
                </a:solidFill>
              </a:rPr>
              <a:t>7</a:t>
            </a:r>
            <a:r>
              <a:rPr lang="en-US" sz="1400" b="1" dirty="0">
                <a:solidFill>
                  <a:srgbClr val="00B050"/>
                </a:solidFill>
              </a:rPr>
              <a:t> = 4.5</a:t>
            </a:r>
          </a:p>
        </p:txBody>
      </p:sp>
      <p:sp>
        <p:nvSpPr>
          <p:cNvPr id="15" name="Oval 14">
            <a:extLst>
              <a:ext uri="{FF2B5EF4-FFF2-40B4-BE49-F238E27FC236}">
                <a16:creationId xmlns:a16="http://schemas.microsoft.com/office/drawing/2014/main" id="{C7443590-7367-5543-B3A2-C43EA099E765}"/>
              </a:ext>
            </a:extLst>
          </p:cNvPr>
          <p:cNvSpPr/>
          <p:nvPr/>
        </p:nvSpPr>
        <p:spPr>
          <a:xfrm>
            <a:off x="7693554" y="3067917"/>
            <a:ext cx="68580" cy="68580"/>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sz="1350" dirty="0"/>
          </a:p>
        </p:txBody>
      </p:sp>
      <p:sp>
        <p:nvSpPr>
          <p:cNvPr id="16" name="TextBox 15">
            <a:extLst>
              <a:ext uri="{FF2B5EF4-FFF2-40B4-BE49-F238E27FC236}">
                <a16:creationId xmlns:a16="http://schemas.microsoft.com/office/drawing/2014/main" id="{D20C2D87-1AD5-EF4E-9523-BFE2DFFA7219}"/>
              </a:ext>
            </a:extLst>
          </p:cNvPr>
          <p:cNvSpPr txBox="1"/>
          <p:nvPr/>
        </p:nvSpPr>
        <p:spPr>
          <a:xfrm>
            <a:off x="6101040" y="4114567"/>
            <a:ext cx="1030603" cy="307777"/>
          </a:xfrm>
          <a:prstGeom prst="rect">
            <a:avLst/>
          </a:prstGeom>
          <a:noFill/>
        </p:spPr>
        <p:txBody>
          <a:bodyPr wrap="square" rtlCol="0">
            <a:noAutofit/>
          </a:bodyPr>
          <a:lstStyle/>
          <a:p>
            <a:pPr>
              <a:spcBef>
                <a:spcPts val="600"/>
              </a:spcBef>
            </a:pPr>
            <a:r>
              <a:rPr lang="en-US" sz="1400" b="1" dirty="0">
                <a:solidFill>
                  <a:srgbClr val="7030A0"/>
                </a:solidFill>
              </a:rPr>
              <a:t>(4.5,4.4)</a:t>
            </a:r>
          </a:p>
        </p:txBody>
      </p:sp>
      <p:sp>
        <p:nvSpPr>
          <p:cNvPr id="20" name="Oval 19">
            <a:extLst>
              <a:ext uri="{FF2B5EF4-FFF2-40B4-BE49-F238E27FC236}">
                <a16:creationId xmlns:a16="http://schemas.microsoft.com/office/drawing/2014/main" id="{39028D0A-E204-6F41-8764-D6766D1AF572}"/>
              </a:ext>
            </a:extLst>
          </p:cNvPr>
          <p:cNvSpPr/>
          <p:nvPr/>
        </p:nvSpPr>
        <p:spPr>
          <a:xfrm>
            <a:off x="7319846" y="2922812"/>
            <a:ext cx="68580" cy="68580"/>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sz="1350" dirty="0"/>
          </a:p>
        </p:txBody>
      </p:sp>
      <p:sp>
        <p:nvSpPr>
          <p:cNvPr id="21" name="Oval 20">
            <a:extLst>
              <a:ext uri="{FF2B5EF4-FFF2-40B4-BE49-F238E27FC236}">
                <a16:creationId xmlns:a16="http://schemas.microsoft.com/office/drawing/2014/main" id="{14047CE6-74D6-9241-B74C-02B53F448C97}"/>
              </a:ext>
            </a:extLst>
          </p:cNvPr>
          <p:cNvSpPr/>
          <p:nvPr/>
        </p:nvSpPr>
        <p:spPr>
          <a:xfrm>
            <a:off x="7131644" y="3239730"/>
            <a:ext cx="68580" cy="68580"/>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sz="1350" dirty="0"/>
          </a:p>
        </p:txBody>
      </p:sp>
      <p:sp>
        <p:nvSpPr>
          <p:cNvPr id="13" name="Oval 12">
            <a:extLst>
              <a:ext uri="{FF2B5EF4-FFF2-40B4-BE49-F238E27FC236}">
                <a16:creationId xmlns:a16="http://schemas.microsoft.com/office/drawing/2014/main" id="{3D9D79FD-9145-6945-A670-6CB04F9B8274}"/>
              </a:ext>
            </a:extLst>
          </p:cNvPr>
          <p:cNvSpPr/>
          <p:nvPr/>
        </p:nvSpPr>
        <p:spPr>
          <a:xfrm>
            <a:off x="7434569" y="3286392"/>
            <a:ext cx="68580" cy="68580"/>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sz="1350" dirty="0"/>
          </a:p>
        </p:txBody>
      </p:sp>
      <p:sp>
        <p:nvSpPr>
          <p:cNvPr id="14" name="Oval 13">
            <a:extLst>
              <a:ext uri="{FF2B5EF4-FFF2-40B4-BE49-F238E27FC236}">
                <a16:creationId xmlns:a16="http://schemas.microsoft.com/office/drawing/2014/main" id="{FDB8578B-A3B5-FB45-A359-A1EE91EF2E71}"/>
              </a:ext>
            </a:extLst>
          </p:cNvPr>
          <p:cNvSpPr/>
          <p:nvPr/>
        </p:nvSpPr>
        <p:spPr>
          <a:xfrm>
            <a:off x="7132180" y="3626401"/>
            <a:ext cx="68580" cy="68580"/>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sz="1350" dirty="0"/>
          </a:p>
        </p:txBody>
      </p:sp>
      <p:sp>
        <p:nvSpPr>
          <p:cNvPr id="17" name="Oval 16">
            <a:extLst>
              <a:ext uri="{FF2B5EF4-FFF2-40B4-BE49-F238E27FC236}">
                <a16:creationId xmlns:a16="http://schemas.microsoft.com/office/drawing/2014/main" id="{A523C04D-0D5B-2C4E-9F90-5C142A282482}"/>
              </a:ext>
            </a:extLst>
          </p:cNvPr>
          <p:cNvSpPr/>
          <p:nvPr/>
        </p:nvSpPr>
        <p:spPr>
          <a:xfrm>
            <a:off x="6829791" y="3896963"/>
            <a:ext cx="68580" cy="68580"/>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sz="1350" dirty="0"/>
          </a:p>
        </p:txBody>
      </p:sp>
      <p:sp>
        <p:nvSpPr>
          <p:cNvPr id="18" name="Oval 17">
            <a:extLst>
              <a:ext uri="{FF2B5EF4-FFF2-40B4-BE49-F238E27FC236}">
                <a16:creationId xmlns:a16="http://schemas.microsoft.com/office/drawing/2014/main" id="{D3C26D7C-6885-374E-917B-6B6264A2D68A}"/>
              </a:ext>
            </a:extLst>
          </p:cNvPr>
          <p:cNvSpPr/>
          <p:nvPr/>
        </p:nvSpPr>
        <p:spPr>
          <a:xfrm>
            <a:off x="6379821" y="4045988"/>
            <a:ext cx="68580" cy="68580"/>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sz="1350" dirty="0"/>
          </a:p>
        </p:txBody>
      </p:sp>
    </p:spTree>
    <p:extLst>
      <p:ext uri="{BB962C8B-B14F-4D97-AF65-F5344CB8AC3E}">
        <p14:creationId xmlns:p14="http://schemas.microsoft.com/office/powerpoint/2010/main" val="1027220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500"/>
                                        <p:tgtEl>
                                          <p:spTgt spid="16"/>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fade">
                                      <p:cBhvr>
                                        <p:cTn id="26"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1" grpId="0"/>
      <p:bldP spid="12" grpId="0"/>
      <p:bldP spid="16" grpId="0"/>
      <p:bldP spid="18"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a:extLst>
              <a:ext uri="{FF2B5EF4-FFF2-40B4-BE49-F238E27FC236}">
                <a16:creationId xmlns:a16="http://schemas.microsoft.com/office/drawing/2014/main" id="{D4C838D7-5104-6649-BC42-3A084BDF3DE8}"/>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93131" y="2111271"/>
            <a:ext cx="4884538" cy="3036334"/>
          </a:xfrm>
          <a:prstGeom prst="rect">
            <a:avLst/>
          </a:prstGeom>
        </p:spPr>
      </p:pic>
      <p:sp>
        <p:nvSpPr>
          <p:cNvPr id="2" name="Title 1">
            <a:extLst>
              <a:ext uri="{FF2B5EF4-FFF2-40B4-BE49-F238E27FC236}">
                <a16:creationId xmlns:a16="http://schemas.microsoft.com/office/drawing/2014/main" id="{A0EE40F4-E839-2248-80D2-8B6442C13217}"/>
              </a:ext>
            </a:extLst>
          </p:cNvPr>
          <p:cNvSpPr>
            <a:spLocks noGrp="1"/>
          </p:cNvSpPr>
          <p:nvPr>
            <p:ph type="title"/>
          </p:nvPr>
        </p:nvSpPr>
        <p:spPr/>
        <p:txBody>
          <a:bodyPr>
            <a:noAutofit/>
          </a:bodyPr>
          <a:lstStyle/>
          <a:p>
            <a:pPr>
              <a:spcBef>
                <a:spcPts val="600"/>
              </a:spcBef>
            </a:pPr>
            <a:r>
              <a:rPr lang="en-US" dirty="0"/>
              <a:t>Example: Lag(1) Autocorrelation</a:t>
            </a:r>
          </a:p>
        </p:txBody>
      </p:sp>
      <p:sp>
        <p:nvSpPr>
          <p:cNvPr id="8" name="Oval 7">
            <a:extLst>
              <a:ext uri="{FF2B5EF4-FFF2-40B4-BE49-F238E27FC236}">
                <a16:creationId xmlns:a16="http://schemas.microsoft.com/office/drawing/2014/main" id="{4861709B-B456-2C4E-977A-D1328207B9B9}"/>
              </a:ext>
            </a:extLst>
          </p:cNvPr>
          <p:cNvSpPr/>
          <p:nvPr/>
        </p:nvSpPr>
        <p:spPr>
          <a:xfrm>
            <a:off x="2286585" y="3276620"/>
            <a:ext cx="144380" cy="132348"/>
          </a:xfrm>
          <a:prstGeom prst="ellipse">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sz="1350" dirty="0">
              <a:solidFill>
                <a:srgbClr val="00B050"/>
              </a:solidFill>
            </a:endParaRPr>
          </a:p>
        </p:txBody>
      </p:sp>
      <p:pic>
        <p:nvPicPr>
          <p:cNvPr id="19" name="Picture 18">
            <a:extLst>
              <a:ext uri="{FF2B5EF4-FFF2-40B4-BE49-F238E27FC236}">
                <a16:creationId xmlns:a16="http://schemas.microsoft.com/office/drawing/2014/main" id="{B28A1A62-3267-2549-B419-9B34FA9997F2}"/>
              </a:ext>
            </a:extLst>
          </p:cNvPr>
          <p:cNvPicPr>
            <a:picLocks noChangeAspect="1"/>
          </p:cNvPicPr>
          <p:nvPr/>
        </p:nvPicPr>
        <p:blipFill>
          <a:blip r:embed="rId3"/>
          <a:stretch>
            <a:fillRect/>
          </a:stretch>
        </p:blipFill>
        <p:spPr>
          <a:xfrm>
            <a:off x="5009643" y="1790141"/>
            <a:ext cx="3820661" cy="3550172"/>
          </a:xfrm>
          <a:prstGeom prst="rect">
            <a:avLst/>
          </a:prstGeom>
        </p:spPr>
      </p:pic>
      <p:sp>
        <p:nvSpPr>
          <p:cNvPr id="9" name="Oval 8">
            <a:extLst>
              <a:ext uri="{FF2B5EF4-FFF2-40B4-BE49-F238E27FC236}">
                <a16:creationId xmlns:a16="http://schemas.microsoft.com/office/drawing/2014/main" id="{AB2AFCD8-E547-3E47-ABF0-9CDC7BEE4B88}"/>
              </a:ext>
            </a:extLst>
          </p:cNvPr>
          <p:cNvSpPr/>
          <p:nvPr/>
        </p:nvSpPr>
        <p:spPr>
          <a:xfrm>
            <a:off x="2422293" y="3137539"/>
            <a:ext cx="144380" cy="132348"/>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sz="1350" dirty="0"/>
          </a:p>
        </p:txBody>
      </p:sp>
      <p:sp>
        <p:nvSpPr>
          <p:cNvPr id="11" name="TextBox 10">
            <a:extLst>
              <a:ext uri="{FF2B5EF4-FFF2-40B4-BE49-F238E27FC236}">
                <a16:creationId xmlns:a16="http://schemas.microsoft.com/office/drawing/2014/main" id="{A5103BDC-4D99-2445-8A7D-C91E5CAB43CF}"/>
              </a:ext>
            </a:extLst>
          </p:cNvPr>
          <p:cNvSpPr txBox="1"/>
          <p:nvPr/>
        </p:nvSpPr>
        <p:spPr>
          <a:xfrm>
            <a:off x="3089948" y="2790918"/>
            <a:ext cx="900424" cy="507831"/>
          </a:xfrm>
          <a:prstGeom prst="rect">
            <a:avLst/>
          </a:prstGeom>
          <a:noFill/>
        </p:spPr>
        <p:txBody>
          <a:bodyPr wrap="square" rtlCol="0">
            <a:noAutofit/>
          </a:bodyPr>
          <a:lstStyle/>
          <a:p>
            <a:pPr>
              <a:spcBef>
                <a:spcPts val="600"/>
              </a:spcBef>
            </a:pPr>
            <a:r>
              <a:rPr lang="en-US" sz="1400" b="1" i="1" dirty="0">
                <a:solidFill>
                  <a:srgbClr val="FF0000"/>
                </a:solidFill>
              </a:rPr>
              <a:t>X</a:t>
            </a:r>
            <a:r>
              <a:rPr lang="en-US" sz="1400" b="1" baseline="-25000" dirty="0">
                <a:solidFill>
                  <a:srgbClr val="FF0000"/>
                </a:solidFill>
              </a:rPr>
              <a:t>14</a:t>
            </a:r>
            <a:r>
              <a:rPr lang="en-US" sz="1400" b="1" dirty="0">
                <a:solidFill>
                  <a:srgbClr val="FF0000"/>
                </a:solidFill>
              </a:rPr>
              <a:t> = 5.6</a:t>
            </a:r>
          </a:p>
        </p:txBody>
      </p:sp>
      <p:sp>
        <p:nvSpPr>
          <p:cNvPr id="12" name="TextBox 11">
            <a:extLst>
              <a:ext uri="{FF2B5EF4-FFF2-40B4-BE49-F238E27FC236}">
                <a16:creationId xmlns:a16="http://schemas.microsoft.com/office/drawing/2014/main" id="{91680216-D4BF-B748-B594-97F9C5DD96AF}"/>
              </a:ext>
            </a:extLst>
          </p:cNvPr>
          <p:cNvSpPr txBox="1"/>
          <p:nvPr/>
        </p:nvSpPr>
        <p:spPr>
          <a:xfrm>
            <a:off x="1666249" y="2790918"/>
            <a:ext cx="900424" cy="507831"/>
          </a:xfrm>
          <a:prstGeom prst="rect">
            <a:avLst/>
          </a:prstGeom>
          <a:noFill/>
        </p:spPr>
        <p:txBody>
          <a:bodyPr wrap="square" rtlCol="0">
            <a:noAutofit/>
          </a:bodyPr>
          <a:lstStyle/>
          <a:p>
            <a:pPr>
              <a:spcBef>
                <a:spcPts val="600"/>
              </a:spcBef>
            </a:pPr>
            <a:r>
              <a:rPr lang="en-US" sz="1400" b="1" i="1" dirty="0">
                <a:solidFill>
                  <a:srgbClr val="00B050"/>
                </a:solidFill>
              </a:rPr>
              <a:t>X</a:t>
            </a:r>
            <a:r>
              <a:rPr lang="en-US" sz="1400" b="1" baseline="-25000" dirty="0">
                <a:solidFill>
                  <a:srgbClr val="00B050"/>
                </a:solidFill>
              </a:rPr>
              <a:t>13</a:t>
            </a:r>
            <a:r>
              <a:rPr lang="en-US" sz="1400" b="1" dirty="0">
                <a:solidFill>
                  <a:srgbClr val="00B050"/>
                </a:solidFill>
              </a:rPr>
              <a:t> = 5.5</a:t>
            </a:r>
          </a:p>
        </p:txBody>
      </p:sp>
      <p:sp>
        <p:nvSpPr>
          <p:cNvPr id="15" name="Oval 14">
            <a:extLst>
              <a:ext uri="{FF2B5EF4-FFF2-40B4-BE49-F238E27FC236}">
                <a16:creationId xmlns:a16="http://schemas.microsoft.com/office/drawing/2014/main" id="{C7443590-7367-5543-B3A2-C43EA099E765}"/>
              </a:ext>
            </a:extLst>
          </p:cNvPr>
          <p:cNvSpPr/>
          <p:nvPr/>
        </p:nvSpPr>
        <p:spPr>
          <a:xfrm>
            <a:off x="7693554" y="3067917"/>
            <a:ext cx="68580" cy="68580"/>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sz="1350" dirty="0"/>
          </a:p>
        </p:txBody>
      </p:sp>
      <p:sp>
        <p:nvSpPr>
          <p:cNvPr id="16" name="TextBox 15">
            <a:extLst>
              <a:ext uri="{FF2B5EF4-FFF2-40B4-BE49-F238E27FC236}">
                <a16:creationId xmlns:a16="http://schemas.microsoft.com/office/drawing/2014/main" id="{D20C2D87-1AD5-EF4E-9523-BFE2DFFA7219}"/>
              </a:ext>
            </a:extLst>
          </p:cNvPr>
          <p:cNvSpPr txBox="1"/>
          <p:nvPr/>
        </p:nvSpPr>
        <p:spPr>
          <a:xfrm>
            <a:off x="7779495" y="2755402"/>
            <a:ext cx="900424" cy="507831"/>
          </a:xfrm>
          <a:prstGeom prst="rect">
            <a:avLst/>
          </a:prstGeom>
          <a:noFill/>
        </p:spPr>
        <p:txBody>
          <a:bodyPr wrap="square" rtlCol="0">
            <a:noAutofit/>
          </a:bodyPr>
          <a:lstStyle/>
          <a:p>
            <a:pPr>
              <a:spcBef>
                <a:spcPts val="600"/>
              </a:spcBef>
            </a:pPr>
            <a:r>
              <a:rPr lang="en-US" sz="1400" b="1" dirty="0">
                <a:solidFill>
                  <a:srgbClr val="7030A0"/>
                </a:solidFill>
              </a:rPr>
              <a:t>(5.5,5.6)</a:t>
            </a:r>
          </a:p>
        </p:txBody>
      </p:sp>
      <p:sp>
        <p:nvSpPr>
          <p:cNvPr id="20" name="Oval 19">
            <a:extLst>
              <a:ext uri="{FF2B5EF4-FFF2-40B4-BE49-F238E27FC236}">
                <a16:creationId xmlns:a16="http://schemas.microsoft.com/office/drawing/2014/main" id="{39028D0A-E204-6F41-8764-D6766D1AF572}"/>
              </a:ext>
            </a:extLst>
          </p:cNvPr>
          <p:cNvSpPr/>
          <p:nvPr/>
        </p:nvSpPr>
        <p:spPr>
          <a:xfrm>
            <a:off x="7319846" y="2922812"/>
            <a:ext cx="68580" cy="68580"/>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sz="1350" dirty="0"/>
          </a:p>
        </p:txBody>
      </p:sp>
      <p:sp>
        <p:nvSpPr>
          <p:cNvPr id="21" name="Oval 20">
            <a:extLst>
              <a:ext uri="{FF2B5EF4-FFF2-40B4-BE49-F238E27FC236}">
                <a16:creationId xmlns:a16="http://schemas.microsoft.com/office/drawing/2014/main" id="{14047CE6-74D6-9241-B74C-02B53F448C97}"/>
              </a:ext>
            </a:extLst>
          </p:cNvPr>
          <p:cNvSpPr/>
          <p:nvPr/>
        </p:nvSpPr>
        <p:spPr>
          <a:xfrm>
            <a:off x="7131644" y="3239730"/>
            <a:ext cx="68580" cy="68580"/>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sz="1350" dirty="0"/>
          </a:p>
        </p:txBody>
      </p:sp>
      <p:sp>
        <p:nvSpPr>
          <p:cNvPr id="13" name="Oval 12">
            <a:extLst>
              <a:ext uri="{FF2B5EF4-FFF2-40B4-BE49-F238E27FC236}">
                <a16:creationId xmlns:a16="http://schemas.microsoft.com/office/drawing/2014/main" id="{3D9D79FD-9145-6945-A670-6CB04F9B8274}"/>
              </a:ext>
            </a:extLst>
          </p:cNvPr>
          <p:cNvSpPr/>
          <p:nvPr/>
        </p:nvSpPr>
        <p:spPr>
          <a:xfrm>
            <a:off x="7434569" y="3286392"/>
            <a:ext cx="68580" cy="68580"/>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sz="1350" dirty="0"/>
          </a:p>
        </p:txBody>
      </p:sp>
      <p:sp>
        <p:nvSpPr>
          <p:cNvPr id="14" name="Oval 13">
            <a:extLst>
              <a:ext uri="{FF2B5EF4-FFF2-40B4-BE49-F238E27FC236}">
                <a16:creationId xmlns:a16="http://schemas.microsoft.com/office/drawing/2014/main" id="{FDB8578B-A3B5-FB45-A359-A1EE91EF2E71}"/>
              </a:ext>
            </a:extLst>
          </p:cNvPr>
          <p:cNvSpPr/>
          <p:nvPr/>
        </p:nvSpPr>
        <p:spPr>
          <a:xfrm>
            <a:off x="7132180" y="3626401"/>
            <a:ext cx="68580" cy="68580"/>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sz="1350" dirty="0"/>
          </a:p>
        </p:txBody>
      </p:sp>
      <p:sp>
        <p:nvSpPr>
          <p:cNvPr id="17" name="Oval 16">
            <a:extLst>
              <a:ext uri="{FF2B5EF4-FFF2-40B4-BE49-F238E27FC236}">
                <a16:creationId xmlns:a16="http://schemas.microsoft.com/office/drawing/2014/main" id="{A523C04D-0D5B-2C4E-9F90-5C142A282482}"/>
              </a:ext>
            </a:extLst>
          </p:cNvPr>
          <p:cNvSpPr/>
          <p:nvPr/>
        </p:nvSpPr>
        <p:spPr>
          <a:xfrm>
            <a:off x="6829791" y="3896963"/>
            <a:ext cx="68580" cy="68580"/>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sz="1350" dirty="0"/>
          </a:p>
        </p:txBody>
      </p:sp>
      <p:sp>
        <p:nvSpPr>
          <p:cNvPr id="18" name="Oval 17">
            <a:extLst>
              <a:ext uri="{FF2B5EF4-FFF2-40B4-BE49-F238E27FC236}">
                <a16:creationId xmlns:a16="http://schemas.microsoft.com/office/drawing/2014/main" id="{D3C26D7C-6885-374E-917B-6B6264A2D68A}"/>
              </a:ext>
            </a:extLst>
          </p:cNvPr>
          <p:cNvSpPr/>
          <p:nvPr/>
        </p:nvSpPr>
        <p:spPr>
          <a:xfrm>
            <a:off x="6379821" y="4045988"/>
            <a:ext cx="68580" cy="68580"/>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sz="1350" dirty="0"/>
          </a:p>
        </p:txBody>
      </p:sp>
      <p:sp>
        <p:nvSpPr>
          <p:cNvPr id="22" name="Oval 21">
            <a:extLst>
              <a:ext uri="{FF2B5EF4-FFF2-40B4-BE49-F238E27FC236}">
                <a16:creationId xmlns:a16="http://schemas.microsoft.com/office/drawing/2014/main" id="{AEA70622-9DFC-3E42-A76C-508953A42C47}"/>
              </a:ext>
            </a:extLst>
          </p:cNvPr>
          <p:cNvSpPr/>
          <p:nvPr/>
        </p:nvSpPr>
        <p:spPr>
          <a:xfrm>
            <a:off x="7440354" y="3292178"/>
            <a:ext cx="68580" cy="68580"/>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sz="1350" dirty="0"/>
          </a:p>
        </p:txBody>
      </p:sp>
      <p:sp>
        <p:nvSpPr>
          <p:cNvPr id="23" name="Oval 22">
            <a:extLst>
              <a:ext uri="{FF2B5EF4-FFF2-40B4-BE49-F238E27FC236}">
                <a16:creationId xmlns:a16="http://schemas.microsoft.com/office/drawing/2014/main" id="{E0DBC22C-83D3-3643-9C25-CB58736436DE}"/>
              </a:ext>
            </a:extLst>
          </p:cNvPr>
          <p:cNvSpPr/>
          <p:nvPr/>
        </p:nvSpPr>
        <p:spPr>
          <a:xfrm>
            <a:off x="6944091" y="3629294"/>
            <a:ext cx="68580" cy="68580"/>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sz="1350" dirty="0"/>
          </a:p>
        </p:txBody>
      </p:sp>
      <p:sp>
        <p:nvSpPr>
          <p:cNvPr id="24" name="Oval 23">
            <a:extLst>
              <a:ext uri="{FF2B5EF4-FFF2-40B4-BE49-F238E27FC236}">
                <a16:creationId xmlns:a16="http://schemas.microsoft.com/office/drawing/2014/main" id="{8BB519F8-ED10-7440-8350-8840A52D34C9}"/>
              </a:ext>
            </a:extLst>
          </p:cNvPr>
          <p:cNvSpPr/>
          <p:nvPr/>
        </p:nvSpPr>
        <p:spPr>
          <a:xfrm>
            <a:off x="6606979" y="3743594"/>
            <a:ext cx="68580" cy="68580"/>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sz="1350" dirty="0"/>
          </a:p>
        </p:txBody>
      </p:sp>
      <p:sp>
        <p:nvSpPr>
          <p:cNvPr id="25" name="Oval 24">
            <a:extLst>
              <a:ext uri="{FF2B5EF4-FFF2-40B4-BE49-F238E27FC236}">
                <a16:creationId xmlns:a16="http://schemas.microsoft.com/office/drawing/2014/main" id="{CBE16782-5132-4449-859B-4A2820D70727}"/>
              </a:ext>
            </a:extLst>
          </p:cNvPr>
          <p:cNvSpPr/>
          <p:nvPr/>
        </p:nvSpPr>
        <p:spPr>
          <a:xfrm>
            <a:off x="7710914" y="2755402"/>
            <a:ext cx="68580" cy="68580"/>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sz="1350" dirty="0"/>
          </a:p>
        </p:txBody>
      </p:sp>
      <p:sp>
        <p:nvSpPr>
          <p:cNvPr id="26" name="Oval 25">
            <a:extLst>
              <a:ext uri="{FF2B5EF4-FFF2-40B4-BE49-F238E27FC236}">
                <a16:creationId xmlns:a16="http://schemas.microsoft.com/office/drawing/2014/main" id="{13AB6E1F-7321-AD48-B681-E3BF94BE1C7F}"/>
              </a:ext>
            </a:extLst>
          </p:cNvPr>
          <p:cNvSpPr/>
          <p:nvPr/>
        </p:nvSpPr>
        <p:spPr>
          <a:xfrm>
            <a:off x="6837940" y="3406116"/>
            <a:ext cx="68580" cy="68580"/>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sz="1350" dirty="0"/>
          </a:p>
        </p:txBody>
      </p:sp>
      <p:sp>
        <p:nvSpPr>
          <p:cNvPr id="27" name="Oval 26">
            <a:extLst>
              <a:ext uri="{FF2B5EF4-FFF2-40B4-BE49-F238E27FC236}">
                <a16:creationId xmlns:a16="http://schemas.microsoft.com/office/drawing/2014/main" id="{1A0D13CA-70F8-6E48-916E-4D2DF1D703ED}"/>
              </a:ext>
            </a:extLst>
          </p:cNvPr>
          <p:cNvSpPr/>
          <p:nvPr/>
        </p:nvSpPr>
        <p:spPr>
          <a:xfrm>
            <a:off x="7203991" y="3398880"/>
            <a:ext cx="68580" cy="68580"/>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sz="1350" dirty="0"/>
          </a:p>
        </p:txBody>
      </p:sp>
    </p:spTree>
    <p:extLst>
      <p:ext uri="{BB962C8B-B14F-4D97-AF65-F5344CB8AC3E}">
        <p14:creationId xmlns:p14="http://schemas.microsoft.com/office/powerpoint/2010/main" val="4180783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500"/>
                                        <p:tgtEl>
                                          <p:spTgt spid="16"/>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5"/>
                                        </p:tgtEl>
                                        <p:attrNameLst>
                                          <p:attrName>style.visibility</p:attrName>
                                        </p:attrNameLst>
                                      </p:cBhvr>
                                      <p:to>
                                        <p:strVal val="visible"/>
                                      </p:to>
                                    </p:set>
                                    <p:animEffect transition="in" filter="fade">
                                      <p:cBhvr>
                                        <p:cTn id="26"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1" grpId="0"/>
      <p:bldP spid="12" grpId="0"/>
      <p:bldP spid="16" grpId="0"/>
      <p:bldP spid="25"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id="{52E8E7D7-B887-CF4A-A79F-64EE89CFA547}"/>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93131" y="2111271"/>
            <a:ext cx="4884538" cy="3036334"/>
          </a:xfrm>
          <a:prstGeom prst="rect">
            <a:avLst/>
          </a:prstGeom>
        </p:spPr>
      </p:pic>
      <p:sp>
        <p:nvSpPr>
          <p:cNvPr id="2" name="Title 1">
            <a:extLst>
              <a:ext uri="{FF2B5EF4-FFF2-40B4-BE49-F238E27FC236}">
                <a16:creationId xmlns:a16="http://schemas.microsoft.com/office/drawing/2014/main" id="{A0EE40F4-E839-2248-80D2-8B6442C13217}"/>
              </a:ext>
            </a:extLst>
          </p:cNvPr>
          <p:cNvSpPr>
            <a:spLocks noGrp="1"/>
          </p:cNvSpPr>
          <p:nvPr>
            <p:ph type="title"/>
          </p:nvPr>
        </p:nvSpPr>
        <p:spPr/>
        <p:txBody>
          <a:bodyPr>
            <a:noAutofit/>
          </a:bodyPr>
          <a:lstStyle/>
          <a:p>
            <a:pPr>
              <a:spcBef>
                <a:spcPts val="600"/>
              </a:spcBef>
            </a:pPr>
            <a:r>
              <a:rPr lang="en-US" dirty="0"/>
              <a:t>Example: Lag(1) Autocorrelation</a:t>
            </a:r>
          </a:p>
        </p:txBody>
      </p:sp>
      <p:sp>
        <p:nvSpPr>
          <p:cNvPr id="8" name="Oval 7">
            <a:extLst>
              <a:ext uri="{FF2B5EF4-FFF2-40B4-BE49-F238E27FC236}">
                <a16:creationId xmlns:a16="http://schemas.microsoft.com/office/drawing/2014/main" id="{4861709B-B456-2C4E-977A-D1328207B9B9}"/>
              </a:ext>
            </a:extLst>
          </p:cNvPr>
          <p:cNvSpPr/>
          <p:nvPr/>
        </p:nvSpPr>
        <p:spPr>
          <a:xfrm>
            <a:off x="4321311" y="3207172"/>
            <a:ext cx="144380" cy="132348"/>
          </a:xfrm>
          <a:prstGeom prst="ellipse">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sz="1350" dirty="0">
              <a:solidFill>
                <a:srgbClr val="00B050"/>
              </a:solidFill>
            </a:endParaRPr>
          </a:p>
        </p:txBody>
      </p:sp>
      <p:pic>
        <p:nvPicPr>
          <p:cNvPr id="19" name="Picture 18">
            <a:extLst>
              <a:ext uri="{FF2B5EF4-FFF2-40B4-BE49-F238E27FC236}">
                <a16:creationId xmlns:a16="http://schemas.microsoft.com/office/drawing/2014/main" id="{B28A1A62-3267-2549-B419-9B34FA9997F2}"/>
              </a:ext>
            </a:extLst>
          </p:cNvPr>
          <p:cNvPicPr>
            <a:picLocks noChangeAspect="1"/>
          </p:cNvPicPr>
          <p:nvPr/>
        </p:nvPicPr>
        <p:blipFill>
          <a:blip r:embed="rId4"/>
          <a:stretch>
            <a:fillRect/>
          </a:stretch>
        </p:blipFill>
        <p:spPr>
          <a:xfrm>
            <a:off x="5009643" y="1790141"/>
            <a:ext cx="3820661" cy="3550172"/>
          </a:xfrm>
          <a:prstGeom prst="rect">
            <a:avLst/>
          </a:prstGeom>
        </p:spPr>
      </p:pic>
      <p:sp>
        <p:nvSpPr>
          <p:cNvPr id="9" name="Oval 8">
            <a:extLst>
              <a:ext uri="{FF2B5EF4-FFF2-40B4-BE49-F238E27FC236}">
                <a16:creationId xmlns:a16="http://schemas.microsoft.com/office/drawing/2014/main" id="{AB2AFCD8-E547-3E47-ABF0-9CDC7BEE4B88}"/>
              </a:ext>
            </a:extLst>
          </p:cNvPr>
          <p:cNvSpPr/>
          <p:nvPr/>
        </p:nvSpPr>
        <p:spPr>
          <a:xfrm>
            <a:off x="4467647" y="3206988"/>
            <a:ext cx="144380" cy="132348"/>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sz="1350" dirty="0"/>
          </a:p>
        </p:txBody>
      </p:sp>
      <p:sp>
        <p:nvSpPr>
          <p:cNvPr id="11" name="TextBox 10">
            <a:extLst>
              <a:ext uri="{FF2B5EF4-FFF2-40B4-BE49-F238E27FC236}">
                <a16:creationId xmlns:a16="http://schemas.microsoft.com/office/drawing/2014/main" id="{A5103BDC-4D99-2445-8A7D-C91E5CAB43CF}"/>
              </a:ext>
            </a:extLst>
          </p:cNvPr>
          <p:cNvSpPr txBox="1"/>
          <p:nvPr/>
        </p:nvSpPr>
        <p:spPr>
          <a:xfrm>
            <a:off x="3089948" y="2790918"/>
            <a:ext cx="1024982" cy="307777"/>
          </a:xfrm>
          <a:prstGeom prst="rect">
            <a:avLst/>
          </a:prstGeom>
          <a:noFill/>
        </p:spPr>
        <p:txBody>
          <a:bodyPr wrap="square" rtlCol="0">
            <a:noAutofit/>
          </a:bodyPr>
          <a:lstStyle/>
          <a:p>
            <a:pPr>
              <a:spcBef>
                <a:spcPts val="600"/>
              </a:spcBef>
            </a:pPr>
            <a:r>
              <a:rPr lang="en-US" sz="1400" b="1" i="1" dirty="0">
                <a:solidFill>
                  <a:srgbClr val="FF0000"/>
                </a:solidFill>
              </a:rPr>
              <a:t>X</a:t>
            </a:r>
            <a:r>
              <a:rPr lang="en-US" sz="1400" b="1" baseline="-25000" dirty="0">
                <a:solidFill>
                  <a:srgbClr val="FF0000"/>
                </a:solidFill>
              </a:rPr>
              <a:t>30</a:t>
            </a:r>
            <a:r>
              <a:rPr lang="en-US" sz="1400" b="1" dirty="0">
                <a:solidFill>
                  <a:srgbClr val="FF0000"/>
                </a:solidFill>
              </a:rPr>
              <a:t> = 5.3</a:t>
            </a:r>
          </a:p>
        </p:txBody>
      </p:sp>
      <p:sp>
        <p:nvSpPr>
          <p:cNvPr id="12" name="TextBox 11">
            <a:extLst>
              <a:ext uri="{FF2B5EF4-FFF2-40B4-BE49-F238E27FC236}">
                <a16:creationId xmlns:a16="http://schemas.microsoft.com/office/drawing/2014/main" id="{91680216-D4BF-B748-B594-97F9C5DD96AF}"/>
              </a:ext>
            </a:extLst>
          </p:cNvPr>
          <p:cNvSpPr txBox="1"/>
          <p:nvPr/>
        </p:nvSpPr>
        <p:spPr>
          <a:xfrm>
            <a:off x="1666249" y="2790918"/>
            <a:ext cx="1024982" cy="307777"/>
          </a:xfrm>
          <a:prstGeom prst="rect">
            <a:avLst/>
          </a:prstGeom>
          <a:noFill/>
        </p:spPr>
        <p:txBody>
          <a:bodyPr wrap="square" rtlCol="0">
            <a:noAutofit/>
          </a:bodyPr>
          <a:lstStyle/>
          <a:p>
            <a:pPr>
              <a:spcBef>
                <a:spcPts val="600"/>
              </a:spcBef>
            </a:pPr>
            <a:r>
              <a:rPr lang="en-US" sz="1400" b="1" i="1" dirty="0">
                <a:solidFill>
                  <a:srgbClr val="00B050"/>
                </a:solidFill>
              </a:rPr>
              <a:t>X</a:t>
            </a:r>
            <a:r>
              <a:rPr lang="en-US" sz="1400" b="1" baseline="-25000" dirty="0">
                <a:solidFill>
                  <a:srgbClr val="00B050"/>
                </a:solidFill>
              </a:rPr>
              <a:t>29</a:t>
            </a:r>
            <a:r>
              <a:rPr lang="en-US" sz="1400" b="1" dirty="0">
                <a:solidFill>
                  <a:srgbClr val="00B050"/>
                </a:solidFill>
              </a:rPr>
              <a:t> = 5.3</a:t>
            </a:r>
          </a:p>
        </p:txBody>
      </p:sp>
      <p:sp>
        <p:nvSpPr>
          <p:cNvPr id="15" name="Oval 14">
            <a:extLst>
              <a:ext uri="{FF2B5EF4-FFF2-40B4-BE49-F238E27FC236}">
                <a16:creationId xmlns:a16="http://schemas.microsoft.com/office/drawing/2014/main" id="{C7443590-7367-5543-B3A2-C43EA099E765}"/>
              </a:ext>
            </a:extLst>
          </p:cNvPr>
          <p:cNvSpPr/>
          <p:nvPr/>
        </p:nvSpPr>
        <p:spPr>
          <a:xfrm>
            <a:off x="7693554" y="3067917"/>
            <a:ext cx="68580" cy="68580"/>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sz="1350" dirty="0"/>
          </a:p>
        </p:txBody>
      </p:sp>
      <p:sp>
        <p:nvSpPr>
          <p:cNvPr id="16" name="TextBox 15">
            <a:extLst>
              <a:ext uri="{FF2B5EF4-FFF2-40B4-BE49-F238E27FC236}">
                <a16:creationId xmlns:a16="http://schemas.microsoft.com/office/drawing/2014/main" id="{D20C2D87-1AD5-EF4E-9523-BFE2DFFA7219}"/>
              </a:ext>
            </a:extLst>
          </p:cNvPr>
          <p:cNvSpPr txBox="1"/>
          <p:nvPr/>
        </p:nvSpPr>
        <p:spPr>
          <a:xfrm>
            <a:off x="7482282" y="3136497"/>
            <a:ext cx="1024982" cy="307777"/>
          </a:xfrm>
          <a:prstGeom prst="rect">
            <a:avLst/>
          </a:prstGeom>
          <a:noFill/>
        </p:spPr>
        <p:txBody>
          <a:bodyPr wrap="square" rtlCol="0">
            <a:noAutofit/>
          </a:bodyPr>
          <a:lstStyle/>
          <a:p>
            <a:pPr>
              <a:spcBef>
                <a:spcPts val="600"/>
              </a:spcBef>
            </a:pPr>
            <a:r>
              <a:rPr lang="en-US" sz="1400" b="1" dirty="0">
                <a:solidFill>
                  <a:srgbClr val="7030A0"/>
                </a:solidFill>
              </a:rPr>
              <a:t>(5.3,5.3)</a:t>
            </a:r>
          </a:p>
        </p:txBody>
      </p:sp>
      <p:sp>
        <p:nvSpPr>
          <p:cNvPr id="20" name="Oval 19">
            <a:extLst>
              <a:ext uri="{FF2B5EF4-FFF2-40B4-BE49-F238E27FC236}">
                <a16:creationId xmlns:a16="http://schemas.microsoft.com/office/drawing/2014/main" id="{39028D0A-E204-6F41-8764-D6766D1AF572}"/>
              </a:ext>
            </a:extLst>
          </p:cNvPr>
          <p:cNvSpPr/>
          <p:nvPr/>
        </p:nvSpPr>
        <p:spPr>
          <a:xfrm>
            <a:off x="7319846" y="2922812"/>
            <a:ext cx="68580" cy="68580"/>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sz="1350" dirty="0"/>
          </a:p>
        </p:txBody>
      </p:sp>
      <p:sp>
        <p:nvSpPr>
          <p:cNvPr id="21" name="Oval 20">
            <a:extLst>
              <a:ext uri="{FF2B5EF4-FFF2-40B4-BE49-F238E27FC236}">
                <a16:creationId xmlns:a16="http://schemas.microsoft.com/office/drawing/2014/main" id="{14047CE6-74D6-9241-B74C-02B53F448C97}"/>
              </a:ext>
            </a:extLst>
          </p:cNvPr>
          <p:cNvSpPr/>
          <p:nvPr/>
        </p:nvSpPr>
        <p:spPr>
          <a:xfrm>
            <a:off x="7131644" y="3239730"/>
            <a:ext cx="68580" cy="68580"/>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sz="1350" dirty="0"/>
          </a:p>
        </p:txBody>
      </p:sp>
      <p:sp>
        <p:nvSpPr>
          <p:cNvPr id="13" name="Oval 12">
            <a:extLst>
              <a:ext uri="{FF2B5EF4-FFF2-40B4-BE49-F238E27FC236}">
                <a16:creationId xmlns:a16="http://schemas.microsoft.com/office/drawing/2014/main" id="{3D9D79FD-9145-6945-A670-6CB04F9B8274}"/>
              </a:ext>
            </a:extLst>
          </p:cNvPr>
          <p:cNvSpPr/>
          <p:nvPr/>
        </p:nvSpPr>
        <p:spPr>
          <a:xfrm>
            <a:off x="7434569" y="3286392"/>
            <a:ext cx="68580" cy="68580"/>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sz="1350" dirty="0"/>
          </a:p>
        </p:txBody>
      </p:sp>
      <p:sp>
        <p:nvSpPr>
          <p:cNvPr id="14" name="Oval 13">
            <a:extLst>
              <a:ext uri="{FF2B5EF4-FFF2-40B4-BE49-F238E27FC236}">
                <a16:creationId xmlns:a16="http://schemas.microsoft.com/office/drawing/2014/main" id="{FDB8578B-A3B5-FB45-A359-A1EE91EF2E71}"/>
              </a:ext>
            </a:extLst>
          </p:cNvPr>
          <p:cNvSpPr/>
          <p:nvPr/>
        </p:nvSpPr>
        <p:spPr>
          <a:xfrm>
            <a:off x="7132180" y="3626401"/>
            <a:ext cx="68580" cy="68580"/>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sz="1350" dirty="0"/>
          </a:p>
        </p:txBody>
      </p:sp>
      <p:sp>
        <p:nvSpPr>
          <p:cNvPr id="17" name="Oval 16">
            <a:extLst>
              <a:ext uri="{FF2B5EF4-FFF2-40B4-BE49-F238E27FC236}">
                <a16:creationId xmlns:a16="http://schemas.microsoft.com/office/drawing/2014/main" id="{A523C04D-0D5B-2C4E-9F90-5C142A282482}"/>
              </a:ext>
            </a:extLst>
          </p:cNvPr>
          <p:cNvSpPr/>
          <p:nvPr/>
        </p:nvSpPr>
        <p:spPr>
          <a:xfrm>
            <a:off x="6829791" y="3896963"/>
            <a:ext cx="68580" cy="68580"/>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sz="1350" dirty="0"/>
          </a:p>
        </p:txBody>
      </p:sp>
      <p:sp>
        <p:nvSpPr>
          <p:cNvPr id="18" name="Oval 17">
            <a:extLst>
              <a:ext uri="{FF2B5EF4-FFF2-40B4-BE49-F238E27FC236}">
                <a16:creationId xmlns:a16="http://schemas.microsoft.com/office/drawing/2014/main" id="{D3C26D7C-6885-374E-917B-6B6264A2D68A}"/>
              </a:ext>
            </a:extLst>
          </p:cNvPr>
          <p:cNvSpPr/>
          <p:nvPr/>
        </p:nvSpPr>
        <p:spPr>
          <a:xfrm>
            <a:off x="6379821" y="4045988"/>
            <a:ext cx="68580" cy="68580"/>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sz="1350" dirty="0"/>
          </a:p>
        </p:txBody>
      </p:sp>
      <p:sp>
        <p:nvSpPr>
          <p:cNvPr id="22" name="Oval 21">
            <a:extLst>
              <a:ext uri="{FF2B5EF4-FFF2-40B4-BE49-F238E27FC236}">
                <a16:creationId xmlns:a16="http://schemas.microsoft.com/office/drawing/2014/main" id="{AEA70622-9DFC-3E42-A76C-508953A42C47}"/>
              </a:ext>
            </a:extLst>
          </p:cNvPr>
          <p:cNvSpPr/>
          <p:nvPr/>
        </p:nvSpPr>
        <p:spPr>
          <a:xfrm>
            <a:off x="7440354" y="3292178"/>
            <a:ext cx="68580" cy="68580"/>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sz="1350" dirty="0"/>
          </a:p>
        </p:txBody>
      </p:sp>
      <p:sp>
        <p:nvSpPr>
          <p:cNvPr id="23" name="Oval 22">
            <a:extLst>
              <a:ext uri="{FF2B5EF4-FFF2-40B4-BE49-F238E27FC236}">
                <a16:creationId xmlns:a16="http://schemas.microsoft.com/office/drawing/2014/main" id="{E0DBC22C-83D3-3643-9C25-CB58736436DE}"/>
              </a:ext>
            </a:extLst>
          </p:cNvPr>
          <p:cNvSpPr/>
          <p:nvPr/>
        </p:nvSpPr>
        <p:spPr>
          <a:xfrm>
            <a:off x="6944091" y="3629294"/>
            <a:ext cx="68580" cy="68580"/>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sz="1350" dirty="0"/>
          </a:p>
        </p:txBody>
      </p:sp>
      <p:sp>
        <p:nvSpPr>
          <p:cNvPr id="24" name="Oval 23">
            <a:extLst>
              <a:ext uri="{FF2B5EF4-FFF2-40B4-BE49-F238E27FC236}">
                <a16:creationId xmlns:a16="http://schemas.microsoft.com/office/drawing/2014/main" id="{8BB519F8-ED10-7440-8350-8840A52D34C9}"/>
              </a:ext>
            </a:extLst>
          </p:cNvPr>
          <p:cNvSpPr/>
          <p:nvPr/>
        </p:nvSpPr>
        <p:spPr>
          <a:xfrm>
            <a:off x="6606979" y="3743594"/>
            <a:ext cx="68580" cy="68580"/>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sz="1350" dirty="0"/>
          </a:p>
        </p:txBody>
      </p:sp>
      <p:sp>
        <p:nvSpPr>
          <p:cNvPr id="25" name="Oval 24">
            <a:extLst>
              <a:ext uri="{FF2B5EF4-FFF2-40B4-BE49-F238E27FC236}">
                <a16:creationId xmlns:a16="http://schemas.microsoft.com/office/drawing/2014/main" id="{CBE16782-5132-4449-859B-4A2820D70727}"/>
              </a:ext>
            </a:extLst>
          </p:cNvPr>
          <p:cNvSpPr/>
          <p:nvPr/>
        </p:nvSpPr>
        <p:spPr>
          <a:xfrm>
            <a:off x="7710914" y="2755402"/>
            <a:ext cx="68580" cy="68580"/>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sz="1350" dirty="0"/>
          </a:p>
        </p:txBody>
      </p:sp>
      <p:sp>
        <p:nvSpPr>
          <p:cNvPr id="26" name="Oval 25">
            <a:extLst>
              <a:ext uri="{FF2B5EF4-FFF2-40B4-BE49-F238E27FC236}">
                <a16:creationId xmlns:a16="http://schemas.microsoft.com/office/drawing/2014/main" id="{13AB6E1F-7321-AD48-B681-E3BF94BE1C7F}"/>
              </a:ext>
            </a:extLst>
          </p:cNvPr>
          <p:cNvSpPr/>
          <p:nvPr/>
        </p:nvSpPr>
        <p:spPr>
          <a:xfrm>
            <a:off x="6837940" y="3406116"/>
            <a:ext cx="68580" cy="68580"/>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sz="1350" dirty="0"/>
          </a:p>
        </p:txBody>
      </p:sp>
      <p:sp>
        <p:nvSpPr>
          <p:cNvPr id="27" name="Oval 26">
            <a:extLst>
              <a:ext uri="{FF2B5EF4-FFF2-40B4-BE49-F238E27FC236}">
                <a16:creationId xmlns:a16="http://schemas.microsoft.com/office/drawing/2014/main" id="{1A0D13CA-70F8-6E48-916E-4D2DF1D703ED}"/>
              </a:ext>
            </a:extLst>
          </p:cNvPr>
          <p:cNvSpPr/>
          <p:nvPr/>
        </p:nvSpPr>
        <p:spPr>
          <a:xfrm>
            <a:off x="7203991" y="3398880"/>
            <a:ext cx="68580" cy="68580"/>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sz="1350" dirty="0"/>
          </a:p>
        </p:txBody>
      </p:sp>
      <p:sp>
        <p:nvSpPr>
          <p:cNvPr id="28" name="Oval 27">
            <a:extLst>
              <a:ext uri="{FF2B5EF4-FFF2-40B4-BE49-F238E27FC236}">
                <a16:creationId xmlns:a16="http://schemas.microsoft.com/office/drawing/2014/main" id="{BFE4C26A-6260-7D47-AC91-C416AFE12CC7}"/>
              </a:ext>
            </a:extLst>
          </p:cNvPr>
          <p:cNvSpPr/>
          <p:nvPr/>
        </p:nvSpPr>
        <p:spPr>
          <a:xfrm>
            <a:off x="7443249" y="3104086"/>
            <a:ext cx="68580" cy="68580"/>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sz="1350" dirty="0"/>
          </a:p>
        </p:txBody>
      </p:sp>
      <p:sp>
        <p:nvSpPr>
          <p:cNvPr id="29" name="Oval 28">
            <a:extLst>
              <a:ext uri="{FF2B5EF4-FFF2-40B4-BE49-F238E27FC236}">
                <a16:creationId xmlns:a16="http://schemas.microsoft.com/office/drawing/2014/main" id="{017A6E46-3E28-A547-97EF-1516C52B0691}"/>
              </a:ext>
            </a:extLst>
          </p:cNvPr>
          <p:cNvSpPr/>
          <p:nvPr/>
        </p:nvSpPr>
        <p:spPr>
          <a:xfrm>
            <a:off x="6778619" y="3607228"/>
            <a:ext cx="68580" cy="68580"/>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sz="1350" dirty="0"/>
          </a:p>
        </p:txBody>
      </p:sp>
      <p:sp>
        <p:nvSpPr>
          <p:cNvPr id="30" name="Oval 29">
            <a:extLst>
              <a:ext uri="{FF2B5EF4-FFF2-40B4-BE49-F238E27FC236}">
                <a16:creationId xmlns:a16="http://schemas.microsoft.com/office/drawing/2014/main" id="{0D426F35-BC59-8243-93A0-2B82F5C167C8}"/>
              </a:ext>
            </a:extLst>
          </p:cNvPr>
          <p:cNvSpPr/>
          <p:nvPr/>
        </p:nvSpPr>
        <p:spPr>
          <a:xfrm>
            <a:off x="6641169" y="3903830"/>
            <a:ext cx="68580" cy="68580"/>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sz="1350" dirty="0"/>
          </a:p>
        </p:txBody>
      </p:sp>
      <p:sp>
        <p:nvSpPr>
          <p:cNvPr id="31" name="Oval 30">
            <a:extLst>
              <a:ext uri="{FF2B5EF4-FFF2-40B4-BE49-F238E27FC236}">
                <a16:creationId xmlns:a16="http://schemas.microsoft.com/office/drawing/2014/main" id="{AAAAC51B-5273-EE44-93E4-6792DF9FC633}"/>
              </a:ext>
            </a:extLst>
          </p:cNvPr>
          <p:cNvSpPr/>
          <p:nvPr/>
        </p:nvSpPr>
        <p:spPr>
          <a:xfrm>
            <a:off x="6390868" y="4183070"/>
            <a:ext cx="68580" cy="68580"/>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sz="1350" dirty="0"/>
          </a:p>
        </p:txBody>
      </p:sp>
      <p:sp>
        <p:nvSpPr>
          <p:cNvPr id="32" name="Oval 31">
            <a:extLst>
              <a:ext uri="{FF2B5EF4-FFF2-40B4-BE49-F238E27FC236}">
                <a16:creationId xmlns:a16="http://schemas.microsoft.com/office/drawing/2014/main" id="{E7CB757F-0CE8-934C-B07B-86DABA885012}"/>
              </a:ext>
            </a:extLst>
          </p:cNvPr>
          <p:cNvSpPr/>
          <p:nvPr/>
        </p:nvSpPr>
        <p:spPr>
          <a:xfrm>
            <a:off x="6192650" y="3898041"/>
            <a:ext cx="68580" cy="68580"/>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sz="1350" dirty="0"/>
          </a:p>
        </p:txBody>
      </p:sp>
      <p:sp>
        <p:nvSpPr>
          <p:cNvPr id="33" name="Oval 32">
            <a:extLst>
              <a:ext uri="{FF2B5EF4-FFF2-40B4-BE49-F238E27FC236}">
                <a16:creationId xmlns:a16="http://schemas.microsoft.com/office/drawing/2014/main" id="{DBC3A313-B5FD-5949-B4EB-D2E294EA8F0A}"/>
              </a:ext>
            </a:extLst>
          </p:cNvPr>
          <p:cNvSpPr/>
          <p:nvPr/>
        </p:nvSpPr>
        <p:spPr>
          <a:xfrm>
            <a:off x="6402441" y="3734549"/>
            <a:ext cx="68580" cy="68580"/>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sz="1350" dirty="0"/>
          </a:p>
        </p:txBody>
      </p:sp>
      <p:sp>
        <p:nvSpPr>
          <p:cNvPr id="34" name="Oval 33">
            <a:extLst>
              <a:ext uri="{FF2B5EF4-FFF2-40B4-BE49-F238E27FC236}">
                <a16:creationId xmlns:a16="http://schemas.microsoft.com/office/drawing/2014/main" id="{9006AC25-A34E-224F-8327-181D64B66F47}"/>
              </a:ext>
            </a:extLst>
          </p:cNvPr>
          <p:cNvSpPr/>
          <p:nvPr/>
        </p:nvSpPr>
        <p:spPr>
          <a:xfrm>
            <a:off x="6586190" y="3492926"/>
            <a:ext cx="68580" cy="68580"/>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sz="1350" dirty="0"/>
          </a:p>
        </p:txBody>
      </p:sp>
      <p:sp>
        <p:nvSpPr>
          <p:cNvPr id="35" name="Oval 34">
            <a:extLst>
              <a:ext uri="{FF2B5EF4-FFF2-40B4-BE49-F238E27FC236}">
                <a16:creationId xmlns:a16="http://schemas.microsoft.com/office/drawing/2014/main" id="{4F498B50-1062-D341-BB3E-E79C06BDAD75}"/>
              </a:ext>
            </a:extLst>
          </p:cNvPr>
          <p:cNvSpPr/>
          <p:nvPr/>
        </p:nvSpPr>
        <p:spPr>
          <a:xfrm>
            <a:off x="7325523" y="3537778"/>
            <a:ext cx="68580" cy="68580"/>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sz="1350" dirty="0"/>
          </a:p>
        </p:txBody>
      </p:sp>
      <p:sp>
        <p:nvSpPr>
          <p:cNvPr id="36" name="Oval 35">
            <a:extLst>
              <a:ext uri="{FF2B5EF4-FFF2-40B4-BE49-F238E27FC236}">
                <a16:creationId xmlns:a16="http://schemas.microsoft.com/office/drawing/2014/main" id="{050CDD7F-B992-B042-9705-61558C856474}"/>
              </a:ext>
            </a:extLst>
          </p:cNvPr>
          <p:cNvSpPr/>
          <p:nvPr/>
        </p:nvSpPr>
        <p:spPr>
          <a:xfrm>
            <a:off x="7014453" y="3443734"/>
            <a:ext cx="68580" cy="68580"/>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sz="1350" dirty="0"/>
          </a:p>
        </p:txBody>
      </p:sp>
      <p:sp>
        <p:nvSpPr>
          <p:cNvPr id="37" name="Oval 36">
            <a:extLst>
              <a:ext uri="{FF2B5EF4-FFF2-40B4-BE49-F238E27FC236}">
                <a16:creationId xmlns:a16="http://schemas.microsoft.com/office/drawing/2014/main" id="{D2059E27-AEDF-CA43-99BE-27EF894A400F}"/>
              </a:ext>
            </a:extLst>
          </p:cNvPr>
          <p:cNvSpPr/>
          <p:nvPr/>
        </p:nvSpPr>
        <p:spPr>
          <a:xfrm>
            <a:off x="7545443" y="2993767"/>
            <a:ext cx="68580" cy="68580"/>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sz="1350" dirty="0"/>
          </a:p>
        </p:txBody>
      </p:sp>
      <p:sp>
        <p:nvSpPr>
          <p:cNvPr id="4" name="TextBox 3">
            <a:extLst>
              <a:ext uri="{FF2B5EF4-FFF2-40B4-BE49-F238E27FC236}">
                <a16:creationId xmlns:a16="http://schemas.microsoft.com/office/drawing/2014/main" id="{EE3F37ED-338E-3643-9AA4-D6E54ED53931}"/>
              </a:ext>
            </a:extLst>
          </p:cNvPr>
          <p:cNvSpPr txBox="1"/>
          <p:nvPr/>
        </p:nvSpPr>
        <p:spPr>
          <a:xfrm>
            <a:off x="457200" y="5334000"/>
            <a:ext cx="8229600" cy="577081"/>
          </a:xfrm>
          <a:prstGeom prst="rect">
            <a:avLst/>
          </a:prstGeom>
          <a:noFill/>
        </p:spPr>
        <p:txBody>
          <a:bodyPr wrap="square" rtlCol="0">
            <a:noAutofit/>
          </a:bodyPr>
          <a:lstStyle/>
          <a:p>
            <a:pPr>
              <a:spcBef>
                <a:spcPts val="600"/>
              </a:spcBef>
            </a:pPr>
            <a:r>
              <a:rPr lang="en-US" sz="2000" dirty="0">
                <a:latin typeface="Calibri" panose="020F0502020204030204" pitchFamily="34" charset="0"/>
                <a:cs typeface="Calibri" panose="020F0502020204030204" pitchFamily="34" charset="0"/>
              </a:rPr>
              <a:t>There is strong evidence that </a:t>
            </a:r>
            <a:r>
              <a:rPr lang="en-US" sz="2000" i="1" dirty="0">
                <a:latin typeface="Calibri" panose="020F0502020204030204" pitchFamily="34" charset="0"/>
                <a:cs typeface="Calibri" panose="020F0502020204030204" pitchFamily="34" charset="0"/>
              </a:rPr>
              <a:t>X</a:t>
            </a:r>
            <a:r>
              <a:rPr lang="en-US" sz="2000" i="1" baseline="-25000" dirty="0">
                <a:latin typeface="Calibri" panose="020F0502020204030204" pitchFamily="34" charset="0"/>
                <a:cs typeface="Calibri" panose="020F0502020204030204" pitchFamily="34" charset="0"/>
              </a:rPr>
              <a:t>t</a:t>
            </a:r>
            <a:r>
              <a:rPr lang="en-US" sz="2000" dirty="0">
                <a:latin typeface="Calibri" panose="020F0502020204030204" pitchFamily="34" charset="0"/>
                <a:cs typeface="Calibri" panose="020F0502020204030204" pitchFamily="34" charset="0"/>
              </a:rPr>
              <a:t> and </a:t>
            </a:r>
            <a:r>
              <a:rPr lang="en-US" sz="2000" i="1" dirty="0">
                <a:latin typeface="Calibri" panose="020F0502020204030204" pitchFamily="34" charset="0"/>
                <a:cs typeface="Calibri" panose="020F0502020204030204" pitchFamily="34" charset="0"/>
              </a:rPr>
              <a:t>X</a:t>
            </a:r>
            <a:r>
              <a:rPr lang="en-US" sz="2000" i="1" baseline="-25000" dirty="0">
                <a:latin typeface="Calibri" panose="020F0502020204030204" pitchFamily="34" charset="0"/>
                <a:cs typeface="Calibri" panose="020F0502020204030204" pitchFamily="34" charset="0"/>
              </a:rPr>
              <a:t>t</a:t>
            </a:r>
            <a:r>
              <a:rPr lang="en-US" sz="2000" dirty="0">
                <a:latin typeface="Calibri" panose="020F0502020204030204" pitchFamily="34" charset="0"/>
                <a:cs typeface="Calibri" panose="020F0502020204030204" pitchFamily="34" charset="0"/>
              </a:rPr>
              <a:t> + 1 are positively correlated </a:t>
            </a:r>
            <a:br>
              <a:rPr lang="en-US" sz="2000" dirty="0">
                <a:latin typeface="Calibri" panose="020F0502020204030204" pitchFamily="34" charset="0"/>
                <a:cs typeface="Calibri" panose="020F0502020204030204" pitchFamily="34" charset="0"/>
              </a:rPr>
            </a:br>
            <a:r>
              <a:rPr lang="en-US" sz="2000" dirty="0">
                <a:latin typeface="Calibri" panose="020F0502020204030204" pitchFamily="34" charset="0"/>
                <a:cs typeface="Calibri" panose="020F0502020204030204" pitchFamily="34" charset="0"/>
              </a:rPr>
              <a:t>and thus not independent. </a:t>
            </a:r>
          </a:p>
        </p:txBody>
      </p:sp>
    </p:spTree>
    <p:extLst>
      <p:ext uri="{BB962C8B-B14F-4D97-AF65-F5344CB8AC3E}">
        <p14:creationId xmlns:p14="http://schemas.microsoft.com/office/powerpoint/2010/main" val="601789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500"/>
                                        <p:tgtEl>
                                          <p:spTgt spid="16"/>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8"/>
                                        </p:tgtEl>
                                        <p:attrNameLst>
                                          <p:attrName>style.visibility</p:attrName>
                                        </p:attrNameLst>
                                      </p:cBhvr>
                                      <p:to>
                                        <p:strVal val="visible"/>
                                      </p:to>
                                    </p:set>
                                    <p:animEffect transition="in" filter="fade">
                                      <p:cBhvr>
                                        <p:cTn id="26" dur="500"/>
                                        <p:tgtEl>
                                          <p:spTgt spid="28"/>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fade">
                                      <p:cBhvr>
                                        <p:cTn id="3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1" grpId="0"/>
      <p:bldP spid="12" grpId="0"/>
      <p:bldP spid="16" grpId="0"/>
      <p:bldP spid="28" grpId="0" animBg="1"/>
      <p:bldP spid="4"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48674-4AF5-3443-B7F0-CE3CCEA3D94B}"/>
              </a:ext>
            </a:extLst>
          </p:cNvPr>
          <p:cNvSpPr>
            <a:spLocks noGrp="1"/>
          </p:cNvSpPr>
          <p:nvPr>
            <p:ph type="title"/>
          </p:nvPr>
        </p:nvSpPr>
        <p:spPr/>
        <p:txBody>
          <a:bodyPr>
            <a:noAutofit/>
          </a:bodyPr>
          <a:lstStyle/>
          <a:p>
            <a:pPr>
              <a:spcBef>
                <a:spcPts val="600"/>
              </a:spcBef>
            </a:pPr>
            <a:r>
              <a:rPr lang="en-US" sz="3200" dirty="0"/>
              <a:t>Autocorrelation of Time Series with Dependent Observations (Lag = 1)</a:t>
            </a:r>
          </a:p>
        </p:txBody>
      </p:sp>
      <p:sp>
        <p:nvSpPr>
          <p:cNvPr id="7" name="Rectangle 6">
            <a:extLst>
              <a:ext uri="{FF2B5EF4-FFF2-40B4-BE49-F238E27FC236}">
                <a16:creationId xmlns:a16="http://schemas.microsoft.com/office/drawing/2014/main" id="{4F4BB520-AF2C-8A4E-9AF0-63E8BC7C3E8D}"/>
              </a:ext>
            </a:extLst>
          </p:cNvPr>
          <p:cNvSpPr/>
          <p:nvPr/>
        </p:nvSpPr>
        <p:spPr>
          <a:xfrm>
            <a:off x="585787" y="1600200"/>
            <a:ext cx="5232798" cy="1323439"/>
          </a:xfrm>
          <a:prstGeom prst="rect">
            <a:avLst/>
          </a:prstGeom>
        </p:spPr>
        <p:txBody>
          <a:bodyPr wrap="square">
            <a:spAutoFit/>
          </a:bodyPr>
          <a:lstStyle/>
          <a:p>
            <a:pPr>
              <a:spcBef>
                <a:spcPts val="600"/>
              </a:spcBef>
            </a:pPr>
            <a:r>
              <a:rPr lang="en-US" sz="1400" dirty="0"/>
              <a:t>Y5 = c(5.1,5.2,5.5,5.3,5.1,4.8,4.5,4.4,4.6,4.6,4.8,5.2,5.4,5.6,5.4,5.3,5.1,5.1,4.8,4.7,4.5,4.3,4.6,4.8,4.9,5.2,5.4,5.6,5.5,5.5)</a:t>
            </a:r>
          </a:p>
          <a:p>
            <a:pPr>
              <a:spcBef>
                <a:spcPts val="600"/>
              </a:spcBef>
            </a:pPr>
            <a:r>
              <a:rPr lang="en-US" sz="1400" dirty="0"/>
              <a:t>Time = seq(1,5,length = 30)</a:t>
            </a:r>
          </a:p>
          <a:p>
            <a:pPr>
              <a:spcBef>
                <a:spcPts val="600"/>
              </a:spcBef>
            </a:pPr>
            <a:r>
              <a:rPr lang="en-US" sz="1400" dirty="0"/>
              <a:t>plot(Time,Y, main = "Regression of Y on </a:t>
            </a:r>
            <a:r>
              <a:rPr lang="en-US" sz="1400" dirty="0" err="1"/>
              <a:t>Time",ylim</a:t>
            </a:r>
            <a:r>
              <a:rPr lang="en-US" sz="1400" dirty="0"/>
              <a:t> = c(4,6.2))</a:t>
            </a:r>
          </a:p>
        </p:txBody>
      </p:sp>
      <p:pic>
        <p:nvPicPr>
          <p:cNvPr id="8" name="Picture 7">
            <a:extLst>
              <a:ext uri="{FF2B5EF4-FFF2-40B4-BE49-F238E27FC236}">
                <a16:creationId xmlns:a16="http://schemas.microsoft.com/office/drawing/2014/main" id="{A4F687FD-882E-4344-AC17-3EE6E370E598}"/>
              </a:ext>
            </a:extLst>
          </p:cNvPr>
          <p:cNvPicPr>
            <a:picLocks noChangeAspect="1"/>
          </p:cNvPicPr>
          <p:nvPr/>
        </p:nvPicPr>
        <p:blipFill>
          <a:blip r:embed="rId3"/>
          <a:stretch>
            <a:fillRect/>
          </a:stretch>
        </p:blipFill>
        <p:spPr>
          <a:xfrm>
            <a:off x="5275659" y="3824135"/>
            <a:ext cx="3646979" cy="902345"/>
          </a:xfrm>
          <a:prstGeom prst="rect">
            <a:avLst/>
          </a:prstGeom>
        </p:spPr>
      </p:pic>
      <p:sp>
        <p:nvSpPr>
          <p:cNvPr id="9" name="Rectangle 8">
            <a:extLst>
              <a:ext uri="{FF2B5EF4-FFF2-40B4-BE49-F238E27FC236}">
                <a16:creationId xmlns:a16="http://schemas.microsoft.com/office/drawing/2014/main" id="{2FDCA905-FF02-F84E-8645-3A32AE4BE30D}"/>
              </a:ext>
            </a:extLst>
          </p:cNvPr>
          <p:cNvSpPr/>
          <p:nvPr/>
        </p:nvSpPr>
        <p:spPr>
          <a:xfrm>
            <a:off x="5899421" y="2615862"/>
            <a:ext cx="2891882" cy="307777"/>
          </a:xfrm>
          <a:prstGeom prst="rect">
            <a:avLst/>
          </a:prstGeom>
        </p:spPr>
        <p:txBody>
          <a:bodyPr wrap="none">
            <a:spAutoFit/>
          </a:bodyPr>
          <a:lstStyle/>
          <a:p>
            <a:pPr>
              <a:spcBef>
                <a:spcPts val="600"/>
              </a:spcBef>
            </a:pPr>
            <a:r>
              <a:rPr lang="en-US" sz="1400" dirty="0"/>
              <a:t>acf(Y5,plot = FALSE, lag.max = 1)</a:t>
            </a:r>
          </a:p>
        </p:txBody>
      </p:sp>
      <p:sp>
        <p:nvSpPr>
          <p:cNvPr id="10" name="Rectangle 9">
            <a:extLst>
              <a:ext uri="{FF2B5EF4-FFF2-40B4-BE49-F238E27FC236}">
                <a16:creationId xmlns:a16="http://schemas.microsoft.com/office/drawing/2014/main" id="{A68EBB3F-BCD8-9940-A73F-0ACDB20409A2}"/>
              </a:ext>
            </a:extLst>
          </p:cNvPr>
          <p:cNvSpPr/>
          <p:nvPr/>
        </p:nvSpPr>
        <p:spPr>
          <a:xfrm>
            <a:off x="5788105" y="4307455"/>
            <a:ext cx="632222" cy="45117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600"/>
              </a:spcBef>
            </a:pPr>
            <a:endParaRPr lang="en-US" sz="1350" dirty="0"/>
          </a:p>
        </p:txBody>
      </p:sp>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940528F4-9CF3-C246-AE7C-878FEFB794B7}"/>
                  </a:ext>
                </a:extLst>
              </p:cNvPr>
              <p:cNvSpPr/>
              <p:nvPr/>
            </p:nvSpPr>
            <p:spPr>
              <a:xfrm>
                <a:off x="5275659" y="5001588"/>
                <a:ext cx="3531031" cy="496739"/>
              </a:xfrm>
              <a:prstGeom prst="rect">
                <a:avLst/>
              </a:prstGeom>
            </p:spPr>
            <p:txBody>
              <a:bodyPr wrap="none">
                <a:spAutoFit/>
              </a:bodyPr>
              <a:lstStyle/>
              <a:p>
                <a:pPr>
                  <a:spcBef>
                    <a:spcPts val="600"/>
                  </a:spcBef>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ea typeface="Cambria Math" panose="02040503050406030204" pitchFamily="18" charset="0"/>
                            </a:rPr>
                          </m:ctrlPr>
                        </m:sSubPr>
                        <m:e>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ea typeface="Cambria Math" panose="02040503050406030204" pitchFamily="18" charset="0"/>
                                    </a:rPr>
                                  </m:ctrlPr>
                                </m:accPr>
                                <m:e>
                                  <m:r>
                                    <a:rPr lang="en-US" sz="2400" i="1">
                                      <a:latin typeface="Cambria Math" panose="02040503050406030204" pitchFamily="18" charset="0"/>
                                      <a:ea typeface="Cambria Math" panose="02040503050406030204" pitchFamily="18" charset="0"/>
                                    </a:rPr>
                                    <m:t>𝜌</m:t>
                                  </m:r>
                                </m:e>
                              </m:acc>
                            </m:e>
                            <m:sub>
                              <m:sSub>
                                <m:sSubPr>
                                  <m:ctrlPr>
                                    <a:rPr lang="en-US" sz="2400" i="1">
                                      <a:latin typeface="Cambria Math" panose="02040503050406030204" pitchFamily="18" charset="0"/>
                                    </a:rPr>
                                  </m:ctrlPr>
                                </m:sSubPr>
                                <m:e>
                                  <m:r>
                                    <a:rPr lang="en-US" sz="2400" i="1">
                                      <a:latin typeface="Cambria Math" panose="02040503050406030204" pitchFamily="18" charset="0"/>
                                    </a:rPr>
                                    <m:t>𝑋</m:t>
                                  </m:r>
                                </m:e>
                                <m:sub>
                                  <m:r>
                                    <a:rPr lang="en-US" sz="2400" i="1">
                                      <a:latin typeface="Cambria Math" panose="02040503050406030204" pitchFamily="18" charset="0"/>
                                    </a:rPr>
                                    <m:t>𝑡</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𝑋</m:t>
                                  </m:r>
                                </m:e>
                                <m:sub>
                                  <m:r>
                                    <a:rPr lang="en-US" sz="2400" i="1">
                                      <a:latin typeface="Cambria Math" panose="02040503050406030204" pitchFamily="18" charset="0"/>
                                    </a:rPr>
                                    <m:t>𝑡</m:t>
                                  </m:r>
                                  <m:r>
                                    <a:rPr lang="en-US" sz="2400" i="1">
                                      <a:latin typeface="Cambria Math" panose="02040503050406030204" pitchFamily="18" charset="0"/>
                                    </a:rPr>
                                    <m:t>+1</m:t>
                                  </m:r>
                                </m:sub>
                              </m:sSub>
                            </m:sub>
                          </m:sSub>
                          <m:r>
                            <a:rPr lang="en-US" sz="2400" i="1">
                              <a:latin typeface="Cambria Math" panose="02040503050406030204" pitchFamily="18" charset="0"/>
                            </a:rPr>
                            <m:t>=</m:t>
                          </m:r>
                          <m:acc>
                            <m:accPr>
                              <m:chr m:val="̂"/>
                              <m:ctrlPr>
                                <a:rPr lang="el-GR" sz="2400" i="1">
                                  <a:latin typeface="Cambria Math" panose="02040503050406030204" pitchFamily="18" charset="0"/>
                                  <a:ea typeface="Cambria Math" panose="02040503050406030204" pitchFamily="18" charset="0"/>
                                </a:rPr>
                              </m:ctrlPr>
                            </m:accPr>
                            <m:e>
                              <m:r>
                                <m:rPr>
                                  <m:sty m:val="p"/>
                                </m:rPr>
                                <a:rPr lang="el-GR" sz="2400" i="1">
                                  <a:latin typeface="Cambria Math" panose="02040503050406030204" pitchFamily="18" charset="0"/>
                                  <a:ea typeface="Cambria Math" panose="02040503050406030204" pitchFamily="18" charset="0"/>
                                </a:rPr>
                                <m:t>ρ</m:t>
                              </m:r>
                            </m:e>
                          </m:acc>
                        </m:e>
                        <m:sub>
                          <m:r>
                            <a:rPr lang="en-US" sz="2400" i="1">
                              <a:latin typeface="Cambria Math" panose="02040503050406030204" pitchFamily="18" charset="0"/>
                              <a:ea typeface="Cambria Math" panose="02040503050406030204" pitchFamily="18" charset="0"/>
                            </a:rPr>
                            <m:t>1</m:t>
                          </m:r>
                        </m:sub>
                      </m:sSub>
                      <m:r>
                        <a:rPr lang="en-US" sz="2400" i="1">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𝑟</m:t>
                          </m:r>
                        </m:e>
                        <m:sub>
                          <m:r>
                            <a:rPr lang="en-US" sz="2400" i="1">
                              <a:latin typeface="Cambria Math" panose="02040503050406030204" pitchFamily="18" charset="0"/>
                              <a:ea typeface="Cambria Math" panose="02040503050406030204" pitchFamily="18" charset="0"/>
                            </a:rPr>
                            <m:t>1</m:t>
                          </m:r>
                        </m:sub>
                      </m:sSub>
                      <m:r>
                        <a:rPr lang="en-US" sz="2400" i="1">
                          <a:latin typeface="Cambria Math" panose="02040503050406030204" pitchFamily="18" charset="0"/>
                          <a:ea typeface="Cambria Math" panose="02040503050406030204" pitchFamily="18" charset="0"/>
                        </a:rPr>
                        <m:t>=.827</m:t>
                      </m:r>
                    </m:oMath>
                  </m:oMathPara>
                </a14:m>
                <a:endParaRPr lang="en-US" sz="2400" dirty="0"/>
              </a:p>
            </p:txBody>
          </p:sp>
        </mc:Choice>
        <mc:Fallback xmlns="">
          <p:sp>
            <p:nvSpPr>
              <p:cNvPr id="11" name="Rectangle 10">
                <a:extLst>
                  <a:ext uri="{FF2B5EF4-FFF2-40B4-BE49-F238E27FC236}">
                    <a16:creationId xmlns:a16="http://schemas.microsoft.com/office/drawing/2014/main" id="{940528F4-9CF3-C246-AE7C-878FEFB794B7}"/>
                  </a:ext>
                </a:extLst>
              </p:cNvPr>
              <p:cNvSpPr>
                <a:spLocks noRot="1" noChangeAspect="1" noMove="1" noResize="1" noEditPoints="1" noAdjustHandles="1" noChangeArrowheads="1" noChangeShapeType="1" noTextEdit="1"/>
              </p:cNvSpPr>
              <p:nvPr/>
            </p:nvSpPr>
            <p:spPr>
              <a:xfrm>
                <a:off x="5275659" y="5001588"/>
                <a:ext cx="3531031" cy="496739"/>
              </a:xfrm>
              <a:prstGeom prst="rect">
                <a:avLst/>
              </a:prstGeom>
              <a:blipFill>
                <a:blip r:embed="rId4"/>
                <a:stretch>
                  <a:fillRect t="-2439" b="-3659"/>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5EAE6A00-DB36-CC4C-B956-BB8CA6D9758B}"/>
              </a:ext>
            </a:extLst>
          </p:cNvPr>
          <p:cNvPicPr>
            <a:picLocks noChangeAspect="1"/>
          </p:cNvPicPr>
          <p:nvPr/>
        </p:nvPicPr>
        <p:blipFill>
          <a:blip r:embed="rId5"/>
          <a:stretch>
            <a:fillRect/>
          </a:stretch>
        </p:blipFill>
        <p:spPr>
          <a:xfrm>
            <a:off x="585787" y="3168808"/>
            <a:ext cx="4557629" cy="2774792"/>
          </a:xfrm>
          <a:prstGeom prst="rect">
            <a:avLst/>
          </a:prstGeom>
        </p:spPr>
      </p:pic>
    </p:spTree>
    <p:extLst>
      <p:ext uri="{BB962C8B-B14F-4D97-AF65-F5344CB8AC3E}">
        <p14:creationId xmlns:p14="http://schemas.microsoft.com/office/powerpoint/2010/main" val="3528170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0" grpId="0" animBg="1"/>
      <p:bldP spid="11"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9F0E8E3F-11A8-1B4E-A432-FE0B0811B543}"/>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93131" y="2111271"/>
            <a:ext cx="4884538" cy="3036334"/>
          </a:xfrm>
          <a:prstGeom prst="rect">
            <a:avLst/>
          </a:prstGeom>
        </p:spPr>
      </p:pic>
      <p:sp>
        <p:nvSpPr>
          <p:cNvPr id="2" name="Title 1">
            <a:extLst>
              <a:ext uri="{FF2B5EF4-FFF2-40B4-BE49-F238E27FC236}">
                <a16:creationId xmlns:a16="http://schemas.microsoft.com/office/drawing/2014/main" id="{A0EE40F4-E839-2248-80D2-8B6442C13217}"/>
              </a:ext>
            </a:extLst>
          </p:cNvPr>
          <p:cNvSpPr>
            <a:spLocks noGrp="1"/>
          </p:cNvSpPr>
          <p:nvPr>
            <p:ph type="title"/>
          </p:nvPr>
        </p:nvSpPr>
        <p:spPr/>
        <p:txBody>
          <a:bodyPr>
            <a:noAutofit/>
          </a:bodyPr>
          <a:lstStyle/>
          <a:p>
            <a:pPr>
              <a:spcBef>
                <a:spcPts val="600"/>
              </a:spcBef>
            </a:pPr>
            <a:r>
              <a:rPr lang="en-US" dirty="0"/>
              <a:t>Example: Lag(5) Autocorrelation</a:t>
            </a:r>
          </a:p>
        </p:txBody>
      </p:sp>
      <p:pic>
        <p:nvPicPr>
          <p:cNvPr id="16" name="Picture 15">
            <a:extLst>
              <a:ext uri="{FF2B5EF4-FFF2-40B4-BE49-F238E27FC236}">
                <a16:creationId xmlns:a16="http://schemas.microsoft.com/office/drawing/2014/main" id="{97571DD8-46F9-8349-818B-EB870F15BABC}"/>
              </a:ext>
            </a:extLst>
          </p:cNvPr>
          <p:cNvPicPr>
            <a:picLocks noChangeAspect="1"/>
          </p:cNvPicPr>
          <p:nvPr/>
        </p:nvPicPr>
        <p:blipFill>
          <a:blip r:embed="rId3"/>
          <a:stretch>
            <a:fillRect/>
          </a:stretch>
        </p:blipFill>
        <p:spPr>
          <a:xfrm>
            <a:off x="5009643" y="1790141"/>
            <a:ext cx="3820661" cy="3550172"/>
          </a:xfrm>
          <a:prstGeom prst="rect">
            <a:avLst/>
          </a:prstGeom>
        </p:spPr>
      </p:pic>
      <p:sp>
        <p:nvSpPr>
          <p:cNvPr id="8" name="Oval 7">
            <a:extLst>
              <a:ext uri="{FF2B5EF4-FFF2-40B4-BE49-F238E27FC236}">
                <a16:creationId xmlns:a16="http://schemas.microsoft.com/office/drawing/2014/main" id="{4861709B-B456-2C4E-977A-D1328207B9B9}"/>
              </a:ext>
            </a:extLst>
          </p:cNvPr>
          <p:cNvSpPr/>
          <p:nvPr/>
        </p:nvSpPr>
        <p:spPr>
          <a:xfrm>
            <a:off x="1003720" y="3212579"/>
            <a:ext cx="144380" cy="132348"/>
          </a:xfrm>
          <a:prstGeom prst="ellipse">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sz="1350" dirty="0">
              <a:solidFill>
                <a:srgbClr val="00B050"/>
              </a:solidFill>
            </a:endParaRPr>
          </a:p>
        </p:txBody>
      </p:sp>
      <p:sp>
        <p:nvSpPr>
          <p:cNvPr id="9" name="Oval 8">
            <a:extLst>
              <a:ext uri="{FF2B5EF4-FFF2-40B4-BE49-F238E27FC236}">
                <a16:creationId xmlns:a16="http://schemas.microsoft.com/office/drawing/2014/main" id="{AB2AFCD8-E547-3E47-ABF0-9CDC7BEE4B88}"/>
              </a:ext>
            </a:extLst>
          </p:cNvPr>
          <p:cNvSpPr/>
          <p:nvPr/>
        </p:nvSpPr>
        <p:spPr>
          <a:xfrm>
            <a:off x="1648249" y="4023191"/>
            <a:ext cx="144380" cy="132348"/>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sz="1350" dirty="0"/>
          </a:p>
        </p:txBody>
      </p:sp>
      <p:sp>
        <p:nvSpPr>
          <p:cNvPr id="11" name="TextBox 10">
            <a:extLst>
              <a:ext uri="{FF2B5EF4-FFF2-40B4-BE49-F238E27FC236}">
                <a16:creationId xmlns:a16="http://schemas.microsoft.com/office/drawing/2014/main" id="{A5103BDC-4D99-2445-8A7D-C91E5CAB43CF}"/>
              </a:ext>
            </a:extLst>
          </p:cNvPr>
          <p:cNvSpPr txBox="1"/>
          <p:nvPr/>
        </p:nvSpPr>
        <p:spPr>
          <a:xfrm>
            <a:off x="3089948" y="2790918"/>
            <a:ext cx="918972" cy="307777"/>
          </a:xfrm>
          <a:prstGeom prst="rect">
            <a:avLst/>
          </a:prstGeom>
          <a:noFill/>
        </p:spPr>
        <p:txBody>
          <a:bodyPr wrap="square" rtlCol="0">
            <a:noAutofit/>
          </a:bodyPr>
          <a:lstStyle/>
          <a:p>
            <a:pPr>
              <a:spcBef>
                <a:spcPts val="600"/>
              </a:spcBef>
            </a:pPr>
            <a:r>
              <a:rPr lang="en-US" sz="1400" b="1" i="1" dirty="0">
                <a:solidFill>
                  <a:srgbClr val="FF0000"/>
                </a:solidFill>
              </a:rPr>
              <a:t>X</a:t>
            </a:r>
            <a:r>
              <a:rPr lang="en-US" sz="1400" b="1" baseline="-25000" dirty="0">
                <a:solidFill>
                  <a:srgbClr val="FF0000"/>
                </a:solidFill>
              </a:rPr>
              <a:t>8</a:t>
            </a:r>
            <a:r>
              <a:rPr lang="en-US" sz="1400" b="1" dirty="0">
                <a:solidFill>
                  <a:srgbClr val="FF0000"/>
                </a:solidFill>
              </a:rPr>
              <a:t> = 4.3</a:t>
            </a:r>
          </a:p>
        </p:txBody>
      </p:sp>
      <p:sp>
        <p:nvSpPr>
          <p:cNvPr id="12" name="TextBox 11">
            <a:extLst>
              <a:ext uri="{FF2B5EF4-FFF2-40B4-BE49-F238E27FC236}">
                <a16:creationId xmlns:a16="http://schemas.microsoft.com/office/drawing/2014/main" id="{91680216-D4BF-B748-B594-97F9C5DD96AF}"/>
              </a:ext>
            </a:extLst>
          </p:cNvPr>
          <p:cNvSpPr txBox="1"/>
          <p:nvPr/>
        </p:nvSpPr>
        <p:spPr>
          <a:xfrm>
            <a:off x="1666249" y="2790918"/>
            <a:ext cx="918972" cy="307777"/>
          </a:xfrm>
          <a:prstGeom prst="rect">
            <a:avLst/>
          </a:prstGeom>
          <a:noFill/>
        </p:spPr>
        <p:txBody>
          <a:bodyPr wrap="square" rtlCol="0">
            <a:noAutofit/>
          </a:bodyPr>
          <a:lstStyle/>
          <a:p>
            <a:pPr>
              <a:spcBef>
                <a:spcPts val="600"/>
              </a:spcBef>
            </a:pPr>
            <a:r>
              <a:rPr lang="en-US" sz="1400" b="1" i="1" dirty="0">
                <a:solidFill>
                  <a:srgbClr val="00B050"/>
                </a:solidFill>
              </a:rPr>
              <a:t>X</a:t>
            </a:r>
            <a:r>
              <a:rPr lang="en-US" sz="1400" b="1" baseline="-25000" dirty="0">
                <a:solidFill>
                  <a:srgbClr val="00B050"/>
                </a:solidFill>
              </a:rPr>
              <a:t>3</a:t>
            </a:r>
            <a:r>
              <a:rPr lang="en-US" sz="1400" b="1" dirty="0">
                <a:solidFill>
                  <a:srgbClr val="00B050"/>
                </a:solidFill>
              </a:rPr>
              <a:t> = 5.5</a:t>
            </a:r>
          </a:p>
        </p:txBody>
      </p:sp>
      <p:sp>
        <p:nvSpPr>
          <p:cNvPr id="13" name="Oval 12">
            <a:extLst>
              <a:ext uri="{FF2B5EF4-FFF2-40B4-BE49-F238E27FC236}">
                <a16:creationId xmlns:a16="http://schemas.microsoft.com/office/drawing/2014/main" id="{99C230F3-D0D0-C849-8264-E7B8F20E3F19}"/>
              </a:ext>
            </a:extLst>
          </p:cNvPr>
          <p:cNvSpPr/>
          <p:nvPr/>
        </p:nvSpPr>
        <p:spPr>
          <a:xfrm>
            <a:off x="7695909" y="4081789"/>
            <a:ext cx="68580" cy="68580"/>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sz="1350" dirty="0"/>
          </a:p>
        </p:txBody>
      </p:sp>
      <p:sp>
        <p:nvSpPr>
          <p:cNvPr id="15" name="TextBox 14">
            <a:extLst>
              <a:ext uri="{FF2B5EF4-FFF2-40B4-BE49-F238E27FC236}">
                <a16:creationId xmlns:a16="http://schemas.microsoft.com/office/drawing/2014/main" id="{9C0A00DC-13CB-0B49-B645-96B399A59BDB}"/>
              </a:ext>
            </a:extLst>
          </p:cNvPr>
          <p:cNvSpPr txBox="1"/>
          <p:nvPr/>
        </p:nvSpPr>
        <p:spPr>
          <a:xfrm>
            <a:off x="7539228" y="3798280"/>
            <a:ext cx="918972" cy="307777"/>
          </a:xfrm>
          <a:prstGeom prst="rect">
            <a:avLst/>
          </a:prstGeom>
          <a:noFill/>
        </p:spPr>
        <p:txBody>
          <a:bodyPr wrap="square" rtlCol="0">
            <a:noAutofit/>
          </a:bodyPr>
          <a:lstStyle/>
          <a:p>
            <a:pPr>
              <a:spcBef>
                <a:spcPts val="600"/>
              </a:spcBef>
            </a:pPr>
            <a:r>
              <a:rPr lang="en-US" sz="1400" b="1" dirty="0">
                <a:solidFill>
                  <a:srgbClr val="7030A0"/>
                </a:solidFill>
              </a:rPr>
              <a:t>(5.5,4.3)</a:t>
            </a:r>
          </a:p>
        </p:txBody>
      </p:sp>
      <p:sp>
        <p:nvSpPr>
          <p:cNvPr id="14" name="TextBox 13">
            <a:extLst>
              <a:ext uri="{FF2B5EF4-FFF2-40B4-BE49-F238E27FC236}">
                <a16:creationId xmlns:a16="http://schemas.microsoft.com/office/drawing/2014/main" id="{00A9CBCA-AF26-B540-B5BE-732249DCD951}"/>
              </a:ext>
            </a:extLst>
          </p:cNvPr>
          <p:cNvSpPr txBox="1"/>
          <p:nvPr/>
        </p:nvSpPr>
        <p:spPr>
          <a:xfrm>
            <a:off x="5783582" y="2054490"/>
            <a:ext cx="2532321" cy="300082"/>
          </a:xfrm>
          <a:prstGeom prst="rect">
            <a:avLst/>
          </a:prstGeom>
          <a:solidFill>
            <a:schemeClr val="bg1"/>
          </a:solidFill>
        </p:spPr>
        <p:txBody>
          <a:bodyPr wrap="square" rtlCol="0">
            <a:noAutofit/>
          </a:bodyPr>
          <a:lstStyle/>
          <a:p>
            <a:pPr algn="ctr">
              <a:spcBef>
                <a:spcPts val="600"/>
              </a:spcBef>
            </a:pPr>
            <a:r>
              <a:rPr lang="en-US" sz="1350" b="1" dirty="0"/>
              <a:t>Lag (5) Autocorrelation Plot</a:t>
            </a: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812EAC19-FADB-DA49-AB9F-26866D79BD17}"/>
                  </a:ext>
                </a:extLst>
              </p:cNvPr>
              <p:cNvSpPr txBox="1"/>
              <p:nvPr/>
            </p:nvSpPr>
            <p:spPr>
              <a:xfrm rot="16200000">
                <a:off x="4921285" y="3413424"/>
                <a:ext cx="384464" cy="207749"/>
              </a:xfrm>
              <a:prstGeom prst="rect">
                <a:avLst/>
              </a:prstGeom>
              <a:solidFill>
                <a:schemeClr val="bg1"/>
              </a:solidFill>
            </p:spPr>
            <p:txBody>
              <a:bodyPr wrap="none" lIns="0" tIns="0" rIns="0" bIns="0" rtlCol="0">
                <a:noAutofit/>
              </a:bodyPr>
              <a:lstStyle/>
              <a:p>
                <a:pPr>
                  <a:spcBef>
                    <a:spcPts val="600"/>
                  </a:spcBef>
                </a:pPr>
                <a14:m>
                  <m:oMathPara xmlns:m="http://schemas.openxmlformats.org/officeDocument/2006/math">
                    <m:oMathParaPr>
                      <m:jc m:val="centerGroup"/>
                    </m:oMathParaPr>
                    <m:oMath xmlns:m="http://schemas.openxmlformats.org/officeDocument/2006/math">
                      <m:sSub>
                        <m:sSubPr>
                          <m:ctrlPr>
                            <a:rPr lang="en-US" sz="1350" i="1">
                              <a:latin typeface="Cambria Math" panose="02040503050406030204" pitchFamily="18" charset="0"/>
                            </a:rPr>
                          </m:ctrlPr>
                        </m:sSubPr>
                        <m:e>
                          <m:r>
                            <a:rPr lang="en-US" sz="1350" i="1">
                              <a:latin typeface="Cambria Math" panose="02040503050406030204" pitchFamily="18" charset="0"/>
                            </a:rPr>
                            <m:t>𝑋</m:t>
                          </m:r>
                        </m:e>
                        <m:sub>
                          <m:r>
                            <a:rPr lang="en-US" sz="1350" i="1">
                              <a:latin typeface="Cambria Math" panose="02040503050406030204" pitchFamily="18" charset="0"/>
                            </a:rPr>
                            <m:t>𝑡</m:t>
                          </m:r>
                          <m:r>
                            <a:rPr lang="en-US" sz="1350" i="1">
                              <a:latin typeface="Cambria Math" panose="02040503050406030204" pitchFamily="18" charset="0"/>
                            </a:rPr>
                            <m:t>+5</m:t>
                          </m:r>
                        </m:sub>
                      </m:sSub>
                    </m:oMath>
                  </m:oMathPara>
                </a14:m>
                <a:endParaRPr lang="en-US" sz="1350" dirty="0"/>
              </a:p>
            </p:txBody>
          </p:sp>
        </mc:Choice>
        <mc:Fallback xmlns="">
          <p:sp>
            <p:nvSpPr>
              <p:cNvPr id="18" name="TextBox 17">
                <a:extLst>
                  <a:ext uri="{FF2B5EF4-FFF2-40B4-BE49-F238E27FC236}">
                    <a16:creationId xmlns:a16="http://schemas.microsoft.com/office/drawing/2014/main" id="{812EAC19-FADB-DA49-AB9F-26866D79BD17}"/>
                  </a:ext>
                </a:extLst>
              </p:cNvPr>
              <p:cNvSpPr txBox="1">
                <a:spLocks noRot="1" noChangeAspect="1" noMove="1" noResize="1" noEditPoints="1" noAdjustHandles="1" noChangeArrowheads="1" noChangeShapeType="1" noTextEdit="1"/>
              </p:cNvSpPr>
              <p:nvPr/>
            </p:nvSpPr>
            <p:spPr>
              <a:xfrm rot="16200000">
                <a:off x="4921285" y="3413424"/>
                <a:ext cx="384464" cy="207749"/>
              </a:xfrm>
              <a:prstGeom prst="rect">
                <a:avLst/>
              </a:prstGeom>
              <a:blipFill>
                <a:blip r:embed="rId4"/>
                <a:stretch>
                  <a:fillRect t="-3125" r="-17647" b="-9375"/>
                </a:stretch>
              </a:blipFill>
            </p:spPr>
            <p:txBody>
              <a:bodyPr/>
              <a:lstStyle/>
              <a:p>
                <a:r>
                  <a:rPr lang="en-US">
                    <a:noFill/>
                  </a:rPr>
                  <a:t> </a:t>
                </a:r>
              </a:p>
            </p:txBody>
          </p:sp>
        </mc:Fallback>
      </mc:AlternateContent>
    </p:spTree>
    <p:extLst>
      <p:ext uri="{BB962C8B-B14F-4D97-AF65-F5344CB8AC3E}">
        <p14:creationId xmlns:p14="http://schemas.microsoft.com/office/powerpoint/2010/main" val="3029440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fade">
                                      <p:cBhvr>
                                        <p:cTn id="26"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1" grpId="0"/>
      <p:bldP spid="12" grpId="0"/>
      <p:bldP spid="13" grpId="0" animBg="1"/>
      <p:bldP spid="15"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F2B1B02B-5E27-2649-A7FB-D3F5DB9C4162}"/>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93131" y="2111271"/>
            <a:ext cx="4884538" cy="3036334"/>
          </a:xfrm>
          <a:prstGeom prst="rect">
            <a:avLst/>
          </a:prstGeom>
        </p:spPr>
      </p:pic>
      <p:sp>
        <p:nvSpPr>
          <p:cNvPr id="2" name="Title 1">
            <a:extLst>
              <a:ext uri="{FF2B5EF4-FFF2-40B4-BE49-F238E27FC236}">
                <a16:creationId xmlns:a16="http://schemas.microsoft.com/office/drawing/2014/main" id="{A0EE40F4-E839-2248-80D2-8B6442C13217}"/>
              </a:ext>
            </a:extLst>
          </p:cNvPr>
          <p:cNvSpPr>
            <a:spLocks noGrp="1"/>
          </p:cNvSpPr>
          <p:nvPr>
            <p:ph type="title"/>
          </p:nvPr>
        </p:nvSpPr>
        <p:spPr/>
        <p:txBody>
          <a:bodyPr>
            <a:noAutofit/>
          </a:bodyPr>
          <a:lstStyle/>
          <a:p>
            <a:pPr>
              <a:spcBef>
                <a:spcPts val="600"/>
              </a:spcBef>
            </a:pPr>
            <a:r>
              <a:rPr lang="en-US" dirty="0"/>
              <a:t>Example: Lag(5) Autocorrelation</a:t>
            </a:r>
          </a:p>
        </p:txBody>
      </p:sp>
      <p:pic>
        <p:nvPicPr>
          <p:cNvPr id="19" name="Picture 18">
            <a:extLst>
              <a:ext uri="{FF2B5EF4-FFF2-40B4-BE49-F238E27FC236}">
                <a16:creationId xmlns:a16="http://schemas.microsoft.com/office/drawing/2014/main" id="{33793BB9-0696-6942-9044-95FF70CE3D1A}"/>
              </a:ext>
            </a:extLst>
          </p:cNvPr>
          <p:cNvPicPr>
            <a:picLocks noChangeAspect="1"/>
          </p:cNvPicPr>
          <p:nvPr/>
        </p:nvPicPr>
        <p:blipFill>
          <a:blip r:embed="rId3"/>
          <a:stretch>
            <a:fillRect/>
          </a:stretch>
        </p:blipFill>
        <p:spPr>
          <a:xfrm>
            <a:off x="5009643" y="1790141"/>
            <a:ext cx="3820661" cy="3550172"/>
          </a:xfrm>
          <a:prstGeom prst="rect">
            <a:avLst/>
          </a:prstGeom>
        </p:spPr>
      </p:pic>
      <p:sp>
        <p:nvSpPr>
          <p:cNvPr id="8" name="Oval 7">
            <a:extLst>
              <a:ext uri="{FF2B5EF4-FFF2-40B4-BE49-F238E27FC236}">
                <a16:creationId xmlns:a16="http://schemas.microsoft.com/office/drawing/2014/main" id="{4861709B-B456-2C4E-977A-D1328207B9B9}"/>
              </a:ext>
            </a:extLst>
          </p:cNvPr>
          <p:cNvSpPr/>
          <p:nvPr/>
        </p:nvSpPr>
        <p:spPr>
          <a:xfrm>
            <a:off x="1130056" y="3363429"/>
            <a:ext cx="144380" cy="132348"/>
          </a:xfrm>
          <a:prstGeom prst="ellipse">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sz="1350" dirty="0">
              <a:solidFill>
                <a:srgbClr val="00B050"/>
              </a:solidFill>
            </a:endParaRPr>
          </a:p>
        </p:txBody>
      </p:sp>
      <p:sp>
        <p:nvSpPr>
          <p:cNvPr id="9" name="Oval 8">
            <a:extLst>
              <a:ext uri="{FF2B5EF4-FFF2-40B4-BE49-F238E27FC236}">
                <a16:creationId xmlns:a16="http://schemas.microsoft.com/office/drawing/2014/main" id="{AB2AFCD8-E547-3E47-ABF0-9CDC7BEE4B88}"/>
              </a:ext>
            </a:extLst>
          </p:cNvPr>
          <p:cNvSpPr/>
          <p:nvPr/>
        </p:nvSpPr>
        <p:spPr>
          <a:xfrm>
            <a:off x="1757221" y="3875414"/>
            <a:ext cx="144380" cy="132348"/>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sz="1350" dirty="0"/>
          </a:p>
        </p:txBody>
      </p:sp>
      <p:sp>
        <p:nvSpPr>
          <p:cNvPr id="11" name="TextBox 10">
            <a:extLst>
              <a:ext uri="{FF2B5EF4-FFF2-40B4-BE49-F238E27FC236}">
                <a16:creationId xmlns:a16="http://schemas.microsoft.com/office/drawing/2014/main" id="{A5103BDC-4D99-2445-8A7D-C91E5CAB43CF}"/>
              </a:ext>
            </a:extLst>
          </p:cNvPr>
          <p:cNvSpPr txBox="1"/>
          <p:nvPr/>
        </p:nvSpPr>
        <p:spPr>
          <a:xfrm>
            <a:off x="3089947" y="2790918"/>
            <a:ext cx="1068131" cy="307777"/>
          </a:xfrm>
          <a:prstGeom prst="rect">
            <a:avLst/>
          </a:prstGeom>
          <a:noFill/>
        </p:spPr>
        <p:txBody>
          <a:bodyPr wrap="square" rtlCol="0">
            <a:noAutofit/>
          </a:bodyPr>
          <a:lstStyle/>
          <a:p>
            <a:pPr>
              <a:spcBef>
                <a:spcPts val="600"/>
              </a:spcBef>
            </a:pPr>
            <a:r>
              <a:rPr lang="en-US" sz="1400" b="1" i="1" dirty="0">
                <a:solidFill>
                  <a:srgbClr val="FF0000"/>
                </a:solidFill>
              </a:rPr>
              <a:t>X</a:t>
            </a:r>
            <a:r>
              <a:rPr lang="en-US" sz="1400" b="1" baseline="-25000" dirty="0">
                <a:solidFill>
                  <a:srgbClr val="FF0000"/>
                </a:solidFill>
              </a:rPr>
              <a:t>9</a:t>
            </a:r>
            <a:r>
              <a:rPr lang="en-US" sz="1400" b="1" dirty="0">
                <a:solidFill>
                  <a:srgbClr val="FF0000"/>
                </a:solidFill>
              </a:rPr>
              <a:t> = 4.5</a:t>
            </a:r>
          </a:p>
        </p:txBody>
      </p:sp>
      <p:sp>
        <p:nvSpPr>
          <p:cNvPr id="12" name="TextBox 11">
            <a:extLst>
              <a:ext uri="{FF2B5EF4-FFF2-40B4-BE49-F238E27FC236}">
                <a16:creationId xmlns:a16="http://schemas.microsoft.com/office/drawing/2014/main" id="{91680216-D4BF-B748-B594-97F9C5DD96AF}"/>
              </a:ext>
            </a:extLst>
          </p:cNvPr>
          <p:cNvSpPr txBox="1"/>
          <p:nvPr/>
        </p:nvSpPr>
        <p:spPr>
          <a:xfrm>
            <a:off x="1666248" y="2790918"/>
            <a:ext cx="1068131" cy="307777"/>
          </a:xfrm>
          <a:prstGeom prst="rect">
            <a:avLst/>
          </a:prstGeom>
          <a:noFill/>
        </p:spPr>
        <p:txBody>
          <a:bodyPr wrap="square" rtlCol="0">
            <a:noAutofit/>
          </a:bodyPr>
          <a:lstStyle/>
          <a:p>
            <a:pPr>
              <a:spcBef>
                <a:spcPts val="600"/>
              </a:spcBef>
            </a:pPr>
            <a:r>
              <a:rPr lang="en-US" sz="1400" b="1" i="1" dirty="0">
                <a:solidFill>
                  <a:srgbClr val="00B050"/>
                </a:solidFill>
              </a:rPr>
              <a:t>X</a:t>
            </a:r>
            <a:r>
              <a:rPr lang="en-US" sz="1400" b="1" baseline="-25000" dirty="0">
                <a:solidFill>
                  <a:srgbClr val="00B050"/>
                </a:solidFill>
              </a:rPr>
              <a:t>4</a:t>
            </a:r>
            <a:r>
              <a:rPr lang="en-US" sz="1400" b="1" dirty="0">
                <a:solidFill>
                  <a:srgbClr val="00B050"/>
                </a:solidFill>
              </a:rPr>
              <a:t> = 5.3</a:t>
            </a:r>
          </a:p>
        </p:txBody>
      </p:sp>
      <p:sp>
        <p:nvSpPr>
          <p:cNvPr id="13" name="Oval 12">
            <a:extLst>
              <a:ext uri="{FF2B5EF4-FFF2-40B4-BE49-F238E27FC236}">
                <a16:creationId xmlns:a16="http://schemas.microsoft.com/office/drawing/2014/main" id="{99C230F3-D0D0-C849-8264-E7B8F20E3F19}"/>
              </a:ext>
            </a:extLst>
          </p:cNvPr>
          <p:cNvSpPr/>
          <p:nvPr/>
        </p:nvSpPr>
        <p:spPr>
          <a:xfrm>
            <a:off x="7280099" y="3939182"/>
            <a:ext cx="68580" cy="68580"/>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sz="1350" dirty="0"/>
          </a:p>
        </p:txBody>
      </p:sp>
      <p:sp>
        <p:nvSpPr>
          <p:cNvPr id="18" name="TextBox 17">
            <a:extLst>
              <a:ext uri="{FF2B5EF4-FFF2-40B4-BE49-F238E27FC236}">
                <a16:creationId xmlns:a16="http://schemas.microsoft.com/office/drawing/2014/main" id="{AB83C6B1-F2B0-0343-B3F2-2C46506479BC}"/>
              </a:ext>
            </a:extLst>
          </p:cNvPr>
          <p:cNvSpPr txBox="1"/>
          <p:nvPr/>
        </p:nvSpPr>
        <p:spPr>
          <a:xfrm>
            <a:off x="6932868" y="3662183"/>
            <a:ext cx="1068131" cy="307777"/>
          </a:xfrm>
          <a:prstGeom prst="rect">
            <a:avLst/>
          </a:prstGeom>
          <a:noFill/>
        </p:spPr>
        <p:txBody>
          <a:bodyPr wrap="square" rtlCol="0">
            <a:noAutofit/>
          </a:bodyPr>
          <a:lstStyle/>
          <a:p>
            <a:pPr>
              <a:spcBef>
                <a:spcPts val="600"/>
              </a:spcBef>
            </a:pPr>
            <a:r>
              <a:rPr lang="en-US" sz="1400" b="1" dirty="0">
                <a:solidFill>
                  <a:srgbClr val="7030A0"/>
                </a:solidFill>
              </a:rPr>
              <a:t>(5.3,4.5)</a:t>
            </a:r>
          </a:p>
        </p:txBody>
      </p:sp>
      <p:sp>
        <p:nvSpPr>
          <p:cNvPr id="14" name="Oval 13">
            <a:extLst>
              <a:ext uri="{FF2B5EF4-FFF2-40B4-BE49-F238E27FC236}">
                <a16:creationId xmlns:a16="http://schemas.microsoft.com/office/drawing/2014/main" id="{C0FE2640-A1DD-7149-8E5E-CE9DE993F83B}"/>
              </a:ext>
            </a:extLst>
          </p:cNvPr>
          <p:cNvSpPr/>
          <p:nvPr/>
        </p:nvSpPr>
        <p:spPr>
          <a:xfrm>
            <a:off x="7695909" y="4081789"/>
            <a:ext cx="68580" cy="68580"/>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sz="1350" dirty="0"/>
          </a:p>
        </p:txBody>
      </p:sp>
      <p:sp>
        <p:nvSpPr>
          <p:cNvPr id="15" name="TextBox 14">
            <a:extLst>
              <a:ext uri="{FF2B5EF4-FFF2-40B4-BE49-F238E27FC236}">
                <a16:creationId xmlns:a16="http://schemas.microsoft.com/office/drawing/2014/main" id="{E2FA2386-AAE6-AB44-A075-917C753E23E2}"/>
              </a:ext>
            </a:extLst>
          </p:cNvPr>
          <p:cNvSpPr txBox="1"/>
          <p:nvPr/>
        </p:nvSpPr>
        <p:spPr>
          <a:xfrm>
            <a:off x="5783582" y="2054490"/>
            <a:ext cx="2532321" cy="300082"/>
          </a:xfrm>
          <a:prstGeom prst="rect">
            <a:avLst/>
          </a:prstGeom>
          <a:solidFill>
            <a:schemeClr val="bg1"/>
          </a:solidFill>
        </p:spPr>
        <p:txBody>
          <a:bodyPr wrap="square" rtlCol="0">
            <a:noAutofit/>
          </a:bodyPr>
          <a:lstStyle/>
          <a:p>
            <a:pPr algn="ctr">
              <a:spcBef>
                <a:spcPts val="600"/>
              </a:spcBef>
            </a:pPr>
            <a:r>
              <a:rPr lang="en-US" sz="1350" b="1" dirty="0"/>
              <a:t>Lag (5) Autocorrelation Plot</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6CE216E3-E0CF-134D-A409-ADF3B98CA9C2}"/>
                  </a:ext>
                </a:extLst>
              </p:cNvPr>
              <p:cNvSpPr txBox="1"/>
              <p:nvPr/>
            </p:nvSpPr>
            <p:spPr>
              <a:xfrm rot="16200000">
                <a:off x="4921285" y="3413424"/>
                <a:ext cx="384464" cy="207749"/>
              </a:xfrm>
              <a:prstGeom prst="rect">
                <a:avLst/>
              </a:prstGeom>
              <a:solidFill>
                <a:schemeClr val="bg1"/>
              </a:solidFill>
            </p:spPr>
            <p:txBody>
              <a:bodyPr wrap="none" lIns="0" tIns="0" rIns="0" bIns="0" rtlCol="0">
                <a:noAutofit/>
              </a:bodyPr>
              <a:lstStyle/>
              <a:p>
                <a:pPr>
                  <a:spcBef>
                    <a:spcPts val="600"/>
                  </a:spcBef>
                </a:pPr>
                <a14:m>
                  <m:oMathPara xmlns:m="http://schemas.openxmlformats.org/officeDocument/2006/math">
                    <m:oMathParaPr>
                      <m:jc m:val="centerGroup"/>
                    </m:oMathParaPr>
                    <m:oMath xmlns:m="http://schemas.openxmlformats.org/officeDocument/2006/math">
                      <m:sSub>
                        <m:sSubPr>
                          <m:ctrlPr>
                            <a:rPr lang="en-US" sz="1350" i="1">
                              <a:latin typeface="Cambria Math" panose="02040503050406030204" pitchFamily="18" charset="0"/>
                            </a:rPr>
                          </m:ctrlPr>
                        </m:sSubPr>
                        <m:e>
                          <m:r>
                            <a:rPr lang="en-US" sz="1350" i="1">
                              <a:latin typeface="Cambria Math" panose="02040503050406030204" pitchFamily="18" charset="0"/>
                            </a:rPr>
                            <m:t>𝑋</m:t>
                          </m:r>
                        </m:e>
                        <m:sub>
                          <m:r>
                            <a:rPr lang="en-US" sz="1350" i="1">
                              <a:latin typeface="Cambria Math" panose="02040503050406030204" pitchFamily="18" charset="0"/>
                            </a:rPr>
                            <m:t>𝑡</m:t>
                          </m:r>
                          <m:r>
                            <a:rPr lang="en-US" sz="1350" i="1">
                              <a:latin typeface="Cambria Math" panose="02040503050406030204" pitchFamily="18" charset="0"/>
                            </a:rPr>
                            <m:t>+5</m:t>
                          </m:r>
                        </m:sub>
                      </m:sSub>
                    </m:oMath>
                  </m:oMathPara>
                </a14:m>
                <a:endParaRPr lang="en-US" sz="1350" dirty="0"/>
              </a:p>
            </p:txBody>
          </p:sp>
        </mc:Choice>
        <mc:Fallback xmlns="">
          <p:sp>
            <p:nvSpPr>
              <p:cNvPr id="3" name="TextBox 2">
                <a:extLst>
                  <a:ext uri="{FF2B5EF4-FFF2-40B4-BE49-F238E27FC236}">
                    <a16:creationId xmlns:a16="http://schemas.microsoft.com/office/drawing/2014/main" id="{6CE216E3-E0CF-134D-A409-ADF3B98CA9C2}"/>
                  </a:ext>
                </a:extLst>
              </p:cNvPr>
              <p:cNvSpPr txBox="1">
                <a:spLocks noRot="1" noChangeAspect="1" noMove="1" noResize="1" noEditPoints="1" noAdjustHandles="1" noChangeArrowheads="1" noChangeShapeType="1" noTextEdit="1"/>
              </p:cNvSpPr>
              <p:nvPr/>
            </p:nvSpPr>
            <p:spPr>
              <a:xfrm rot="16200000">
                <a:off x="4921285" y="3413424"/>
                <a:ext cx="384464" cy="207749"/>
              </a:xfrm>
              <a:prstGeom prst="rect">
                <a:avLst/>
              </a:prstGeom>
              <a:blipFill>
                <a:blip r:embed="rId4"/>
                <a:stretch>
                  <a:fillRect t="-3125" r="-17647" b="-9375"/>
                </a:stretch>
              </a:blipFill>
            </p:spPr>
            <p:txBody>
              <a:bodyPr/>
              <a:lstStyle/>
              <a:p>
                <a:r>
                  <a:rPr lang="en-US">
                    <a:noFill/>
                  </a:rPr>
                  <a:t> </a:t>
                </a:r>
              </a:p>
            </p:txBody>
          </p:sp>
        </mc:Fallback>
      </mc:AlternateContent>
    </p:spTree>
    <p:extLst>
      <p:ext uri="{BB962C8B-B14F-4D97-AF65-F5344CB8AC3E}">
        <p14:creationId xmlns:p14="http://schemas.microsoft.com/office/powerpoint/2010/main" val="3613602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500"/>
                                        <p:tgtEl>
                                          <p:spTgt spid="18"/>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fade">
                                      <p:cBhvr>
                                        <p:cTn id="26"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1" grpId="0"/>
      <p:bldP spid="12" grpId="0"/>
      <p:bldP spid="13" grpId="0" animBg="1"/>
      <p:bldP spid="18"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BDE06AD0-4FEA-ED43-BAD1-D723431D0E0E}"/>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93131" y="2111271"/>
            <a:ext cx="4884538" cy="3036334"/>
          </a:xfrm>
          <a:prstGeom prst="rect">
            <a:avLst/>
          </a:prstGeom>
        </p:spPr>
      </p:pic>
      <p:sp>
        <p:nvSpPr>
          <p:cNvPr id="2" name="Title 1">
            <a:extLst>
              <a:ext uri="{FF2B5EF4-FFF2-40B4-BE49-F238E27FC236}">
                <a16:creationId xmlns:a16="http://schemas.microsoft.com/office/drawing/2014/main" id="{A0EE40F4-E839-2248-80D2-8B6442C13217}"/>
              </a:ext>
            </a:extLst>
          </p:cNvPr>
          <p:cNvSpPr>
            <a:spLocks noGrp="1"/>
          </p:cNvSpPr>
          <p:nvPr>
            <p:ph type="title"/>
          </p:nvPr>
        </p:nvSpPr>
        <p:spPr/>
        <p:txBody>
          <a:bodyPr>
            <a:noAutofit/>
          </a:bodyPr>
          <a:lstStyle/>
          <a:p>
            <a:pPr>
              <a:spcBef>
                <a:spcPts val="600"/>
              </a:spcBef>
            </a:pPr>
            <a:r>
              <a:rPr lang="en-US" dirty="0"/>
              <a:t>Example: Lag(5) Autocorrelation</a:t>
            </a:r>
          </a:p>
        </p:txBody>
      </p:sp>
      <p:sp>
        <p:nvSpPr>
          <p:cNvPr id="8" name="Oval 7">
            <a:extLst>
              <a:ext uri="{FF2B5EF4-FFF2-40B4-BE49-F238E27FC236}">
                <a16:creationId xmlns:a16="http://schemas.microsoft.com/office/drawing/2014/main" id="{4861709B-B456-2C4E-977A-D1328207B9B9}"/>
              </a:ext>
            </a:extLst>
          </p:cNvPr>
          <p:cNvSpPr/>
          <p:nvPr/>
        </p:nvSpPr>
        <p:spPr>
          <a:xfrm>
            <a:off x="1260273" y="3502327"/>
            <a:ext cx="144380" cy="132348"/>
          </a:xfrm>
          <a:prstGeom prst="ellipse">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sz="1350" dirty="0">
              <a:solidFill>
                <a:srgbClr val="00B050"/>
              </a:solidFill>
            </a:endParaRPr>
          </a:p>
        </p:txBody>
      </p:sp>
      <p:pic>
        <p:nvPicPr>
          <p:cNvPr id="19" name="Picture 18">
            <a:extLst>
              <a:ext uri="{FF2B5EF4-FFF2-40B4-BE49-F238E27FC236}">
                <a16:creationId xmlns:a16="http://schemas.microsoft.com/office/drawing/2014/main" id="{B28A1A62-3267-2549-B419-9B34FA9997F2}"/>
              </a:ext>
            </a:extLst>
          </p:cNvPr>
          <p:cNvPicPr>
            <a:picLocks noChangeAspect="1"/>
          </p:cNvPicPr>
          <p:nvPr/>
        </p:nvPicPr>
        <p:blipFill>
          <a:blip r:embed="rId3"/>
          <a:stretch>
            <a:fillRect/>
          </a:stretch>
        </p:blipFill>
        <p:spPr>
          <a:xfrm>
            <a:off x="5009643" y="1790141"/>
            <a:ext cx="3820661" cy="3550172"/>
          </a:xfrm>
          <a:prstGeom prst="rect">
            <a:avLst/>
          </a:prstGeom>
        </p:spPr>
      </p:pic>
      <p:sp>
        <p:nvSpPr>
          <p:cNvPr id="9" name="Oval 8">
            <a:extLst>
              <a:ext uri="{FF2B5EF4-FFF2-40B4-BE49-F238E27FC236}">
                <a16:creationId xmlns:a16="http://schemas.microsoft.com/office/drawing/2014/main" id="{AB2AFCD8-E547-3E47-ABF0-9CDC7BEE4B88}"/>
              </a:ext>
            </a:extLst>
          </p:cNvPr>
          <p:cNvSpPr/>
          <p:nvPr/>
        </p:nvSpPr>
        <p:spPr>
          <a:xfrm>
            <a:off x="1896115" y="3866742"/>
            <a:ext cx="144380" cy="132348"/>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sz="1350" dirty="0"/>
          </a:p>
        </p:txBody>
      </p:sp>
      <p:sp>
        <p:nvSpPr>
          <p:cNvPr id="11" name="TextBox 10">
            <a:extLst>
              <a:ext uri="{FF2B5EF4-FFF2-40B4-BE49-F238E27FC236}">
                <a16:creationId xmlns:a16="http://schemas.microsoft.com/office/drawing/2014/main" id="{A5103BDC-4D99-2445-8A7D-C91E5CAB43CF}"/>
              </a:ext>
            </a:extLst>
          </p:cNvPr>
          <p:cNvSpPr txBox="1"/>
          <p:nvPr/>
        </p:nvSpPr>
        <p:spPr>
          <a:xfrm>
            <a:off x="3089948" y="2790918"/>
            <a:ext cx="953018" cy="307777"/>
          </a:xfrm>
          <a:prstGeom prst="rect">
            <a:avLst/>
          </a:prstGeom>
          <a:noFill/>
        </p:spPr>
        <p:txBody>
          <a:bodyPr wrap="square" rtlCol="0">
            <a:noAutofit/>
          </a:bodyPr>
          <a:lstStyle/>
          <a:p>
            <a:pPr>
              <a:spcBef>
                <a:spcPts val="600"/>
              </a:spcBef>
            </a:pPr>
            <a:r>
              <a:rPr lang="en-US" sz="1400" b="1" i="1" dirty="0">
                <a:solidFill>
                  <a:srgbClr val="FF0000"/>
                </a:solidFill>
              </a:rPr>
              <a:t>X</a:t>
            </a:r>
            <a:r>
              <a:rPr lang="en-US" sz="1400" b="1" baseline="-25000" dirty="0">
                <a:solidFill>
                  <a:srgbClr val="FF0000"/>
                </a:solidFill>
              </a:rPr>
              <a:t>10</a:t>
            </a:r>
            <a:r>
              <a:rPr lang="en-US" sz="1400" b="1" dirty="0">
                <a:solidFill>
                  <a:srgbClr val="FF0000"/>
                </a:solidFill>
              </a:rPr>
              <a:t> = 4.5</a:t>
            </a:r>
          </a:p>
        </p:txBody>
      </p:sp>
      <p:sp>
        <p:nvSpPr>
          <p:cNvPr id="12" name="TextBox 11">
            <a:extLst>
              <a:ext uri="{FF2B5EF4-FFF2-40B4-BE49-F238E27FC236}">
                <a16:creationId xmlns:a16="http://schemas.microsoft.com/office/drawing/2014/main" id="{91680216-D4BF-B748-B594-97F9C5DD96AF}"/>
              </a:ext>
            </a:extLst>
          </p:cNvPr>
          <p:cNvSpPr txBox="1"/>
          <p:nvPr/>
        </p:nvSpPr>
        <p:spPr>
          <a:xfrm>
            <a:off x="1666249" y="2790918"/>
            <a:ext cx="953018" cy="307777"/>
          </a:xfrm>
          <a:prstGeom prst="rect">
            <a:avLst/>
          </a:prstGeom>
          <a:noFill/>
        </p:spPr>
        <p:txBody>
          <a:bodyPr wrap="square" rtlCol="0">
            <a:noAutofit/>
          </a:bodyPr>
          <a:lstStyle/>
          <a:p>
            <a:pPr>
              <a:spcBef>
                <a:spcPts val="600"/>
              </a:spcBef>
            </a:pPr>
            <a:r>
              <a:rPr lang="en-US" sz="1400" b="1" i="1" dirty="0">
                <a:solidFill>
                  <a:srgbClr val="00B050"/>
                </a:solidFill>
              </a:rPr>
              <a:t>X</a:t>
            </a:r>
            <a:r>
              <a:rPr lang="en-US" sz="1400" b="1" baseline="-25000" dirty="0">
                <a:solidFill>
                  <a:srgbClr val="00B050"/>
                </a:solidFill>
              </a:rPr>
              <a:t>5</a:t>
            </a:r>
            <a:r>
              <a:rPr lang="en-US" sz="1400" b="1" dirty="0">
                <a:solidFill>
                  <a:srgbClr val="00B050"/>
                </a:solidFill>
              </a:rPr>
              <a:t> = 5.1</a:t>
            </a:r>
          </a:p>
        </p:txBody>
      </p:sp>
      <p:sp>
        <p:nvSpPr>
          <p:cNvPr id="17" name="Oval 16">
            <a:extLst>
              <a:ext uri="{FF2B5EF4-FFF2-40B4-BE49-F238E27FC236}">
                <a16:creationId xmlns:a16="http://schemas.microsoft.com/office/drawing/2014/main" id="{222C76CF-B869-2545-85CB-9541966528F5}"/>
              </a:ext>
            </a:extLst>
          </p:cNvPr>
          <p:cNvSpPr/>
          <p:nvPr/>
        </p:nvSpPr>
        <p:spPr>
          <a:xfrm>
            <a:off x="7280099" y="3939182"/>
            <a:ext cx="68580" cy="68580"/>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sz="1350" dirty="0"/>
          </a:p>
        </p:txBody>
      </p:sp>
      <p:sp>
        <p:nvSpPr>
          <p:cNvPr id="18" name="Oval 17">
            <a:extLst>
              <a:ext uri="{FF2B5EF4-FFF2-40B4-BE49-F238E27FC236}">
                <a16:creationId xmlns:a16="http://schemas.microsoft.com/office/drawing/2014/main" id="{48AB7052-1824-014C-824E-B52F77E1CCEE}"/>
              </a:ext>
            </a:extLst>
          </p:cNvPr>
          <p:cNvSpPr/>
          <p:nvPr/>
        </p:nvSpPr>
        <p:spPr>
          <a:xfrm>
            <a:off x="7695909" y="4081789"/>
            <a:ext cx="68580" cy="68580"/>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sz="1350" dirty="0"/>
          </a:p>
        </p:txBody>
      </p:sp>
      <p:sp>
        <p:nvSpPr>
          <p:cNvPr id="22" name="Oval 21">
            <a:extLst>
              <a:ext uri="{FF2B5EF4-FFF2-40B4-BE49-F238E27FC236}">
                <a16:creationId xmlns:a16="http://schemas.microsoft.com/office/drawing/2014/main" id="{0D5164F1-7EE1-7746-A0E5-D511EBBED2C2}"/>
              </a:ext>
            </a:extLst>
          </p:cNvPr>
          <p:cNvSpPr/>
          <p:nvPr/>
        </p:nvSpPr>
        <p:spPr>
          <a:xfrm>
            <a:off x="7124411" y="3944339"/>
            <a:ext cx="68580" cy="68580"/>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sz="1350" dirty="0"/>
          </a:p>
        </p:txBody>
      </p:sp>
      <p:sp>
        <p:nvSpPr>
          <p:cNvPr id="23" name="TextBox 22">
            <a:extLst>
              <a:ext uri="{FF2B5EF4-FFF2-40B4-BE49-F238E27FC236}">
                <a16:creationId xmlns:a16="http://schemas.microsoft.com/office/drawing/2014/main" id="{68C54E80-F4C9-0D48-AB25-9DD3F3D519EF}"/>
              </a:ext>
            </a:extLst>
          </p:cNvPr>
          <p:cNvSpPr txBox="1"/>
          <p:nvPr/>
        </p:nvSpPr>
        <p:spPr>
          <a:xfrm>
            <a:off x="6811471" y="3643432"/>
            <a:ext cx="953018" cy="307777"/>
          </a:xfrm>
          <a:prstGeom prst="rect">
            <a:avLst/>
          </a:prstGeom>
          <a:noFill/>
        </p:spPr>
        <p:txBody>
          <a:bodyPr wrap="square" rtlCol="0">
            <a:noAutofit/>
          </a:bodyPr>
          <a:lstStyle/>
          <a:p>
            <a:pPr>
              <a:spcBef>
                <a:spcPts val="600"/>
              </a:spcBef>
            </a:pPr>
            <a:r>
              <a:rPr lang="en-US" sz="1400" b="1" dirty="0">
                <a:solidFill>
                  <a:srgbClr val="7030A0"/>
                </a:solidFill>
              </a:rPr>
              <a:t>(5.1,4.5)</a:t>
            </a:r>
          </a:p>
        </p:txBody>
      </p:sp>
      <p:sp>
        <p:nvSpPr>
          <p:cNvPr id="13" name="TextBox 12">
            <a:extLst>
              <a:ext uri="{FF2B5EF4-FFF2-40B4-BE49-F238E27FC236}">
                <a16:creationId xmlns:a16="http://schemas.microsoft.com/office/drawing/2014/main" id="{72A61C12-70DD-9944-A873-6650E8E69D6B}"/>
              </a:ext>
            </a:extLst>
          </p:cNvPr>
          <p:cNvSpPr txBox="1"/>
          <p:nvPr/>
        </p:nvSpPr>
        <p:spPr>
          <a:xfrm>
            <a:off x="5783582" y="2054490"/>
            <a:ext cx="2532321" cy="300082"/>
          </a:xfrm>
          <a:prstGeom prst="rect">
            <a:avLst/>
          </a:prstGeom>
          <a:solidFill>
            <a:schemeClr val="bg1"/>
          </a:solidFill>
        </p:spPr>
        <p:txBody>
          <a:bodyPr wrap="square" rtlCol="0">
            <a:noAutofit/>
          </a:bodyPr>
          <a:lstStyle/>
          <a:p>
            <a:pPr algn="ctr">
              <a:spcBef>
                <a:spcPts val="600"/>
              </a:spcBef>
            </a:pPr>
            <a:r>
              <a:rPr lang="en-US" sz="1350" b="1" dirty="0"/>
              <a:t>Lag (5) Autocorrelation Plot</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79236FF7-43F9-014D-95FE-EBBECD8668FB}"/>
                  </a:ext>
                </a:extLst>
              </p:cNvPr>
              <p:cNvSpPr txBox="1"/>
              <p:nvPr/>
            </p:nvSpPr>
            <p:spPr>
              <a:xfrm rot="16200000">
                <a:off x="4921285" y="3413424"/>
                <a:ext cx="384464" cy="207749"/>
              </a:xfrm>
              <a:prstGeom prst="rect">
                <a:avLst/>
              </a:prstGeom>
              <a:solidFill>
                <a:schemeClr val="bg1"/>
              </a:solidFill>
            </p:spPr>
            <p:txBody>
              <a:bodyPr wrap="none" lIns="0" tIns="0" rIns="0" bIns="0" rtlCol="0">
                <a:noAutofit/>
              </a:bodyPr>
              <a:lstStyle/>
              <a:p>
                <a:pPr>
                  <a:spcBef>
                    <a:spcPts val="600"/>
                  </a:spcBef>
                </a:pPr>
                <a14:m>
                  <m:oMathPara xmlns:m="http://schemas.openxmlformats.org/officeDocument/2006/math">
                    <m:oMathParaPr>
                      <m:jc m:val="centerGroup"/>
                    </m:oMathParaPr>
                    <m:oMath xmlns:m="http://schemas.openxmlformats.org/officeDocument/2006/math">
                      <m:sSub>
                        <m:sSubPr>
                          <m:ctrlPr>
                            <a:rPr lang="en-US" sz="1350" i="1">
                              <a:latin typeface="Cambria Math" panose="02040503050406030204" pitchFamily="18" charset="0"/>
                            </a:rPr>
                          </m:ctrlPr>
                        </m:sSubPr>
                        <m:e>
                          <m:r>
                            <a:rPr lang="en-US" sz="1350" i="1">
                              <a:latin typeface="Cambria Math" panose="02040503050406030204" pitchFamily="18" charset="0"/>
                            </a:rPr>
                            <m:t>𝑋</m:t>
                          </m:r>
                        </m:e>
                        <m:sub>
                          <m:r>
                            <a:rPr lang="en-US" sz="1350" i="1">
                              <a:latin typeface="Cambria Math" panose="02040503050406030204" pitchFamily="18" charset="0"/>
                            </a:rPr>
                            <m:t>𝑡</m:t>
                          </m:r>
                          <m:r>
                            <a:rPr lang="en-US" sz="1350" i="1">
                              <a:latin typeface="Cambria Math" panose="02040503050406030204" pitchFamily="18" charset="0"/>
                            </a:rPr>
                            <m:t>+5</m:t>
                          </m:r>
                        </m:sub>
                      </m:sSub>
                    </m:oMath>
                  </m:oMathPara>
                </a14:m>
                <a:endParaRPr lang="en-US" sz="1350" dirty="0"/>
              </a:p>
            </p:txBody>
          </p:sp>
        </mc:Choice>
        <mc:Fallback xmlns="">
          <p:sp>
            <p:nvSpPr>
              <p:cNvPr id="15" name="TextBox 14">
                <a:extLst>
                  <a:ext uri="{FF2B5EF4-FFF2-40B4-BE49-F238E27FC236}">
                    <a16:creationId xmlns:a16="http://schemas.microsoft.com/office/drawing/2014/main" id="{79236FF7-43F9-014D-95FE-EBBECD8668FB}"/>
                  </a:ext>
                </a:extLst>
              </p:cNvPr>
              <p:cNvSpPr txBox="1">
                <a:spLocks noRot="1" noChangeAspect="1" noMove="1" noResize="1" noEditPoints="1" noAdjustHandles="1" noChangeArrowheads="1" noChangeShapeType="1" noTextEdit="1"/>
              </p:cNvSpPr>
              <p:nvPr/>
            </p:nvSpPr>
            <p:spPr>
              <a:xfrm rot="16200000">
                <a:off x="4921285" y="3413424"/>
                <a:ext cx="384464" cy="207749"/>
              </a:xfrm>
              <a:prstGeom prst="rect">
                <a:avLst/>
              </a:prstGeom>
              <a:blipFill>
                <a:blip r:embed="rId4"/>
                <a:stretch>
                  <a:fillRect t="-3125" r="-17647" b="-9375"/>
                </a:stretch>
              </a:blipFill>
            </p:spPr>
            <p:txBody>
              <a:bodyPr/>
              <a:lstStyle/>
              <a:p>
                <a:r>
                  <a:rPr lang="en-US">
                    <a:noFill/>
                  </a:rPr>
                  <a:t> </a:t>
                </a:r>
              </a:p>
            </p:txBody>
          </p:sp>
        </mc:Fallback>
      </mc:AlternateContent>
    </p:spTree>
    <p:extLst>
      <p:ext uri="{BB962C8B-B14F-4D97-AF65-F5344CB8AC3E}">
        <p14:creationId xmlns:p14="http://schemas.microsoft.com/office/powerpoint/2010/main" val="2045326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3"/>
                                        </p:tgtEl>
                                        <p:attrNameLst>
                                          <p:attrName>style.visibility</p:attrName>
                                        </p:attrNameLst>
                                      </p:cBhvr>
                                      <p:to>
                                        <p:strVal val="visible"/>
                                      </p:to>
                                    </p:set>
                                    <p:animEffect transition="in" filter="fade">
                                      <p:cBhvr>
                                        <p:cTn id="23" dur="500"/>
                                        <p:tgtEl>
                                          <p:spTgt spid="23"/>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2"/>
                                        </p:tgtEl>
                                        <p:attrNameLst>
                                          <p:attrName>style.visibility</p:attrName>
                                        </p:attrNameLst>
                                      </p:cBhvr>
                                      <p:to>
                                        <p:strVal val="visible"/>
                                      </p:to>
                                    </p:set>
                                    <p:animEffect transition="in" filter="fade">
                                      <p:cBhvr>
                                        <p:cTn id="26"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1" grpId="0"/>
      <p:bldP spid="12" grpId="0"/>
      <p:bldP spid="22" grpId="0" animBg="1"/>
      <p:bldP spid="23"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2860FB7B-8625-EB4A-9AD5-C5BB9B3E8453}"/>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93131" y="2111271"/>
            <a:ext cx="4884538" cy="3036334"/>
          </a:xfrm>
          <a:prstGeom prst="rect">
            <a:avLst/>
          </a:prstGeom>
        </p:spPr>
      </p:pic>
      <p:sp>
        <p:nvSpPr>
          <p:cNvPr id="2" name="Title 1">
            <a:extLst>
              <a:ext uri="{FF2B5EF4-FFF2-40B4-BE49-F238E27FC236}">
                <a16:creationId xmlns:a16="http://schemas.microsoft.com/office/drawing/2014/main" id="{A0EE40F4-E839-2248-80D2-8B6442C13217}"/>
              </a:ext>
            </a:extLst>
          </p:cNvPr>
          <p:cNvSpPr>
            <a:spLocks noGrp="1"/>
          </p:cNvSpPr>
          <p:nvPr>
            <p:ph type="title"/>
          </p:nvPr>
        </p:nvSpPr>
        <p:spPr/>
        <p:txBody>
          <a:bodyPr>
            <a:noAutofit/>
          </a:bodyPr>
          <a:lstStyle/>
          <a:p>
            <a:pPr>
              <a:spcBef>
                <a:spcPts val="600"/>
              </a:spcBef>
            </a:pPr>
            <a:r>
              <a:rPr lang="en-US" dirty="0"/>
              <a:t>Example: Lag(5) Autocorrelation</a:t>
            </a:r>
          </a:p>
        </p:txBody>
      </p:sp>
      <p:sp>
        <p:nvSpPr>
          <p:cNvPr id="8" name="Oval 7">
            <a:extLst>
              <a:ext uri="{FF2B5EF4-FFF2-40B4-BE49-F238E27FC236}">
                <a16:creationId xmlns:a16="http://schemas.microsoft.com/office/drawing/2014/main" id="{4861709B-B456-2C4E-977A-D1328207B9B9}"/>
              </a:ext>
            </a:extLst>
          </p:cNvPr>
          <p:cNvSpPr/>
          <p:nvPr/>
        </p:nvSpPr>
        <p:spPr>
          <a:xfrm>
            <a:off x="1381812" y="3719354"/>
            <a:ext cx="144380" cy="132348"/>
          </a:xfrm>
          <a:prstGeom prst="ellipse">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sz="1350" dirty="0">
              <a:solidFill>
                <a:srgbClr val="00B050"/>
              </a:solidFill>
            </a:endParaRPr>
          </a:p>
        </p:txBody>
      </p:sp>
      <p:pic>
        <p:nvPicPr>
          <p:cNvPr id="19" name="Picture 18">
            <a:extLst>
              <a:ext uri="{FF2B5EF4-FFF2-40B4-BE49-F238E27FC236}">
                <a16:creationId xmlns:a16="http://schemas.microsoft.com/office/drawing/2014/main" id="{B28A1A62-3267-2549-B419-9B34FA9997F2}"/>
              </a:ext>
            </a:extLst>
          </p:cNvPr>
          <p:cNvPicPr>
            <a:picLocks noChangeAspect="1"/>
          </p:cNvPicPr>
          <p:nvPr/>
        </p:nvPicPr>
        <p:blipFill>
          <a:blip r:embed="rId3"/>
          <a:stretch>
            <a:fillRect/>
          </a:stretch>
        </p:blipFill>
        <p:spPr>
          <a:xfrm>
            <a:off x="5009643" y="1790141"/>
            <a:ext cx="3820661" cy="3550172"/>
          </a:xfrm>
          <a:prstGeom prst="rect">
            <a:avLst/>
          </a:prstGeom>
        </p:spPr>
      </p:pic>
      <p:sp>
        <p:nvSpPr>
          <p:cNvPr id="9" name="Oval 8">
            <a:extLst>
              <a:ext uri="{FF2B5EF4-FFF2-40B4-BE49-F238E27FC236}">
                <a16:creationId xmlns:a16="http://schemas.microsoft.com/office/drawing/2014/main" id="{AB2AFCD8-E547-3E47-ABF0-9CDC7BEE4B88}"/>
              </a:ext>
            </a:extLst>
          </p:cNvPr>
          <p:cNvSpPr/>
          <p:nvPr/>
        </p:nvSpPr>
        <p:spPr>
          <a:xfrm>
            <a:off x="2026330" y="3719168"/>
            <a:ext cx="144380" cy="132348"/>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sz="1350" dirty="0"/>
          </a:p>
        </p:txBody>
      </p:sp>
      <p:sp>
        <p:nvSpPr>
          <p:cNvPr id="11" name="TextBox 10">
            <a:extLst>
              <a:ext uri="{FF2B5EF4-FFF2-40B4-BE49-F238E27FC236}">
                <a16:creationId xmlns:a16="http://schemas.microsoft.com/office/drawing/2014/main" id="{A5103BDC-4D99-2445-8A7D-C91E5CAB43CF}"/>
              </a:ext>
            </a:extLst>
          </p:cNvPr>
          <p:cNvSpPr txBox="1"/>
          <p:nvPr/>
        </p:nvSpPr>
        <p:spPr>
          <a:xfrm>
            <a:off x="3089947" y="2790918"/>
            <a:ext cx="1110269" cy="307777"/>
          </a:xfrm>
          <a:prstGeom prst="rect">
            <a:avLst/>
          </a:prstGeom>
          <a:noFill/>
        </p:spPr>
        <p:txBody>
          <a:bodyPr wrap="square" rtlCol="0">
            <a:noAutofit/>
          </a:bodyPr>
          <a:lstStyle/>
          <a:p>
            <a:pPr>
              <a:spcBef>
                <a:spcPts val="600"/>
              </a:spcBef>
            </a:pPr>
            <a:r>
              <a:rPr lang="en-US" sz="1400" b="1" i="1" dirty="0">
                <a:solidFill>
                  <a:srgbClr val="FF0000"/>
                </a:solidFill>
              </a:rPr>
              <a:t>X</a:t>
            </a:r>
            <a:r>
              <a:rPr lang="en-US" sz="1400" b="1" baseline="-25000" dirty="0">
                <a:solidFill>
                  <a:srgbClr val="FF0000"/>
                </a:solidFill>
              </a:rPr>
              <a:t>11</a:t>
            </a:r>
            <a:r>
              <a:rPr lang="en-US" sz="1400" b="1" dirty="0">
                <a:solidFill>
                  <a:srgbClr val="FF0000"/>
                </a:solidFill>
              </a:rPr>
              <a:t> = 4.8</a:t>
            </a:r>
          </a:p>
        </p:txBody>
      </p:sp>
      <p:sp>
        <p:nvSpPr>
          <p:cNvPr id="12" name="TextBox 11">
            <a:extLst>
              <a:ext uri="{FF2B5EF4-FFF2-40B4-BE49-F238E27FC236}">
                <a16:creationId xmlns:a16="http://schemas.microsoft.com/office/drawing/2014/main" id="{91680216-D4BF-B748-B594-97F9C5DD96AF}"/>
              </a:ext>
            </a:extLst>
          </p:cNvPr>
          <p:cNvSpPr txBox="1"/>
          <p:nvPr/>
        </p:nvSpPr>
        <p:spPr>
          <a:xfrm>
            <a:off x="1666248" y="2790918"/>
            <a:ext cx="1110269" cy="307777"/>
          </a:xfrm>
          <a:prstGeom prst="rect">
            <a:avLst/>
          </a:prstGeom>
          <a:noFill/>
        </p:spPr>
        <p:txBody>
          <a:bodyPr wrap="square" rtlCol="0">
            <a:noAutofit/>
          </a:bodyPr>
          <a:lstStyle/>
          <a:p>
            <a:pPr>
              <a:spcBef>
                <a:spcPts val="600"/>
              </a:spcBef>
            </a:pPr>
            <a:r>
              <a:rPr lang="en-US" sz="1400" b="1" i="1" dirty="0">
                <a:solidFill>
                  <a:srgbClr val="00B050"/>
                </a:solidFill>
              </a:rPr>
              <a:t>X</a:t>
            </a:r>
            <a:r>
              <a:rPr lang="en-US" sz="1400" b="1" baseline="-25000" dirty="0">
                <a:solidFill>
                  <a:srgbClr val="00B050"/>
                </a:solidFill>
              </a:rPr>
              <a:t>6</a:t>
            </a:r>
            <a:r>
              <a:rPr lang="en-US" sz="1400" b="1" dirty="0">
                <a:solidFill>
                  <a:srgbClr val="00B050"/>
                </a:solidFill>
              </a:rPr>
              <a:t> = 4.8</a:t>
            </a:r>
          </a:p>
        </p:txBody>
      </p:sp>
      <p:sp>
        <p:nvSpPr>
          <p:cNvPr id="14" name="Oval 13">
            <a:extLst>
              <a:ext uri="{FF2B5EF4-FFF2-40B4-BE49-F238E27FC236}">
                <a16:creationId xmlns:a16="http://schemas.microsoft.com/office/drawing/2014/main" id="{6F4FCDD2-8E42-6E4A-B3DB-445B81F15CB4}"/>
              </a:ext>
            </a:extLst>
          </p:cNvPr>
          <p:cNvSpPr/>
          <p:nvPr/>
        </p:nvSpPr>
        <p:spPr>
          <a:xfrm>
            <a:off x="7280099" y="3939182"/>
            <a:ext cx="68580" cy="68580"/>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sz="1350" dirty="0"/>
          </a:p>
        </p:txBody>
      </p:sp>
      <p:sp>
        <p:nvSpPr>
          <p:cNvPr id="17" name="Oval 16">
            <a:extLst>
              <a:ext uri="{FF2B5EF4-FFF2-40B4-BE49-F238E27FC236}">
                <a16:creationId xmlns:a16="http://schemas.microsoft.com/office/drawing/2014/main" id="{4DB1F125-D10F-B049-9BF4-E8D0A4BDF9E5}"/>
              </a:ext>
            </a:extLst>
          </p:cNvPr>
          <p:cNvSpPr/>
          <p:nvPr/>
        </p:nvSpPr>
        <p:spPr>
          <a:xfrm>
            <a:off x="7695909" y="4081789"/>
            <a:ext cx="68580" cy="68580"/>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sz="1350" dirty="0"/>
          </a:p>
        </p:txBody>
      </p:sp>
      <p:sp>
        <p:nvSpPr>
          <p:cNvPr id="18" name="Oval 17">
            <a:extLst>
              <a:ext uri="{FF2B5EF4-FFF2-40B4-BE49-F238E27FC236}">
                <a16:creationId xmlns:a16="http://schemas.microsoft.com/office/drawing/2014/main" id="{1DD7AFB3-729F-F24E-AFDA-32D8DEEB7895}"/>
              </a:ext>
            </a:extLst>
          </p:cNvPr>
          <p:cNvSpPr/>
          <p:nvPr/>
        </p:nvSpPr>
        <p:spPr>
          <a:xfrm>
            <a:off x="7124411" y="3944339"/>
            <a:ext cx="68580" cy="68580"/>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sz="1350" dirty="0"/>
          </a:p>
        </p:txBody>
      </p:sp>
      <p:sp>
        <p:nvSpPr>
          <p:cNvPr id="22" name="TextBox 21">
            <a:extLst>
              <a:ext uri="{FF2B5EF4-FFF2-40B4-BE49-F238E27FC236}">
                <a16:creationId xmlns:a16="http://schemas.microsoft.com/office/drawing/2014/main" id="{4C24B279-4D2B-3240-9118-2BE858BF454C}"/>
              </a:ext>
            </a:extLst>
          </p:cNvPr>
          <p:cNvSpPr txBox="1"/>
          <p:nvPr/>
        </p:nvSpPr>
        <p:spPr>
          <a:xfrm>
            <a:off x="6585639" y="3303747"/>
            <a:ext cx="1110269" cy="307777"/>
          </a:xfrm>
          <a:prstGeom prst="rect">
            <a:avLst/>
          </a:prstGeom>
          <a:noFill/>
        </p:spPr>
        <p:txBody>
          <a:bodyPr wrap="square" rtlCol="0">
            <a:noAutofit/>
          </a:bodyPr>
          <a:lstStyle/>
          <a:p>
            <a:pPr>
              <a:spcBef>
                <a:spcPts val="600"/>
              </a:spcBef>
            </a:pPr>
            <a:r>
              <a:rPr lang="en-US" sz="1400" b="1" dirty="0">
                <a:solidFill>
                  <a:srgbClr val="7030A0"/>
                </a:solidFill>
              </a:rPr>
              <a:t>(4.8,4.8)</a:t>
            </a:r>
          </a:p>
        </p:txBody>
      </p:sp>
      <p:sp>
        <p:nvSpPr>
          <p:cNvPr id="27" name="Oval 26">
            <a:extLst>
              <a:ext uri="{FF2B5EF4-FFF2-40B4-BE49-F238E27FC236}">
                <a16:creationId xmlns:a16="http://schemas.microsoft.com/office/drawing/2014/main" id="{59B650DC-2A7A-F14F-8B87-5B8BE7FCA800}"/>
              </a:ext>
            </a:extLst>
          </p:cNvPr>
          <p:cNvSpPr/>
          <p:nvPr/>
        </p:nvSpPr>
        <p:spPr>
          <a:xfrm>
            <a:off x="6865427" y="3546456"/>
            <a:ext cx="68580" cy="68580"/>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sz="1350" dirty="0"/>
          </a:p>
        </p:txBody>
      </p:sp>
      <p:sp>
        <p:nvSpPr>
          <p:cNvPr id="15" name="TextBox 14">
            <a:extLst>
              <a:ext uri="{FF2B5EF4-FFF2-40B4-BE49-F238E27FC236}">
                <a16:creationId xmlns:a16="http://schemas.microsoft.com/office/drawing/2014/main" id="{DE263170-81C3-6441-888D-171E6C995441}"/>
              </a:ext>
            </a:extLst>
          </p:cNvPr>
          <p:cNvSpPr txBox="1"/>
          <p:nvPr/>
        </p:nvSpPr>
        <p:spPr>
          <a:xfrm>
            <a:off x="5783582" y="2054490"/>
            <a:ext cx="2532321" cy="300082"/>
          </a:xfrm>
          <a:prstGeom prst="rect">
            <a:avLst/>
          </a:prstGeom>
          <a:solidFill>
            <a:schemeClr val="bg1"/>
          </a:solidFill>
        </p:spPr>
        <p:txBody>
          <a:bodyPr wrap="square" rtlCol="0">
            <a:noAutofit/>
          </a:bodyPr>
          <a:lstStyle/>
          <a:p>
            <a:pPr algn="ctr">
              <a:spcBef>
                <a:spcPts val="600"/>
              </a:spcBef>
            </a:pPr>
            <a:r>
              <a:rPr lang="en-US" sz="1350" b="1" dirty="0"/>
              <a:t>Lag (5) Autocorrelation Plot</a:t>
            </a: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634BFC48-62F0-334C-B9B0-A939DFAD7743}"/>
                  </a:ext>
                </a:extLst>
              </p:cNvPr>
              <p:cNvSpPr txBox="1"/>
              <p:nvPr/>
            </p:nvSpPr>
            <p:spPr>
              <a:xfrm rot="16200000">
                <a:off x="4921285" y="3413424"/>
                <a:ext cx="384464" cy="207749"/>
              </a:xfrm>
              <a:prstGeom prst="rect">
                <a:avLst/>
              </a:prstGeom>
              <a:solidFill>
                <a:schemeClr val="bg1"/>
              </a:solidFill>
            </p:spPr>
            <p:txBody>
              <a:bodyPr wrap="none" lIns="0" tIns="0" rIns="0" bIns="0" rtlCol="0">
                <a:noAutofit/>
              </a:bodyPr>
              <a:lstStyle/>
              <a:p>
                <a:pPr>
                  <a:spcBef>
                    <a:spcPts val="600"/>
                  </a:spcBef>
                </a:pPr>
                <a14:m>
                  <m:oMathPara xmlns:m="http://schemas.openxmlformats.org/officeDocument/2006/math">
                    <m:oMathParaPr>
                      <m:jc m:val="centerGroup"/>
                    </m:oMathParaPr>
                    <m:oMath xmlns:m="http://schemas.openxmlformats.org/officeDocument/2006/math">
                      <m:sSub>
                        <m:sSubPr>
                          <m:ctrlPr>
                            <a:rPr lang="en-US" sz="1350" i="1">
                              <a:latin typeface="Cambria Math" panose="02040503050406030204" pitchFamily="18" charset="0"/>
                            </a:rPr>
                          </m:ctrlPr>
                        </m:sSubPr>
                        <m:e>
                          <m:r>
                            <a:rPr lang="en-US" sz="1350" i="1">
                              <a:latin typeface="Cambria Math" panose="02040503050406030204" pitchFamily="18" charset="0"/>
                            </a:rPr>
                            <m:t>𝑋</m:t>
                          </m:r>
                        </m:e>
                        <m:sub>
                          <m:r>
                            <a:rPr lang="en-US" sz="1350" i="1">
                              <a:latin typeface="Cambria Math" panose="02040503050406030204" pitchFamily="18" charset="0"/>
                            </a:rPr>
                            <m:t>𝑡</m:t>
                          </m:r>
                          <m:r>
                            <a:rPr lang="en-US" sz="1350" i="1">
                              <a:latin typeface="Cambria Math" panose="02040503050406030204" pitchFamily="18" charset="0"/>
                            </a:rPr>
                            <m:t>+5</m:t>
                          </m:r>
                        </m:sub>
                      </m:sSub>
                    </m:oMath>
                  </m:oMathPara>
                </a14:m>
                <a:endParaRPr lang="en-US" sz="1350" dirty="0"/>
              </a:p>
            </p:txBody>
          </p:sp>
        </mc:Choice>
        <mc:Fallback xmlns="">
          <p:sp>
            <p:nvSpPr>
              <p:cNvPr id="20" name="TextBox 19">
                <a:extLst>
                  <a:ext uri="{FF2B5EF4-FFF2-40B4-BE49-F238E27FC236}">
                    <a16:creationId xmlns:a16="http://schemas.microsoft.com/office/drawing/2014/main" id="{634BFC48-62F0-334C-B9B0-A939DFAD7743}"/>
                  </a:ext>
                </a:extLst>
              </p:cNvPr>
              <p:cNvSpPr txBox="1">
                <a:spLocks noRot="1" noChangeAspect="1" noMove="1" noResize="1" noEditPoints="1" noAdjustHandles="1" noChangeArrowheads="1" noChangeShapeType="1" noTextEdit="1"/>
              </p:cNvSpPr>
              <p:nvPr/>
            </p:nvSpPr>
            <p:spPr>
              <a:xfrm rot="16200000">
                <a:off x="4921285" y="3413424"/>
                <a:ext cx="384464" cy="207749"/>
              </a:xfrm>
              <a:prstGeom prst="rect">
                <a:avLst/>
              </a:prstGeom>
              <a:blipFill>
                <a:blip r:embed="rId4"/>
                <a:stretch>
                  <a:fillRect t="-3125" r="-17647" b="-9375"/>
                </a:stretch>
              </a:blipFill>
            </p:spPr>
            <p:txBody>
              <a:bodyPr/>
              <a:lstStyle/>
              <a:p>
                <a:r>
                  <a:rPr lang="en-US">
                    <a:noFill/>
                  </a:rPr>
                  <a:t> </a:t>
                </a:r>
              </a:p>
            </p:txBody>
          </p:sp>
        </mc:Fallback>
      </mc:AlternateContent>
    </p:spTree>
    <p:extLst>
      <p:ext uri="{BB962C8B-B14F-4D97-AF65-F5344CB8AC3E}">
        <p14:creationId xmlns:p14="http://schemas.microsoft.com/office/powerpoint/2010/main" val="2321031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fade">
                                      <p:cBhvr>
                                        <p:cTn id="23" dur="500"/>
                                        <p:tgtEl>
                                          <p:spTgt spid="2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7"/>
                                        </p:tgtEl>
                                        <p:attrNameLst>
                                          <p:attrName>style.visibility</p:attrName>
                                        </p:attrNameLst>
                                      </p:cBhvr>
                                      <p:to>
                                        <p:strVal val="visible"/>
                                      </p:to>
                                    </p:set>
                                    <p:animEffect transition="in" filter="fade">
                                      <p:cBhvr>
                                        <p:cTn id="26"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1" grpId="0"/>
      <p:bldP spid="12" grpId="0"/>
      <p:bldP spid="22" grpId="0"/>
      <p:bldP spid="2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8483" name="Picture 5" descr="fig1.21.tif"/>
          <p:cNvPicPr>
            <a:picLocks noChangeAspect="1"/>
          </p:cNvPicPr>
          <p:nvPr/>
        </p:nvPicPr>
        <p:blipFill rotWithShape="1">
          <a:blip r:embed="rId3"/>
          <a:srcRect l="27196" r="27048" b="56761"/>
          <a:stretch/>
        </p:blipFill>
        <p:spPr bwMode="auto">
          <a:xfrm>
            <a:off x="2095500" y="1752600"/>
            <a:ext cx="4953000" cy="3829574"/>
          </a:xfrm>
          <a:prstGeom prst="rect">
            <a:avLst/>
          </a:prstGeom>
        </p:spPr>
      </p:pic>
      <p:sp>
        <p:nvSpPr>
          <p:cNvPr id="2" name="Title 1"/>
          <p:cNvSpPr>
            <a:spLocks noGrp="1"/>
          </p:cNvSpPr>
          <p:nvPr>
            <p:ph type="title"/>
          </p:nvPr>
        </p:nvSpPr>
        <p:spPr/>
        <p:txBody>
          <a:bodyPr/>
          <a:lstStyle/>
          <a:p>
            <a:r>
              <a:rPr lang="en-US" dirty="0"/>
              <a:t>Simulated Data</a:t>
            </a:r>
          </a:p>
        </p:txBody>
      </p:sp>
    </p:spTree>
    <p:extLst>
      <p:ext uri="{BB962C8B-B14F-4D97-AF65-F5344CB8AC3E}">
        <p14:creationId xmlns:p14="http://schemas.microsoft.com/office/powerpoint/2010/main" val="140661142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2F11A5A4-BE01-1E48-AD58-D433D28E92C7}"/>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93131" y="2111271"/>
            <a:ext cx="4884538" cy="3036334"/>
          </a:xfrm>
          <a:prstGeom prst="rect">
            <a:avLst/>
          </a:prstGeom>
        </p:spPr>
      </p:pic>
      <p:sp>
        <p:nvSpPr>
          <p:cNvPr id="2" name="Title 1">
            <a:extLst>
              <a:ext uri="{FF2B5EF4-FFF2-40B4-BE49-F238E27FC236}">
                <a16:creationId xmlns:a16="http://schemas.microsoft.com/office/drawing/2014/main" id="{A0EE40F4-E839-2248-80D2-8B6442C13217}"/>
              </a:ext>
            </a:extLst>
          </p:cNvPr>
          <p:cNvSpPr>
            <a:spLocks noGrp="1"/>
          </p:cNvSpPr>
          <p:nvPr>
            <p:ph type="title"/>
          </p:nvPr>
        </p:nvSpPr>
        <p:spPr/>
        <p:txBody>
          <a:bodyPr>
            <a:normAutofit/>
          </a:bodyPr>
          <a:lstStyle/>
          <a:p>
            <a:pPr>
              <a:spcBef>
                <a:spcPts val="600"/>
              </a:spcBef>
            </a:pPr>
            <a:r>
              <a:rPr lang="en-US" dirty="0"/>
              <a:t>Example: Lag(5) Autocorrelation</a:t>
            </a:r>
          </a:p>
        </p:txBody>
      </p:sp>
      <p:sp>
        <p:nvSpPr>
          <p:cNvPr id="8" name="Oval 7">
            <a:extLst>
              <a:ext uri="{FF2B5EF4-FFF2-40B4-BE49-F238E27FC236}">
                <a16:creationId xmlns:a16="http://schemas.microsoft.com/office/drawing/2014/main" id="{4861709B-B456-2C4E-977A-D1328207B9B9}"/>
              </a:ext>
            </a:extLst>
          </p:cNvPr>
          <p:cNvSpPr/>
          <p:nvPr/>
        </p:nvSpPr>
        <p:spPr>
          <a:xfrm>
            <a:off x="1520706" y="3962423"/>
            <a:ext cx="144380" cy="132348"/>
          </a:xfrm>
          <a:prstGeom prst="ellipse">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600"/>
              </a:spcBef>
            </a:pPr>
            <a:endParaRPr lang="en-US" sz="1350" dirty="0">
              <a:solidFill>
                <a:srgbClr val="00B050"/>
              </a:solidFill>
            </a:endParaRPr>
          </a:p>
        </p:txBody>
      </p:sp>
      <p:pic>
        <p:nvPicPr>
          <p:cNvPr id="19" name="Picture 18">
            <a:extLst>
              <a:ext uri="{FF2B5EF4-FFF2-40B4-BE49-F238E27FC236}">
                <a16:creationId xmlns:a16="http://schemas.microsoft.com/office/drawing/2014/main" id="{B28A1A62-3267-2549-B419-9B34FA9997F2}"/>
              </a:ext>
            </a:extLst>
          </p:cNvPr>
          <p:cNvPicPr>
            <a:picLocks noChangeAspect="1"/>
          </p:cNvPicPr>
          <p:nvPr/>
        </p:nvPicPr>
        <p:blipFill>
          <a:blip r:embed="rId3"/>
          <a:stretch>
            <a:fillRect/>
          </a:stretch>
        </p:blipFill>
        <p:spPr>
          <a:xfrm>
            <a:off x="5009643" y="1790141"/>
            <a:ext cx="3820661" cy="3550172"/>
          </a:xfrm>
          <a:prstGeom prst="rect">
            <a:avLst/>
          </a:prstGeom>
        </p:spPr>
      </p:pic>
      <p:sp>
        <p:nvSpPr>
          <p:cNvPr id="9" name="Oval 8">
            <a:extLst>
              <a:ext uri="{FF2B5EF4-FFF2-40B4-BE49-F238E27FC236}">
                <a16:creationId xmlns:a16="http://schemas.microsoft.com/office/drawing/2014/main" id="{AB2AFCD8-E547-3E47-ABF0-9CDC7BEE4B88}"/>
              </a:ext>
            </a:extLst>
          </p:cNvPr>
          <p:cNvSpPr/>
          <p:nvPr/>
        </p:nvSpPr>
        <p:spPr>
          <a:xfrm>
            <a:off x="2147868" y="3432692"/>
            <a:ext cx="144380" cy="132348"/>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600"/>
              </a:spcBef>
            </a:pPr>
            <a:endParaRPr lang="en-US" sz="1350" dirty="0"/>
          </a:p>
        </p:txBody>
      </p:sp>
      <p:sp>
        <p:nvSpPr>
          <p:cNvPr id="11" name="TextBox 10">
            <a:extLst>
              <a:ext uri="{FF2B5EF4-FFF2-40B4-BE49-F238E27FC236}">
                <a16:creationId xmlns:a16="http://schemas.microsoft.com/office/drawing/2014/main" id="{A5103BDC-4D99-2445-8A7D-C91E5CAB43CF}"/>
              </a:ext>
            </a:extLst>
          </p:cNvPr>
          <p:cNvSpPr txBox="1"/>
          <p:nvPr/>
        </p:nvSpPr>
        <p:spPr>
          <a:xfrm>
            <a:off x="3089947" y="2790918"/>
            <a:ext cx="1037427" cy="307777"/>
          </a:xfrm>
          <a:prstGeom prst="rect">
            <a:avLst/>
          </a:prstGeom>
          <a:noFill/>
        </p:spPr>
        <p:txBody>
          <a:bodyPr wrap="square" rtlCol="0">
            <a:noAutofit/>
          </a:bodyPr>
          <a:lstStyle/>
          <a:p>
            <a:pPr>
              <a:spcBef>
                <a:spcPts val="600"/>
              </a:spcBef>
            </a:pPr>
            <a:r>
              <a:rPr lang="en-US" sz="1400" b="1" i="1" dirty="0">
                <a:solidFill>
                  <a:srgbClr val="FF0000"/>
                </a:solidFill>
              </a:rPr>
              <a:t>X</a:t>
            </a:r>
            <a:r>
              <a:rPr lang="en-US" sz="1400" b="1" baseline="-25000" dirty="0">
                <a:solidFill>
                  <a:srgbClr val="FF0000"/>
                </a:solidFill>
              </a:rPr>
              <a:t>12</a:t>
            </a:r>
            <a:r>
              <a:rPr lang="en-US" sz="1400" b="1" dirty="0">
                <a:solidFill>
                  <a:srgbClr val="FF0000"/>
                </a:solidFill>
              </a:rPr>
              <a:t> = 5.2</a:t>
            </a:r>
          </a:p>
        </p:txBody>
      </p:sp>
      <p:sp>
        <p:nvSpPr>
          <p:cNvPr id="12" name="TextBox 11">
            <a:extLst>
              <a:ext uri="{FF2B5EF4-FFF2-40B4-BE49-F238E27FC236}">
                <a16:creationId xmlns:a16="http://schemas.microsoft.com/office/drawing/2014/main" id="{91680216-D4BF-B748-B594-97F9C5DD96AF}"/>
              </a:ext>
            </a:extLst>
          </p:cNvPr>
          <p:cNvSpPr txBox="1"/>
          <p:nvPr/>
        </p:nvSpPr>
        <p:spPr>
          <a:xfrm>
            <a:off x="1666248" y="2790918"/>
            <a:ext cx="1037427" cy="307777"/>
          </a:xfrm>
          <a:prstGeom prst="rect">
            <a:avLst/>
          </a:prstGeom>
          <a:noFill/>
        </p:spPr>
        <p:txBody>
          <a:bodyPr wrap="square" rtlCol="0">
            <a:noAutofit/>
          </a:bodyPr>
          <a:lstStyle/>
          <a:p>
            <a:pPr>
              <a:spcBef>
                <a:spcPts val="600"/>
              </a:spcBef>
            </a:pPr>
            <a:r>
              <a:rPr lang="en-US" sz="1400" b="1" i="1" dirty="0">
                <a:solidFill>
                  <a:srgbClr val="00B050"/>
                </a:solidFill>
              </a:rPr>
              <a:t>X</a:t>
            </a:r>
            <a:r>
              <a:rPr lang="en-US" sz="1400" b="1" baseline="-25000" dirty="0">
                <a:solidFill>
                  <a:srgbClr val="00B050"/>
                </a:solidFill>
              </a:rPr>
              <a:t>7</a:t>
            </a:r>
            <a:r>
              <a:rPr lang="en-US" sz="1400" b="1" dirty="0">
                <a:solidFill>
                  <a:srgbClr val="00B050"/>
                </a:solidFill>
              </a:rPr>
              <a:t> = 4.5</a:t>
            </a:r>
          </a:p>
        </p:txBody>
      </p:sp>
      <p:sp>
        <p:nvSpPr>
          <p:cNvPr id="16" name="TextBox 15">
            <a:extLst>
              <a:ext uri="{FF2B5EF4-FFF2-40B4-BE49-F238E27FC236}">
                <a16:creationId xmlns:a16="http://schemas.microsoft.com/office/drawing/2014/main" id="{D20C2D87-1AD5-EF4E-9523-BFE2DFFA7219}"/>
              </a:ext>
            </a:extLst>
          </p:cNvPr>
          <p:cNvSpPr txBox="1"/>
          <p:nvPr/>
        </p:nvSpPr>
        <p:spPr>
          <a:xfrm>
            <a:off x="5994978" y="3001725"/>
            <a:ext cx="1037427" cy="307777"/>
          </a:xfrm>
          <a:prstGeom prst="rect">
            <a:avLst/>
          </a:prstGeom>
          <a:noFill/>
        </p:spPr>
        <p:txBody>
          <a:bodyPr wrap="square" rtlCol="0">
            <a:noAutofit/>
          </a:bodyPr>
          <a:lstStyle/>
          <a:p>
            <a:pPr>
              <a:spcBef>
                <a:spcPts val="600"/>
              </a:spcBef>
            </a:pPr>
            <a:r>
              <a:rPr lang="en-US" sz="1400" b="1" dirty="0">
                <a:solidFill>
                  <a:srgbClr val="7030A0"/>
                </a:solidFill>
              </a:rPr>
              <a:t>(4.5,5.2)</a:t>
            </a:r>
          </a:p>
        </p:txBody>
      </p:sp>
      <p:sp>
        <p:nvSpPr>
          <p:cNvPr id="14" name="Oval 13">
            <a:extLst>
              <a:ext uri="{FF2B5EF4-FFF2-40B4-BE49-F238E27FC236}">
                <a16:creationId xmlns:a16="http://schemas.microsoft.com/office/drawing/2014/main" id="{FDB8578B-A3B5-FB45-A359-A1EE91EF2E71}"/>
              </a:ext>
            </a:extLst>
          </p:cNvPr>
          <p:cNvSpPr/>
          <p:nvPr/>
        </p:nvSpPr>
        <p:spPr>
          <a:xfrm>
            <a:off x="6342209" y="3244434"/>
            <a:ext cx="68580" cy="68580"/>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600"/>
              </a:spcBef>
            </a:pPr>
            <a:endParaRPr lang="en-US" sz="1350" dirty="0"/>
          </a:p>
        </p:txBody>
      </p:sp>
      <p:sp>
        <p:nvSpPr>
          <p:cNvPr id="17" name="Oval 16">
            <a:extLst>
              <a:ext uri="{FF2B5EF4-FFF2-40B4-BE49-F238E27FC236}">
                <a16:creationId xmlns:a16="http://schemas.microsoft.com/office/drawing/2014/main" id="{E764D2DA-8C3B-4C44-A152-59D27D52FE1B}"/>
              </a:ext>
            </a:extLst>
          </p:cNvPr>
          <p:cNvSpPr/>
          <p:nvPr/>
        </p:nvSpPr>
        <p:spPr>
          <a:xfrm>
            <a:off x="7280099" y="3939182"/>
            <a:ext cx="68580" cy="68580"/>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600"/>
              </a:spcBef>
            </a:pPr>
            <a:endParaRPr lang="en-US" sz="1350" dirty="0"/>
          </a:p>
        </p:txBody>
      </p:sp>
      <p:sp>
        <p:nvSpPr>
          <p:cNvPr id="18" name="Oval 17">
            <a:extLst>
              <a:ext uri="{FF2B5EF4-FFF2-40B4-BE49-F238E27FC236}">
                <a16:creationId xmlns:a16="http://schemas.microsoft.com/office/drawing/2014/main" id="{6FC3D4F3-0D28-DA46-A2B2-466F7770A569}"/>
              </a:ext>
            </a:extLst>
          </p:cNvPr>
          <p:cNvSpPr/>
          <p:nvPr/>
        </p:nvSpPr>
        <p:spPr>
          <a:xfrm>
            <a:off x="7695909" y="4081789"/>
            <a:ext cx="68580" cy="68580"/>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600"/>
              </a:spcBef>
            </a:pPr>
            <a:endParaRPr lang="en-US" sz="1350" dirty="0"/>
          </a:p>
        </p:txBody>
      </p:sp>
      <p:sp>
        <p:nvSpPr>
          <p:cNvPr id="22" name="Oval 21">
            <a:extLst>
              <a:ext uri="{FF2B5EF4-FFF2-40B4-BE49-F238E27FC236}">
                <a16:creationId xmlns:a16="http://schemas.microsoft.com/office/drawing/2014/main" id="{CC166318-44E0-7945-80C4-F526E170636E}"/>
              </a:ext>
            </a:extLst>
          </p:cNvPr>
          <p:cNvSpPr/>
          <p:nvPr/>
        </p:nvSpPr>
        <p:spPr>
          <a:xfrm>
            <a:off x="7124411" y="3944339"/>
            <a:ext cx="68580" cy="68580"/>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600"/>
              </a:spcBef>
            </a:pPr>
            <a:endParaRPr lang="en-US" sz="1350" dirty="0"/>
          </a:p>
        </p:txBody>
      </p:sp>
      <p:sp>
        <p:nvSpPr>
          <p:cNvPr id="23" name="Oval 22">
            <a:extLst>
              <a:ext uri="{FF2B5EF4-FFF2-40B4-BE49-F238E27FC236}">
                <a16:creationId xmlns:a16="http://schemas.microsoft.com/office/drawing/2014/main" id="{C2C52F46-8191-044B-BB91-70659724D51F}"/>
              </a:ext>
            </a:extLst>
          </p:cNvPr>
          <p:cNvSpPr/>
          <p:nvPr/>
        </p:nvSpPr>
        <p:spPr>
          <a:xfrm>
            <a:off x="6865427" y="3546456"/>
            <a:ext cx="68580" cy="68580"/>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600"/>
              </a:spcBef>
            </a:pPr>
            <a:endParaRPr lang="en-US" sz="1350" dirty="0"/>
          </a:p>
        </p:txBody>
      </p:sp>
      <p:sp>
        <p:nvSpPr>
          <p:cNvPr id="15" name="TextBox 14">
            <a:extLst>
              <a:ext uri="{FF2B5EF4-FFF2-40B4-BE49-F238E27FC236}">
                <a16:creationId xmlns:a16="http://schemas.microsoft.com/office/drawing/2014/main" id="{5F299F8B-1481-064B-861E-117877390FE8}"/>
              </a:ext>
            </a:extLst>
          </p:cNvPr>
          <p:cNvSpPr txBox="1"/>
          <p:nvPr/>
        </p:nvSpPr>
        <p:spPr>
          <a:xfrm>
            <a:off x="5783582" y="2054490"/>
            <a:ext cx="2532321" cy="300082"/>
          </a:xfrm>
          <a:prstGeom prst="rect">
            <a:avLst/>
          </a:prstGeom>
          <a:solidFill>
            <a:schemeClr val="bg1"/>
          </a:solidFill>
        </p:spPr>
        <p:txBody>
          <a:bodyPr wrap="square" rtlCol="0">
            <a:spAutoFit/>
          </a:bodyPr>
          <a:lstStyle/>
          <a:p>
            <a:pPr algn="ctr">
              <a:spcBef>
                <a:spcPts val="600"/>
              </a:spcBef>
            </a:pPr>
            <a:r>
              <a:rPr lang="en-US" sz="1350" b="1" dirty="0"/>
              <a:t>Lag (5) Autocorrelation Plot</a:t>
            </a: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F021C00-1DCE-9947-83CD-14908D212C72}"/>
                  </a:ext>
                </a:extLst>
              </p:cNvPr>
              <p:cNvSpPr txBox="1"/>
              <p:nvPr/>
            </p:nvSpPr>
            <p:spPr>
              <a:xfrm rot="16200000">
                <a:off x="4921285" y="3413424"/>
                <a:ext cx="384464" cy="207749"/>
              </a:xfrm>
              <a:prstGeom prst="rect">
                <a:avLst/>
              </a:prstGeom>
              <a:solidFill>
                <a:schemeClr val="bg1"/>
              </a:solidFill>
            </p:spPr>
            <p:txBody>
              <a:bodyPr wrap="none" lIns="0" tIns="0" rIns="0" bIns="0" rtlCol="0">
                <a:spAutoFit/>
              </a:bodyPr>
              <a:lstStyle/>
              <a:p>
                <a:pPr>
                  <a:spcBef>
                    <a:spcPts val="600"/>
                  </a:spcBef>
                </a:pPr>
                <a14:m>
                  <m:oMathPara xmlns:m="http://schemas.openxmlformats.org/officeDocument/2006/math">
                    <m:oMathParaPr>
                      <m:jc m:val="centerGroup"/>
                    </m:oMathParaPr>
                    <m:oMath xmlns:m="http://schemas.openxmlformats.org/officeDocument/2006/math">
                      <m:sSub>
                        <m:sSubPr>
                          <m:ctrlPr>
                            <a:rPr lang="en-US" sz="1350" i="1">
                              <a:latin typeface="Cambria Math" panose="02040503050406030204" pitchFamily="18" charset="0"/>
                            </a:rPr>
                          </m:ctrlPr>
                        </m:sSubPr>
                        <m:e>
                          <m:r>
                            <a:rPr lang="en-US" sz="1350" i="1">
                              <a:latin typeface="Cambria Math" panose="02040503050406030204" pitchFamily="18" charset="0"/>
                            </a:rPr>
                            <m:t>𝑋</m:t>
                          </m:r>
                        </m:e>
                        <m:sub>
                          <m:r>
                            <a:rPr lang="en-US" sz="1350" i="1">
                              <a:latin typeface="Cambria Math" panose="02040503050406030204" pitchFamily="18" charset="0"/>
                            </a:rPr>
                            <m:t>𝑡</m:t>
                          </m:r>
                          <m:r>
                            <a:rPr lang="en-US" sz="1350" i="1">
                              <a:latin typeface="Cambria Math" panose="02040503050406030204" pitchFamily="18" charset="0"/>
                            </a:rPr>
                            <m:t>+5</m:t>
                          </m:r>
                        </m:sub>
                      </m:sSub>
                    </m:oMath>
                  </m:oMathPara>
                </a14:m>
                <a:endParaRPr lang="en-US" sz="1350" dirty="0"/>
              </a:p>
            </p:txBody>
          </p:sp>
        </mc:Choice>
        <mc:Fallback xmlns="">
          <p:sp>
            <p:nvSpPr>
              <p:cNvPr id="21" name="TextBox 20">
                <a:extLst>
                  <a:ext uri="{FF2B5EF4-FFF2-40B4-BE49-F238E27FC236}">
                    <a16:creationId xmlns:a16="http://schemas.microsoft.com/office/drawing/2014/main" id="{EF021C00-1DCE-9947-83CD-14908D212C72}"/>
                  </a:ext>
                </a:extLst>
              </p:cNvPr>
              <p:cNvSpPr txBox="1">
                <a:spLocks noRot="1" noChangeAspect="1" noMove="1" noResize="1" noEditPoints="1" noAdjustHandles="1" noChangeArrowheads="1" noChangeShapeType="1" noTextEdit="1"/>
              </p:cNvSpPr>
              <p:nvPr/>
            </p:nvSpPr>
            <p:spPr>
              <a:xfrm rot="16200000">
                <a:off x="4921285" y="3413424"/>
                <a:ext cx="384464" cy="207749"/>
              </a:xfrm>
              <a:prstGeom prst="rect">
                <a:avLst/>
              </a:prstGeom>
              <a:blipFill>
                <a:blip r:embed="rId4"/>
                <a:stretch>
                  <a:fillRect t="-3125" r="-17647" b="-9375"/>
                </a:stretch>
              </a:blipFill>
            </p:spPr>
            <p:txBody>
              <a:bodyPr/>
              <a:lstStyle/>
              <a:p>
                <a:r>
                  <a:rPr lang="en-US">
                    <a:noFill/>
                  </a:rPr>
                  <a:t> </a:t>
                </a:r>
              </a:p>
            </p:txBody>
          </p:sp>
        </mc:Fallback>
      </mc:AlternateContent>
    </p:spTree>
    <p:extLst>
      <p:ext uri="{BB962C8B-B14F-4D97-AF65-F5344CB8AC3E}">
        <p14:creationId xmlns:p14="http://schemas.microsoft.com/office/powerpoint/2010/main" val="2320131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500"/>
                                        <p:tgtEl>
                                          <p:spTgt spid="16"/>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fade">
                                      <p:cBhvr>
                                        <p:cTn id="2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1" grpId="0"/>
      <p:bldP spid="12" grpId="0"/>
      <p:bldP spid="16" grpId="0"/>
      <p:bldP spid="14"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54D1FDCB-E8EF-FE44-8962-66324EC610C7}"/>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93131" y="2111271"/>
            <a:ext cx="4884538" cy="3036334"/>
          </a:xfrm>
          <a:prstGeom prst="rect">
            <a:avLst/>
          </a:prstGeom>
        </p:spPr>
      </p:pic>
      <p:sp>
        <p:nvSpPr>
          <p:cNvPr id="2" name="Title 1">
            <a:extLst>
              <a:ext uri="{FF2B5EF4-FFF2-40B4-BE49-F238E27FC236}">
                <a16:creationId xmlns:a16="http://schemas.microsoft.com/office/drawing/2014/main" id="{A0EE40F4-E839-2248-80D2-8B6442C13217}"/>
              </a:ext>
            </a:extLst>
          </p:cNvPr>
          <p:cNvSpPr>
            <a:spLocks noGrp="1"/>
          </p:cNvSpPr>
          <p:nvPr>
            <p:ph type="title"/>
          </p:nvPr>
        </p:nvSpPr>
        <p:spPr/>
        <p:txBody>
          <a:bodyPr>
            <a:noAutofit/>
          </a:bodyPr>
          <a:lstStyle/>
          <a:p>
            <a:pPr>
              <a:spcBef>
                <a:spcPts val="600"/>
              </a:spcBef>
            </a:pPr>
            <a:r>
              <a:rPr lang="en-US" dirty="0"/>
              <a:t>Example: Lag(5) Autocorrelation</a:t>
            </a:r>
          </a:p>
        </p:txBody>
      </p:sp>
      <p:sp>
        <p:nvSpPr>
          <p:cNvPr id="8" name="Oval 7">
            <a:extLst>
              <a:ext uri="{FF2B5EF4-FFF2-40B4-BE49-F238E27FC236}">
                <a16:creationId xmlns:a16="http://schemas.microsoft.com/office/drawing/2014/main" id="{4861709B-B456-2C4E-977A-D1328207B9B9}"/>
              </a:ext>
            </a:extLst>
          </p:cNvPr>
          <p:cNvSpPr/>
          <p:nvPr/>
        </p:nvSpPr>
        <p:spPr>
          <a:xfrm>
            <a:off x="1633564" y="4023192"/>
            <a:ext cx="144380" cy="132348"/>
          </a:xfrm>
          <a:prstGeom prst="ellipse">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sz="1350" dirty="0">
              <a:solidFill>
                <a:srgbClr val="00B050"/>
              </a:solidFill>
            </a:endParaRPr>
          </a:p>
        </p:txBody>
      </p:sp>
      <p:pic>
        <p:nvPicPr>
          <p:cNvPr id="19" name="Picture 18">
            <a:extLst>
              <a:ext uri="{FF2B5EF4-FFF2-40B4-BE49-F238E27FC236}">
                <a16:creationId xmlns:a16="http://schemas.microsoft.com/office/drawing/2014/main" id="{B28A1A62-3267-2549-B419-9B34FA9997F2}"/>
              </a:ext>
            </a:extLst>
          </p:cNvPr>
          <p:cNvPicPr>
            <a:picLocks noChangeAspect="1"/>
          </p:cNvPicPr>
          <p:nvPr/>
        </p:nvPicPr>
        <p:blipFill>
          <a:blip r:embed="rId3"/>
          <a:stretch>
            <a:fillRect/>
          </a:stretch>
        </p:blipFill>
        <p:spPr>
          <a:xfrm>
            <a:off x="5009643" y="1790141"/>
            <a:ext cx="3820661" cy="3550172"/>
          </a:xfrm>
          <a:prstGeom prst="rect">
            <a:avLst/>
          </a:prstGeom>
        </p:spPr>
      </p:pic>
      <p:sp>
        <p:nvSpPr>
          <p:cNvPr id="9" name="Oval 8">
            <a:extLst>
              <a:ext uri="{FF2B5EF4-FFF2-40B4-BE49-F238E27FC236}">
                <a16:creationId xmlns:a16="http://schemas.microsoft.com/office/drawing/2014/main" id="{AB2AFCD8-E547-3E47-ABF0-9CDC7BEE4B88}"/>
              </a:ext>
            </a:extLst>
          </p:cNvPr>
          <p:cNvSpPr/>
          <p:nvPr/>
        </p:nvSpPr>
        <p:spPr>
          <a:xfrm>
            <a:off x="2269401" y="3285119"/>
            <a:ext cx="144380" cy="132348"/>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sz="1350" dirty="0"/>
          </a:p>
        </p:txBody>
      </p:sp>
      <p:sp>
        <p:nvSpPr>
          <p:cNvPr id="11" name="TextBox 10">
            <a:extLst>
              <a:ext uri="{FF2B5EF4-FFF2-40B4-BE49-F238E27FC236}">
                <a16:creationId xmlns:a16="http://schemas.microsoft.com/office/drawing/2014/main" id="{A5103BDC-4D99-2445-8A7D-C91E5CAB43CF}"/>
              </a:ext>
            </a:extLst>
          </p:cNvPr>
          <p:cNvSpPr txBox="1"/>
          <p:nvPr/>
        </p:nvSpPr>
        <p:spPr>
          <a:xfrm>
            <a:off x="3089948" y="2790918"/>
            <a:ext cx="963928" cy="307777"/>
          </a:xfrm>
          <a:prstGeom prst="rect">
            <a:avLst/>
          </a:prstGeom>
          <a:noFill/>
        </p:spPr>
        <p:txBody>
          <a:bodyPr wrap="square" rtlCol="0">
            <a:noAutofit/>
          </a:bodyPr>
          <a:lstStyle/>
          <a:p>
            <a:pPr>
              <a:spcBef>
                <a:spcPts val="600"/>
              </a:spcBef>
            </a:pPr>
            <a:r>
              <a:rPr lang="en-US" sz="1400" b="1" i="1" dirty="0">
                <a:solidFill>
                  <a:srgbClr val="FF0000"/>
                </a:solidFill>
              </a:rPr>
              <a:t>X</a:t>
            </a:r>
            <a:r>
              <a:rPr lang="en-US" sz="1400" b="1" baseline="-25000" dirty="0">
                <a:solidFill>
                  <a:srgbClr val="FF0000"/>
                </a:solidFill>
              </a:rPr>
              <a:t>13</a:t>
            </a:r>
            <a:r>
              <a:rPr lang="en-US" sz="1400" b="1" dirty="0">
                <a:solidFill>
                  <a:srgbClr val="FF0000"/>
                </a:solidFill>
              </a:rPr>
              <a:t> = 5.3</a:t>
            </a:r>
          </a:p>
        </p:txBody>
      </p:sp>
      <p:sp>
        <p:nvSpPr>
          <p:cNvPr id="12" name="TextBox 11">
            <a:extLst>
              <a:ext uri="{FF2B5EF4-FFF2-40B4-BE49-F238E27FC236}">
                <a16:creationId xmlns:a16="http://schemas.microsoft.com/office/drawing/2014/main" id="{91680216-D4BF-B748-B594-97F9C5DD96AF}"/>
              </a:ext>
            </a:extLst>
          </p:cNvPr>
          <p:cNvSpPr txBox="1"/>
          <p:nvPr/>
        </p:nvSpPr>
        <p:spPr>
          <a:xfrm>
            <a:off x="1666249" y="2790918"/>
            <a:ext cx="963928" cy="307777"/>
          </a:xfrm>
          <a:prstGeom prst="rect">
            <a:avLst/>
          </a:prstGeom>
          <a:noFill/>
        </p:spPr>
        <p:txBody>
          <a:bodyPr wrap="square" rtlCol="0">
            <a:noAutofit/>
          </a:bodyPr>
          <a:lstStyle/>
          <a:p>
            <a:pPr>
              <a:spcBef>
                <a:spcPts val="600"/>
              </a:spcBef>
            </a:pPr>
            <a:r>
              <a:rPr lang="en-US" sz="1400" b="1" i="1" dirty="0">
                <a:solidFill>
                  <a:srgbClr val="00B050"/>
                </a:solidFill>
              </a:rPr>
              <a:t>X</a:t>
            </a:r>
            <a:r>
              <a:rPr lang="en-US" sz="1400" b="1" baseline="-25000" dirty="0">
                <a:solidFill>
                  <a:srgbClr val="00B050"/>
                </a:solidFill>
              </a:rPr>
              <a:t>8</a:t>
            </a:r>
            <a:r>
              <a:rPr lang="en-US" sz="1400" b="1" dirty="0">
                <a:solidFill>
                  <a:srgbClr val="00B050"/>
                </a:solidFill>
              </a:rPr>
              <a:t> = 4.4</a:t>
            </a:r>
          </a:p>
        </p:txBody>
      </p:sp>
      <p:sp>
        <p:nvSpPr>
          <p:cNvPr id="16" name="TextBox 15">
            <a:extLst>
              <a:ext uri="{FF2B5EF4-FFF2-40B4-BE49-F238E27FC236}">
                <a16:creationId xmlns:a16="http://schemas.microsoft.com/office/drawing/2014/main" id="{D20C2D87-1AD5-EF4E-9523-BFE2DFFA7219}"/>
              </a:ext>
            </a:extLst>
          </p:cNvPr>
          <p:cNvSpPr txBox="1"/>
          <p:nvPr/>
        </p:nvSpPr>
        <p:spPr>
          <a:xfrm>
            <a:off x="5970079" y="2852893"/>
            <a:ext cx="963928" cy="307777"/>
          </a:xfrm>
          <a:prstGeom prst="rect">
            <a:avLst/>
          </a:prstGeom>
          <a:noFill/>
        </p:spPr>
        <p:txBody>
          <a:bodyPr wrap="square" rtlCol="0">
            <a:noAutofit/>
          </a:bodyPr>
          <a:lstStyle/>
          <a:p>
            <a:pPr>
              <a:spcBef>
                <a:spcPts val="600"/>
              </a:spcBef>
            </a:pPr>
            <a:r>
              <a:rPr lang="en-US" sz="1400" b="1" dirty="0">
                <a:solidFill>
                  <a:srgbClr val="7030A0"/>
                </a:solidFill>
              </a:rPr>
              <a:t>(4.4,5.3)</a:t>
            </a:r>
          </a:p>
        </p:txBody>
      </p:sp>
      <p:sp>
        <p:nvSpPr>
          <p:cNvPr id="18" name="Oval 17">
            <a:extLst>
              <a:ext uri="{FF2B5EF4-FFF2-40B4-BE49-F238E27FC236}">
                <a16:creationId xmlns:a16="http://schemas.microsoft.com/office/drawing/2014/main" id="{D3C26D7C-6885-374E-917B-6B6264A2D68A}"/>
              </a:ext>
            </a:extLst>
          </p:cNvPr>
          <p:cNvSpPr/>
          <p:nvPr/>
        </p:nvSpPr>
        <p:spPr>
          <a:xfrm>
            <a:off x="6275646" y="3108437"/>
            <a:ext cx="68580" cy="68580"/>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sz="1350" dirty="0"/>
          </a:p>
        </p:txBody>
      </p:sp>
      <p:sp>
        <p:nvSpPr>
          <p:cNvPr id="22" name="Oval 21">
            <a:extLst>
              <a:ext uri="{FF2B5EF4-FFF2-40B4-BE49-F238E27FC236}">
                <a16:creationId xmlns:a16="http://schemas.microsoft.com/office/drawing/2014/main" id="{A51BD76D-EB90-1549-9774-41C217B817F4}"/>
              </a:ext>
            </a:extLst>
          </p:cNvPr>
          <p:cNvSpPr/>
          <p:nvPr/>
        </p:nvSpPr>
        <p:spPr>
          <a:xfrm>
            <a:off x="6342209" y="3244434"/>
            <a:ext cx="68580" cy="68580"/>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sz="1350" dirty="0"/>
          </a:p>
        </p:txBody>
      </p:sp>
      <p:sp>
        <p:nvSpPr>
          <p:cNvPr id="23" name="Oval 22">
            <a:extLst>
              <a:ext uri="{FF2B5EF4-FFF2-40B4-BE49-F238E27FC236}">
                <a16:creationId xmlns:a16="http://schemas.microsoft.com/office/drawing/2014/main" id="{8A0E9C67-762B-9A4E-BDA3-35548F8D4652}"/>
              </a:ext>
            </a:extLst>
          </p:cNvPr>
          <p:cNvSpPr/>
          <p:nvPr/>
        </p:nvSpPr>
        <p:spPr>
          <a:xfrm>
            <a:off x="7280099" y="3939182"/>
            <a:ext cx="68580" cy="68580"/>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sz="1350" dirty="0"/>
          </a:p>
        </p:txBody>
      </p:sp>
      <p:sp>
        <p:nvSpPr>
          <p:cNvPr id="24" name="Oval 23">
            <a:extLst>
              <a:ext uri="{FF2B5EF4-FFF2-40B4-BE49-F238E27FC236}">
                <a16:creationId xmlns:a16="http://schemas.microsoft.com/office/drawing/2014/main" id="{70DBB2B3-B88A-8A4B-AF12-4BFD9201E4DB}"/>
              </a:ext>
            </a:extLst>
          </p:cNvPr>
          <p:cNvSpPr/>
          <p:nvPr/>
        </p:nvSpPr>
        <p:spPr>
          <a:xfrm>
            <a:off x="7695909" y="4081789"/>
            <a:ext cx="68580" cy="68580"/>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sz="1350" dirty="0"/>
          </a:p>
        </p:txBody>
      </p:sp>
      <p:sp>
        <p:nvSpPr>
          <p:cNvPr id="25" name="Oval 24">
            <a:extLst>
              <a:ext uri="{FF2B5EF4-FFF2-40B4-BE49-F238E27FC236}">
                <a16:creationId xmlns:a16="http://schemas.microsoft.com/office/drawing/2014/main" id="{A2399F5C-B0DD-F649-86A8-855237E19D81}"/>
              </a:ext>
            </a:extLst>
          </p:cNvPr>
          <p:cNvSpPr/>
          <p:nvPr/>
        </p:nvSpPr>
        <p:spPr>
          <a:xfrm>
            <a:off x="7124411" y="3944339"/>
            <a:ext cx="68580" cy="68580"/>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sz="1350" dirty="0"/>
          </a:p>
        </p:txBody>
      </p:sp>
      <p:sp>
        <p:nvSpPr>
          <p:cNvPr id="26" name="Oval 25">
            <a:extLst>
              <a:ext uri="{FF2B5EF4-FFF2-40B4-BE49-F238E27FC236}">
                <a16:creationId xmlns:a16="http://schemas.microsoft.com/office/drawing/2014/main" id="{1E41B9EA-12B2-2947-9204-09D10B5D0BAE}"/>
              </a:ext>
            </a:extLst>
          </p:cNvPr>
          <p:cNvSpPr/>
          <p:nvPr/>
        </p:nvSpPr>
        <p:spPr>
          <a:xfrm>
            <a:off x="6865427" y="3546456"/>
            <a:ext cx="68580" cy="68580"/>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sz="1350" dirty="0"/>
          </a:p>
        </p:txBody>
      </p:sp>
      <p:sp>
        <p:nvSpPr>
          <p:cNvPr id="17" name="TextBox 16">
            <a:extLst>
              <a:ext uri="{FF2B5EF4-FFF2-40B4-BE49-F238E27FC236}">
                <a16:creationId xmlns:a16="http://schemas.microsoft.com/office/drawing/2014/main" id="{A0C23D4C-8559-D043-BDD0-BE75DAD8FDD5}"/>
              </a:ext>
            </a:extLst>
          </p:cNvPr>
          <p:cNvSpPr txBox="1"/>
          <p:nvPr/>
        </p:nvSpPr>
        <p:spPr>
          <a:xfrm>
            <a:off x="5783582" y="2054490"/>
            <a:ext cx="2532321" cy="300082"/>
          </a:xfrm>
          <a:prstGeom prst="rect">
            <a:avLst/>
          </a:prstGeom>
          <a:solidFill>
            <a:schemeClr val="bg1"/>
          </a:solidFill>
        </p:spPr>
        <p:txBody>
          <a:bodyPr wrap="square" rtlCol="0">
            <a:noAutofit/>
          </a:bodyPr>
          <a:lstStyle/>
          <a:p>
            <a:pPr algn="ctr">
              <a:spcBef>
                <a:spcPts val="600"/>
              </a:spcBef>
            </a:pPr>
            <a:r>
              <a:rPr lang="en-US" sz="1350" b="1" dirty="0"/>
              <a:t>Lag (5) Autocorrelation Plot</a:t>
            </a: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07B7B0F0-3FEF-6843-9C3A-321FFAA04792}"/>
                  </a:ext>
                </a:extLst>
              </p:cNvPr>
              <p:cNvSpPr txBox="1"/>
              <p:nvPr/>
            </p:nvSpPr>
            <p:spPr>
              <a:xfrm rot="16200000">
                <a:off x="4921285" y="3413424"/>
                <a:ext cx="384464" cy="207749"/>
              </a:xfrm>
              <a:prstGeom prst="rect">
                <a:avLst/>
              </a:prstGeom>
              <a:solidFill>
                <a:schemeClr val="bg1"/>
              </a:solidFill>
            </p:spPr>
            <p:txBody>
              <a:bodyPr wrap="none" lIns="0" tIns="0" rIns="0" bIns="0" rtlCol="0">
                <a:noAutofit/>
              </a:bodyPr>
              <a:lstStyle/>
              <a:p>
                <a:pPr>
                  <a:spcBef>
                    <a:spcPts val="600"/>
                  </a:spcBef>
                </a:pPr>
                <a14:m>
                  <m:oMathPara xmlns:m="http://schemas.openxmlformats.org/officeDocument/2006/math">
                    <m:oMathParaPr>
                      <m:jc m:val="centerGroup"/>
                    </m:oMathParaPr>
                    <m:oMath xmlns:m="http://schemas.openxmlformats.org/officeDocument/2006/math">
                      <m:sSub>
                        <m:sSubPr>
                          <m:ctrlPr>
                            <a:rPr lang="en-US" sz="1350" i="1">
                              <a:latin typeface="Cambria Math" panose="02040503050406030204" pitchFamily="18" charset="0"/>
                            </a:rPr>
                          </m:ctrlPr>
                        </m:sSubPr>
                        <m:e>
                          <m:r>
                            <a:rPr lang="en-US" sz="1350" i="1">
                              <a:latin typeface="Cambria Math" panose="02040503050406030204" pitchFamily="18" charset="0"/>
                            </a:rPr>
                            <m:t>𝑋</m:t>
                          </m:r>
                        </m:e>
                        <m:sub>
                          <m:r>
                            <a:rPr lang="en-US" sz="1350" i="1">
                              <a:latin typeface="Cambria Math" panose="02040503050406030204" pitchFamily="18" charset="0"/>
                            </a:rPr>
                            <m:t>𝑡</m:t>
                          </m:r>
                          <m:r>
                            <a:rPr lang="en-US" sz="1350" i="1">
                              <a:latin typeface="Cambria Math" panose="02040503050406030204" pitchFamily="18" charset="0"/>
                            </a:rPr>
                            <m:t>+5</m:t>
                          </m:r>
                        </m:sub>
                      </m:sSub>
                    </m:oMath>
                  </m:oMathPara>
                </a14:m>
                <a:endParaRPr lang="en-US" sz="1350" dirty="0"/>
              </a:p>
            </p:txBody>
          </p:sp>
        </mc:Choice>
        <mc:Fallback xmlns="">
          <p:sp>
            <p:nvSpPr>
              <p:cNvPr id="21" name="TextBox 20">
                <a:extLst>
                  <a:ext uri="{FF2B5EF4-FFF2-40B4-BE49-F238E27FC236}">
                    <a16:creationId xmlns:a16="http://schemas.microsoft.com/office/drawing/2014/main" id="{07B7B0F0-3FEF-6843-9C3A-321FFAA04792}"/>
                  </a:ext>
                </a:extLst>
              </p:cNvPr>
              <p:cNvSpPr txBox="1">
                <a:spLocks noRot="1" noChangeAspect="1" noMove="1" noResize="1" noEditPoints="1" noAdjustHandles="1" noChangeArrowheads="1" noChangeShapeType="1" noTextEdit="1"/>
              </p:cNvSpPr>
              <p:nvPr/>
            </p:nvSpPr>
            <p:spPr>
              <a:xfrm rot="16200000">
                <a:off x="4921285" y="3413424"/>
                <a:ext cx="384464" cy="207749"/>
              </a:xfrm>
              <a:prstGeom prst="rect">
                <a:avLst/>
              </a:prstGeom>
              <a:blipFill>
                <a:blip r:embed="rId4"/>
                <a:stretch>
                  <a:fillRect t="-3125" r="-17647" b="-9375"/>
                </a:stretch>
              </a:blipFill>
            </p:spPr>
            <p:txBody>
              <a:bodyPr/>
              <a:lstStyle/>
              <a:p>
                <a:r>
                  <a:rPr lang="en-US">
                    <a:noFill/>
                  </a:rPr>
                  <a:t> </a:t>
                </a:r>
              </a:p>
            </p:txBody>
          </p:sp>
        </mc:Fallback>
      </mc:AlternateContent>
    </p:spTree>
    <p:extLst>
      <p:ext uri="{BB962C8B-B14F-4D97-AF65-F5344CB8AC3E}">
        <p14:creationId xmlns:p14="http://schemas.microsoft.com/office/powerpoint/2010/main" val="2316226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500"/>
                                        <p:tgtEl>
                                          <p:spTgt spid="16"/>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fade">
                                      <p:cBhvr>
                                        <p:cTn id="26"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1" grpId="0"/>
      <p:bldP spid="12" grpId="0"/>
      <p:bldP spid="16" grpId="0"/>
      <p:bldP spid="18" grpId="0"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34">
            <a:extLst>
              <a:ext uri="{FF2B5EF4-FFF2-40B4-BE49-F238E27FC236}">
                <a16:creationId xmlns:a16="http://schemas.microsoft.com/office/drawing/2014/main" id="{B0789F62-3A4A-D04C-9CB5-25D49A16EB7C}"/>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93131" y="2111271"/>
            <a:ext cx="4884538" cy="3036334"/>
          </a:xfrm>
          <a:prstGeom prst="rect">
            <a:avLst/>
          </a:prstGeom>
        </p:spPr>
      </p:pic>
      <p:sp>
        <p:nvSpPr>
          <p:cNvPr id="2" name="Title 1">
            <a:extLst>
              <a:ext uri="{FF2B5EF4-FFF2-40B4-BE49-F238E27FC236}">
                <a16:creationId xmlns:a16="http://schemas.microsoft.com/office/drawing/2014/main" id="{A0EE40F4-E839-2248-80D2-8B6442C13217}"/>
              </a:ext>
            </a:extLst>
          </p:cNvPr>
          <p:cNvSpPr>
            <a:spLocks noGrp="1"/>
          </p:cNvSpPr>
          <p:nvPr>
            <p:ph type="title"/>
          </p:nvPr>
        </p:nvSpPr>
        <p:spPr/>
        <p:txBody>
          <a:bodyPr>
            <a:noAutofit/>
          </a:bodyPr>
          <a:lstStyle/>
          <a:p>
            <a:pPr>
              <a:spcBef>
                <a:spcPts val="600"/>
              </a:spcBef>
            </a:pPr>
            <a:r>
              <a:rPr lang="en-US" dirty="0"/>
              <a:t>Example: Lag(5) Autocorrelation</a:t>
            </a:r>
          </a:p>
        </p:txBody>
      </p:sp>
      <p:sp>
        <p:nvSpPr>
          <p:cNvPr id="8" name="Oval 7">
            <a:extLst>
              <a:ext uri="{FF2B5EF4-FFF2-40B4-BE49-F238E27FC236}">
                <a16:creationId xmlns:a16="http://schemas.microsoft.com/office/drawing/2014/main" id="{4861709B-B456-2C4E-977A-D1328207B9B9}"/>
              </a:ext>
            </a:extLst>
          </p:cNvPr>
          <p:cNvSpPr/>
          <p:nvPr/>
        </p:nvSpPr>
        <p:spPr>
          <a:xfrm>
            <a:off x="3812493" y="3658583"/>
            <a:ext cx="144380" cy="132348"/>
          </a:xfrm>
          <a:prstGeom prst="ellipse">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sz="1350" dirty="0">
              <a:solidFill>
                <a:srgbClr val="00B050"/>
              </a:solidFill>
            </a:endParaRPr>
          </a:p>
        </p:txBody>
      </p:sp>
      <p:pic>
        <p:nvPicPr>
          <p:cNvPr id="19" name="Picture 18">
            <a:extLst>
              <a:ext uri="{FF2B5EF4-FFF2-40B4-BE49-F238E27FC236}">
                <a16:creationId xmlns:a16="http://schemas.microsoft.com/office/drawing/2014/main" id="{B28A1A62-3267-2549-B419-9B34FA9997F2}"/>
              </a:ext>
            </a:extLst>
          </p:cNvPr>
          <p:cNvPicPr>
            <a:picLocks noChangeAspect="1"/>
          </p:cNvPicPr>
          <p:nvPr/>
        </p:nvPicPr>
        <p:blipFill>
          <a:blip r:embed="rId4"/>
          <a:stretch>
            <a:fillRect/>
          </a:stretch>
        </p:blipFill>
        <p:spPr>
          <a:xfrm>
            <a:off x="5009643" y="1790141"/>
            <a:ext cx="3820661" cy="3550172"/>
          </a:xfrm>
          <a:prstGeom prst="rect">
            <a:avLst/>
          </a:prstGeom>
        </p:spPr>
      </p:pic>
      <p:sp>
        <p:nvSpPr>
          <p:cNvPr id="9" name="Oval 8">
            <a:extLst>
              <a:ext uri="{FF2B5EF4-FFF2-40B4-BE49-F238E27FC236}">
                <a16:creationId xmlns:a16="http://schemas.microsoft.com/office/drawing/2014/main" id="{AB2AFCD8-E547-3E47-ABF0-9CDC7BEE4B88}"/>
              </a:ext>
            </a:extLst>
          </p:cNvPr>
          <p:cNvSpPr/>
          <p:nvPr/>
        </p:nvSpPr>
        <p:spPr>
          <a:xfrm>
            <a:off x="4439651" y="3206989"/>
            <a:ext cx="144380" cy="132348"/>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sz="1350" dirty="0"/>
          </a:p>
        </p:txBody>
      </p:sp>
      <p:sp>
        <p:nvSpPr>
          <p:cNvPr id="11" name="TextBox 10">
            <a:extLst>
              <a:ext uri="{FF2B5EF4-FFF2-40B4-BE49-F238E27FC236}">
                <a16:creationId xmlns:a16="http://schemas.microsoft.com/office/drawing/2014/main" id="{A5103BDC-4D99-2445-8A7D-C91E5CAB43CF}"/>
              </a:ext>
            </a:extLst>
          </p:cNvPr>
          <p:cNvSpPr txBox="1"/>
          <p:nvPr/>
        </p:nvSpPr>
        <p:spPr>
          <a:xfrm>
            <a:off x="3089947" y="2790918"/>
            <a:ext cx="923879" cy="307777"/>
          </a:xfrm>
          <a:prstGeom prst="rect">
            <a:avLst/>
          </a:prstGeom>
          <a:noFill/>
        </p:spPr>
        <p:txBody>
          <a:bodyPr wrap="square" rtlCol="0">
            <a:noAutofit/>
          </a:bodyPr>
          <a:lstStyle/>
          <a:p>
            <a:pPr>
              <a:spcBef>
                <a:spcPts val="600"/>
              </a:spcBef>
            </a:pPr>
            <a:r>
              <a:rPr lang="en-US" sz="1400" b="1" i="1" dirty="0">
                <a:solidFill>
                  <a:srgbClr val="FF0000"/>
                </a:solidFill>
              </a:rPr>
              <a:t>X</a:t>
            </a:r>
            <a:r>
              <a:rPr lang="en-US" sz="1400" b="1" baseline="-25000" dirty="0">
                <a:solidFill>
                  <a:srgbClr val="FF0000"/>
                </a:solidFill>
              </a:rPr>
              <a:t>30</a:t>
            </a:r>
            <a:r>
              <a:rPr lang="en-US" sz="1400" b="1" dirty="0">
                <a:solidFill>
                  <a:srgbClr val="FF0000"/>
                </a:solidFill>
              </a:rPr>
              <a:t> = 5.5</a:t>
            </a:r>
          </a:p>
        </p:txBody>
      </p:sp>
      <p:sp>
        <p:nvSpPr>
          <p:cNvPr id="12" name="TextBox 11">
            <a:extLst>
              <a:ext uri="{FF2B5EF4-FFF2-40B4-BE49-F238E27FC236}">
                <a16:creationId xmlns:a16="http://schemas.microsoft.com/office/drawing/2014/main" id="{91680216-D4BF-B748-B594-97F9C5DD96AF}"/>
              </a:ext>
            </a:extLst>
          </p:cNvPr>
          <p:cNvSpPr txBox="1"/>
          <p:nvPr/>
        </p:nvSpPr>
        <p:spPr>
          <a:xfrm>
            <a:off x="1666248" y="2790918"/>
            <a:ext cx="923879" cy="307777"/>
          </a:xfrm>
          <a:prstGeom prst="rect">
            <a:avLst/>
          </a:prstGeom>
          <a:noFill/>
        </p:spPr>
        <p:txBody>
          <a:bodyPr wrap="square" rtlCol="0">
            <a:noAutofit/>
          </a:bodyPr>
          <a:lstStyle/>
          <a:p>
            <a:pPr>
              <a:spcBef>
                <a:spcPts val="600"/>
              </a:spcBef>
            </a:pPr>
            <a:r>
              <a:rPr lang="en-US" sz="1400" b="1" i="1" dirty="0">
                <a:solidFill>
                  <a:srgbClr val="00B050"/>
                </a:solidFill>
              </a:rPr>
              <a:t>X</a:t>
            </a:r>
            <a:r>
              <a:rPr lang="en-US" sz="1400" b="1" baseline="-25000" dirty="0">
                <a:solidFill>
                  <a:srgbClr val="00B050"/>
                </a:solidFill>
              </a:rPr>
              <a:t>25</a:t>
            </a:r>
            <a:r>
              <a:rPr lang="en-US" sz="1400" b="1" dirty="0">
                <a:solidFill>
                  <a:srgbClr val="00B050"/>
                </a:solidFill>
              </a:rPr>
              <a:t> = 4.9</a:t>
            </a:r>
          </a:p>
        </p:txBody>
      </p:sp>
      <p:sp>
        <p:nvSpPr>
          <p:cNvPr id="15" name="Oval 14">
            <a:extLst>
              <a:ext uri="{FF2B5EF4-FFF2-40B4-BE49-F238E27FC236}">
                <a16:creationId xmlns:a16="http://schemas.microsoft.com/office/drawing/2014/main" id="{C7443590-7367-5543-B3A2-C43EA099E765}"/>
              </a:ext>
            </a:extLst>
          </p:cNvPr>
          <p:cNvSpPr/>
          <p:nvPr/>
        </p:nvSpPr>
        <p:spPr>
          <a:xfrm>
            <a:off x="6139653" y="2825321"/>
            <a:ext cx="68580" cy="68580"/>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sz="1350" dirty="0"/>
          </a:p>
        </p:txBody>
      </p:sp>
      <p:sp>
        <p:nvSpPr>
          <p:cNvPr id="16" name="TextBox 15">
            <a:extLst>
              <a:ext uri="{FF2B5EF4-FFF2-40B4-BE49-F238E27FC236}">
                <a16:creationId xmlns:a16="http://schemas.microsoft.com/office/drawing/2014/main" id="{D20C2D87-1AD5-EF4E-9523-BFE2DFFA7219}"/>
              </a:ext>
            </a:extLst>
          </p:cNvPr>
          <p:cNvSpPr txBox="1"/>
          <p:nvPr/>
        </p:nvSpPr>
        <p:spPr>
          <a:xfrm>
            <a:off x="6495138" y="2604091"/>
            <a:ext cx="923879" cy="307777"/>
          </a:xfrm>
          <a:prstGeom prst="rect">
            <a:avLst/>
          </a:prstGeom>
          <a:noFill/>
        </p:spPr>
        <p:txBody>
          <a:bodyPr wrap="square" rtlCol="0">
            <a:noAutofit/>
          </a:bodyPr>
          <a:lstStyle/>
          <a:p>
            <a:pPr>
              <a:spcBef>
                <a:spcPts val="600"/>
              </a:spcBef>
            </a:pPr>
            <a:r>
              <a:rPr lang="en-US" sz="1400" b="1" dirty="0">
                <a:solidFill>
                  <a:srgbClr val="7030A0"/>
                </a:solidFill>
              </a:rPr>
              <a:t>(4.9,5.5)</a:t>
            </a:r>
          </a:p>
        </p:txBody>
      </p:sp>
      <p:sp>
        <p:nvSpPr>
          <p:cNvPr id="20" name="Oval 19">
            <a:extLst>
              <a:ext uri="{FF2B5EF4-FFF2-40B4-BE49-F238E27FC236}">
                <a16:creationId xmlns:a16="http://schemas.microsoft.com/office/drawing/2014/main" id="{39028D0A-E204-6F41-8764-D6766D1AF572}"/>
              </a:ext>
            </a:extLst>
          </p:cNvPr>
          <p:cNvSpPr/>
          <p:nvPr/>
        </p:nvSpPr>
        <p:spPr>
          <a:xfrm>
            <a:off x="6586334" y="3330300"/>
            <a:ext cx="68580" cy="68580"/>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sz="1350" dirty="0"/>
          </a:p>
        </p:txBody>
      </p:sp>
      <p:sp>
        <p:nvSpPr>
          <p:cNvPr id="21" name="Oval 20">
            <a:extLst>
              <a:ext uri="{FF2B5EF4-FFF2-40B4-BE49-F238E27FC236}">
                <a16:creationId xmlns:a16="http://schemas.microsoft.com/office/drawing/2014/main" id="{14047CE6-74D6-9241-B74C-02B53F448C97}"/>
              </a:ext>
            </a:extLst>
          </p:cNvPr>
          <p:cNvSpPr/>
          <p:nvPr/>
        </p:nvSpPr>
        <p:spPr>
          <a:xfrm>
            <a:off x="6497930" y="3057427"/>
            <a:ext cx="68580" cy="68580"/>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sz="1350" dirty="0"/>
          </a:p>
        </p:txBody>
      </p:sp>
      <p:sp>
        <p:nvSpPr>
          <p:cNvPr id="13" name="Oval 12">
            <a:extLst>
              <a:ext uri="{FF2B5EF4-FFF2-40B4-BE49-F238E27FC236}">
                <a16:creationId xmlns:a16="http://schemas.microsoft.com/office/drawing/2014/main" id="{3D9D79FD-9145-6945-A670-6CB04F9B8274}"/>
              </a:ext>
            </a:extLst>
          </p:cNvPr>
          <p:cNvSpPr/>
          <p:nvPr/>
        </p:nvSpPr>
        <p:spPr>
          <a:xfrm>
            <a:off x="6661958" y="3164857"/>
            <a:ext cx="68580" cy="68580"/>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sz="1350" dirty="0"/>
          </a:p>
        </p:txBody>
      </p:sp>
      <p:sp>
        <p:nvSpPr>
          <p:cNvPr id="14" name="Oval 13">
            <a:extLst>
              <a:ext uri="{FF2B5EF4-FFF2-40B4-BE49-F238E27FC236}">
                <a16:creationId xmlns:a16="http://schemas.microsoft.com/office/drawing/2014/main" id="{FDB8578B-A3B5-FB45-A359-A1EE91EF2E71}"/>
              </a:ext>
            </a:extLst>
          </p:cNvPr>
          <p:cNvSpPr/>
          <p:nvPr/>
        </p:nvSpPr>
        <p:spPr>
          <a:xfrm>
            <a:off x="7132180" y="3626401"/>
            <a:ext cx="68580" cy="68580"/>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sz="1350" dirty="0"/>
          </a:p>
        </p:txBody>
      </p:sp>
      <p:sp>
        <p:nvSpPr>
          <p:cNvPr id="17" name="Oval 16">
            <a:extLst>
              <a:ext uri="{FF2B5EF4-FFF2-40B4-BE49-F238E27FC236}">
                <a16:creationId xmlns:a16="http://schemas.microsoft.com/office/drawing/2014/main" id="{A523C04D-0D5B-2C4E-9F90-5C142A282482}"/>
              </a:ext>
            </a:extLst>
          </p:cNvPr>
          <p:cNvSpPr/>
          <p:nvPr/>
        </p:nvSpPr>
        <p:spPr>
          <a:xfrm>
            <a:off x="6829791" y="3896963"/>
            <a:ext cx="68580" cy="68580"/>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sz="1350" dirty="0"/>
          </a:p>
        </p:txBody>
      </p:sp>
      <p:sp>
        <p:nvSpPr>
          <p:cNvPr id="18" name="Oval 17">
            <a:extLst>
              <a:ext uri="{FF2B5EF4-FFF2-40B4-BE49-F238E27FC236}">
                <a16:creationId xmlns:a16="http://schemas.microsoft.com/office/drawing/2014/main" id="{D3C26D7C-6885-374E-917B-6B6264A2D68A}"/>
              </a:ext>
            </a:extLst>
          </p:cNvPr>
          <p:cNvSpPr/>
          <p:nvPr/>
        </p:nvSpPr>
        <p:spPr>
          <a:xfrm>
            <a:off x="6426559" y="3530936"/>
            <a:ext cx="68580" cy="68580"/>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sz="1350" dirty="0"/>
          </a:p>
        </p:txBody>
      </p:sp>
      <p:sp>
        <p:nvSpPr>
          <p:cNvPr id="22" name="Oval 21">
            <a:extLst>
              <a:ext uri="{FF2B5EF4-FFF2-40B4-BE49-F238E27FC236}">
                <a16:creationId xmlns:a16="http://schemas.microsoft.com/office/drawing/2014/main" id="{AEA70622-9DFC-3E42-A76C-508953A42C47}"/>
              </a:ext>
            </a:extLst>
          </p:cNvPr>
          <p:cNvSpPr/>
          <p:nvPr/>
        </p:nvSpPr>
        <p:spPr>
          <a:xfrm>
            <a:off x="7440354" y="3795677"/>
            <a:ext cx="68580" cy="68580"/>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sz="1350" dirty="0"/>
          </a:p>
        </p:txBody>
      </p:sp>
      <p:sp>
        <p:nvSpPr>
          <p:cNvPr id="23" name="Oval 22">
            <a:extLst>
              <a:ext uri="{FF2B5EF4-FFF2-40B4-BE49-F238E27FC236}">
                <a16:creationId xmlns:a16="http://schemas.microsoft.com/office/drawing/2014/main" id="{E0DBC22C-83D3-3643-9C25-CB58736436DE}"/>
              </a:ext>
            </a:extLst>
          </p:cNvPr>
          <p:cNvSpPr/>
          <p:nvPr/>
        </p:nvSpPr>
        <p:spPr>
          <a:xfrm>
            <a:off x="6944091" y="3629294"/>
            <a:ext cx="68580" cy="68580"/>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sz="1350" dirty="0"/>
          </a:p>
        </p:txBody>
      </p:sp>
      <p:sp>
        <p:nvSpPr>
          <p:cNvPr id="24" name="Oval 23">
            <a:extLst>
              <a:ext uri="{FF2B5EF4-FFF2-40B4-BE49-F238E27FC236}">
                <a16:creationId xmlns:a16="http://schemas.microsoft.com/office/drawing/2014/main" id="{8BB519F8-ED10-7440-8350-8840A52D34C9}"/>
              </a:ext>
            </a:extLst>
          </p:cNvPr>
          <p:cNvSpPr/>
          <p:nvPr/>
        </p:nvSpPr>
        <p:spPr>
          <a:xfrm>
            <a:off x="6606979" y="3743594"/>
            <a:ext cx="68580" cy="68580"/>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sz="1350" dirty="0"/>
          </a:p>
        </p:txBody>
      </p:sp>
      <p:sp>
        <p:nvSpPr>
          <p:cNvPr id="25" name="Oval 24">
            <a:extLst>
              <a:ext uri="{FF2B5EF4-FFF2-40B4-BE49-F238E27FC236}">
                <a16:creationId xmlns:a16="http://schemas.microsoft.com/office/drawing/2014/main" id="{CBE16782-5132-4449-859B-4A2820D70727}"/>
              </a:ext>
            </a:extLst>
          </p:cNvPr>
          <p:cNvSpPr/>
          <p:nvPr/>
        </p:nvSpPr>
        <p:spPr>
          <a:xfrm>
            <a:off x="7825842" y="4081789"/>
            <a:ext cx="68580" cy="68580"/>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sz="1350" dirty="0"/>
          </a:p>
        </p:txBody>
      </p:sp>
      <p:sp>
        <p:nvSpPr>
          <p:cNvPr id="26" name="Oval 25">
            <a:extLst>
              <a:ext uri="{FF2B5EF4-FFF2-40B4-BE49-F238E27FC236}">
                <a16:creationId xmlns:a16="http://schemas.microsoft.com/office/drawing/2014/main" id="{13AB6E1F-7321-AD48-B681-E3BF94BE1C7F}"/>
              </a:ext>
            </a:extLst>
          </p:cNvPr>
          <p:cNvSpPr/>
          <p:nvPr/>
        </p:nvSpPr>
        <p:spPr>
          <a:xfrm>
            <a:off x="6837940" y="3406116"/>
            <a:ext cx="68580" cy="68580"/>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sz="1350" dirty="0"/>
          </a:p>
        </p:txBody>
      </p:sp>
      <p:sp>
        <p:nvSpPr>
          <p:cNvPr id="27" name="Oval 26">
            <a:extLst>
              <a:ext uri="{FF2B5EF4-FFF2-40B4-BE49-F238E27FC236}">
                <a16:creationId xmlns:a16="http://schemas.microsoft.com/office/drawing/2014/main" id="{1A0D13CA-70F8-6E48-916E-4D2DF1D703ED}"/>
              </a:ext>
            </a:extLst>
          </p:cNvPr>
          <p:cNvSpPr/>
          <p:nvPr/>
        </p:nvSpPr>
        <p:spPr>
          <a:xfrm>
            <a:off x="7203991" y="3398880"/>
            <a:ext cx="68580" cy="68580"/>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sz="1350" dirty="0"/>
          </a:p>
        </p:txBody>
      </p:sp>
      <p:sp>
        <p:nvSpPr>
          <p:cNvPr id="28" name="Oval 27">
            <a:extLst>
              <a:ext uri="{FF2B5EF4-FFF2-40B4-BE49-F238E27FC236}">
                <a16:creationId xmlns:a16="http://schemas.microsoft.com/office/drawing/2014/main" id="{42192A42-641B-6546-8D2D-52985E9D2768}"/>
              </a:ext>
            </a:extLst>
          </p:cNvPr>
          <p:cNvSpPr/>
          <p:nvPr/>
        </p:nvSpPr>
        <p:spPr>
          <a:xfrm>
            <a:off x="6275646" y="3108437"/>
            <a:ext cx="68580" cy="68580"/>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sz="1350" dirty="0"/>
          </a:p>
        </p:txBody>
      </p:sp>
      <p:sp>
        <p:nvSpPr>
          <p:cNvPr id="29" name="Oval 28">
            <a:extLst>
              <a:ext uri="{FF2B5EF4-FFF2-40B4-BE49-F238E27FC236}">
                <a16:creationId xmlns:a16="http://schemas.microsoft.com/office/drawing/2014/main" id="{39B10912-97C3-224F-9A90-63947C23C663}"/>
              </a:ext>
            </a:extLst>
          </p:cNvPr>
          <p:cNvSpPr/>
          <p:nvPr/>
        </p:nvSpPr>
        <p:spPr>
          <a:xfrm>
            <a:off x="6342209" y="3244434"/>
            <a:ext cx="68580" cy="68580"/>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sz="1350" dirty="0"/>
          </a:p>
        </p:txBody>
      </p:sp>
      <p:sp>
        <p:nvSpPr>
          <p:cNvPr id="30" name="Oval 29">
            <a:extLst>
              <a:ext uri="{FF2B5EF4-FFF2-40B4-BE49-F238E27FC236}">
                <a16:creationId xmlns:a16="http://schemas.microsoft.com/office/drawing/2014/main" id="{B7E25060-96CB-3C4E-8F5E-B2393914149C}"/>
              </a:ext>
            </a:extLst>
          </p:cNvPr>
          <p:cNvSpPr/>
          <p:nvPr/>
        </p:nvSpPr>
        <p:spPr>
          <a:xfrm>
            <a:off x="7280099" y="3939182"/>
            <a:ext cx="68580" cy="68580"/>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sz="1350" dirty="0"/>
          </a:p>
        </p:txBody>
      </p:sp>
      <p:sp>
        <p:nvSpPr>
          <p:cNvPr id="31" name="Oval 30">
            <a:extLst>
              <a:ext uri="{FF2B5EF4-FFF2-40B4-BE49-F238E27FC236}">
                <a16:creationId xmlns:a16="http://schemas.microsoft.com/office/drawing/2014/main" id="{CE4D6432-4FFC-B940-95F7-D481274EFDCA}"/>
              </a:ext>
            </a:extLst>
          </p:cNvPr>
          <p:cNvSpPr/>
          <p:nvPr/>
        </p:nvSpPr>
        <p:spPr>
          <a:xfrm>
            <a:off x="7695909" y="4081789"/>
            <a:ext cx="68580" cy="68580"/>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sz="1350" dirty="0"/>
          </a:p>
        </p:txBody>
      </p:sp>
      <p:sp>
        <p:nvSpPr>
          <p:cNvPr id="32" name="Oval 31">
            <a:extLst>
              <a:ext uri="{FF2B5EF4-FFF2-40B4-BE49-F238E27FC236}">
                <a16:creationId xmlns:a16="http://schemas.microsoft.com/office/drawing/2014/main" id="{BCB8041A-F62C-5441-8FAD-192BC4995A99}"/>
              </a:ext>
            </a:extLst>
          </p:cNvPr>
          <p:cNvSpPr/>
          <p:nvPr/>
        </p:nvSpPr>
        <p:spPr>
          <a:xfrm>
            <a:off x="7124411" y="3944339"/>
            <a:ext cx="68580" cy="68580"/>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sz="1350" dirty="0"/>
          </a:p>
        </p:txBody>
      </p:sp>
      <p:sp>
        <p:nvSpPr>
          <p:cNvPr id="33" name="Oval 32">
            <a:extLst>
              <a:ext uri="{FF2B5EF4-FFF2-40B4-BE49-F238E27FC236}">
                <a16:creationId xmlns:a16="http://schemas.microsoft.com/office/drawing/2014/main" id="{B3FD0463-98CD-9641-95D1-B9DFC687F063}"/>
              </a:ext>
            </a:extLst>
          </p:cNvPr>
          <p:cNvSpPr/>
          <p:nvPr/>
        </p:nvSpPr>
        <p:spPr>
          <a:xfrm>
            <a:off x="6865427" y="3546456"/>
            <a:ext cx="68580" cy="68580"/>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sz="1350" dirty="0"/>
          </a:p>
        </p:txBody>
      </p:sp>
      <p:sp>
        <p:nvSpPr>
          <p:cNvPr id="34" name="Oval 33">
            <a:extLst>
              <a:ext uri="{FF2B5EF4-FFF2-40B4-BE49-F238E27FC236}">
                <a16:creationId xmlns:a16="http://schemas.microsoft.com/office/drawing/2014/main" id="{E3A0146B-880B-C649-8732-5C4A0E353612}"/>
              </a:ext>
            </a:extLst>
          </p:cNvPr>
          <p:cNvSpPr/>
          <p:nvPr/>
        </p:nvSpPr>
        <p:spPr>
          <a:xfrm>
            <a:off x="6858203" y="2966277"/>
            <a:ext cx="68580" cy="68580"/>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sz="1350" dirty="0"/>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5A627628-441F-8249-90CC-C5452A8157C8}"/>
                  </a:ext>
                </a:extLst>
              </p:cNvPr>
              <p:cNvSpPr txBox="1"/>
              <p:nvPr/>
            </p:nvSpPr>
            <p:spPr>
              <a:xfrm>
                <a:off x="457200" y="5257800"/>
                <a:ext cx="8448744" cy="873142"/>
              </a:xfrm>
              <a:prstGeom prst="rect">
                <a:avLst/>
              </a:prstGeom>
              <a:noFill/>
            </p:spPr>
            <p:txBody>
              <a:bodyPr wrap="square" rtlCol="0">
                <a:noAutofit/>
              </a:bodyPr>
              <a:lstStyle/>
              <a:p>
                <a:pPr>
                  <a:spcBef>
                    <a:spcPts val="600"/>
                  </a:spcBef>
                </a:pPr>
                <a:r>
                  <a:rPr lang="en-US" sz="2000" dirty="0"/>
                  <a:t>There is significant evidence that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𝑋</m:t>
                        </m:r>
                      </m:e>
                      <m:sub>
                        <m:r>
                          <a:rPr lang="en-US" sz="2000" i="1">
                            <a:latin typeface="Cambria Math" panose="02040503050406030204" pitchFamily="18" charset="0"/>
                          </a:rPr>
                          <m:t>𝑡</m:t>
                        </m:r>
                      </m:sub>
                    </m:sSub>
                  </m:oMath>
                </a14:m>
                <a:r>
                  <a:rPr lang="en-US" sz="2000" baseline="-25000" dirty="0"/>
                  <a:t> </a:t>
                </a:r>
                <a:r>
                  <a:rPr lang="en-US" sz="2000" dirty="0"/>
                  <a:t>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𝑋</m:t>
                        </m:r>
                      </m:e>
                      <m:sub>
                        <m:r>
                          <a:rPr lang="en-US" sz="2000" i="1">
                            <a:latin typeface="Cambria Math" panose="02040503050406030204" pitchFamily="18" charset="0"/>
                          </a:rPr>
                          <m:t>𝑡</m:t>
                        </m:r>
                        <m:r>
                          <a:rPr lang="en-US" sz="2000" i="1">
                            <a:latin typeface="Cambria Math" panose="02040503050406030204" pitchFamily="18" charset="0"/>
                          </a:rPr>
                          <m:t>+5</m:t>
                        </m:r>
                      </m:sub>
                    </m:sSub>
                  </m:oMath>
                </a14:m>
                <a:r>
                  <a:rPr lang="en-US" sz="2800" baseline="-25000" dirty="0"/>
                  <a:t> </a:t>
                </a:r>
                <a:r>
                  <a:rPr lang="en-US" sz="2000" dirty="0"/>
                  <a:t>are negatively correlated and thus also not independent. </a:t>
                </a:r>
              </a:p>
            </p:txBody>
          </p:sp>
        </mc:Choice>
        <mc:Fallback xmlns="">
          <p:sp>
            <p:nvSpPr>
              <p:cNvPr id="36" name="TextBox 35">
                <a:extLst>
                  <a:ext uri="{FF2B5EF4-FFF2-40B4-BE49-F238E27FC236}">
                    <a16:creationId xmlns:a16="http://schemas.microsoft.com/office/drawing/2014/main" id="{5A627628-441F-8249-90CC-C5452A8157C8}"/>
                  </a:ext>
                </a:extLst>
              </p:cNvPr>
              <p:cNvSpPr txBox="1">
                <a:spLocks noRot="1" noChangeAspect="1" noMove="1" noResize="1" noEditPoints="1" noAdjustHandles="1" noChangeArrowheads="1" noChangeShapeType="1" noTextEdit="1"/>
              </p:cNvSpPr>
              <p:nvPr/>
            </p:nvSpPr>
            <p:spPr>
              <a:xfrm>
                <a:off x="457200" y="5257800"/>
                <a:ext cx="8448744" cy="873142"/>
              </a:xfrm>
              <a:prstGeom prst="rect">
                <a:avLst/>
              </a:prstGeom>
              <a:blipFill>
                <a:blip r:embed="rId5"/>
                <a:stretch>
                  <a:fillRect l="-722" t="-3497"/>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478C201E-8376-B744-8701-844617D53986}"/>
              </a:ext>
            </a:extLst>
          </p:cNvPr>
          <p:cNvSpPr txBox="1"/>
          <p:nvPr/>
        </p:nvSpPr>
        <p:spPr>
          <a:xfrm>
            <a:off x="5783582" y="2054490"/>
            <a:ext cx="2532321" cy="300082"/>
          </a:xfrm>
          <a:prstGeom prst="rect">
            <a:avLst/>
          </a:prstGeom>
          <a:solidFill>
            <a:schemeClr val="bg1"/>
          </a:solidFill>
        </p:spPr>
        <p:txBody>
          <a:bodyPr wrap="square" rtlCol="0">
            <a:noAutofit/>
          </a:bodyPr>
          <a:lstStyle/>
          <a:p>
            <a:pPr algn="ctr">
              <a:spcBef>
                <a:spcPts val="600"/>
              </a:spcBef>
            </a:pPr>
            <a:r>
              <a:rPr lang="en-US" sz="1350" b="1" dirty="0"/>
              <a:t>Lag (5) Autocorrelation Plot</a:t>
            </a:r>
          </a:p>
        </p:txBody>
      </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A5556C12-17B3-3E4E-86F5-74D47964B7E8}"/>
                  </a:ext>
                </a:extLst>
              </p:cNvPr>
              <p:cNvSpPr txBox="1"/>
              <p:nvPr/>
            </p:nvSpPr>
            <p:spPr>
              <a:xfrm rot="16200000">
                <a:off x="4921285" y="3413424"/>
                <a:ext cx="384464" cy="207749"/>
              </a:xfrm>
              <a:prstGeom prst="rect">
                <a:avLst/>
              </a:prstGeom>
              <a:solidFill>
                <a:schemeClr val="bg1"/>
              </a:solidFill>
            </p:spPr>
            <p:txBody>
              <a:bodyPr wrap="none" lIns="0" tIns="0" rIns="0" bIns="0" rtlCol="0">
                <a:noAutofit/>
              </a:bodyPr>
              <a:lstStyle/>
              <a:p>
                <a:pPr>
                  <a:spcBef>
                    <a:spcPts val="600"/>
                  </a:spcBef>
                </a:pPr>
                <a14:m>
                  <m:oMathPara xmlns:m="http://schemas.openxmlformats.org/officeDocument/2006/math">
                    <m:oMathParaPr>
                      <m:jc m:val="centerGroup"/>
                    </m:oMathParaPr>
                    <m:oMath xmlns:m="http://schemas.openxmlformats.org/officeDocument/2006/math">
                      <m:sSub>
                        <m:sSubPr>
                          <m:ctrlPr>
                            <a:rPr lang="en-US" sz="1350" i="1">
                              <a:latin typeface="Cambria Math" panose="02040503050406030204" pitchFamily="18" charset="0"/>
                            </a:rPr>
                          </m:ctrlPr>
                        </m:sSubPr>
                        <m:e>
                          <m:r>
                            <a:rPr lang="en-US" sz="1350" i="1">
                              <a:latin typeface="Cambria Math" panose="02040503050406030204" pitchFamily="18" charset="0"/>
                            </a:rPr>
                            <m:t>𝑋</m:t>
                          </m:r>
                        </m:e>
                        <m:sub>
                          <m:r>
                            <a:rPr lang="en-US" sz="1350" i="1">
                              <a:latin typeface="Cambria Math" panose="02040503050406030204" pitchFamily="18" charset="0"/>
                            </a:rPr>
                            <m:t>𝑡</m:t>
                          </m:r>
                          <m:r>
                            <a:rPr lang="en-US" sz="1350" i="1">
                              <a:latin typeface="Cambria Math" panose="02040503050406030204" pitchFamily="18" charset="0"/>
                            </a:rPr>
                            <m:t>+5</m:t>
                          </m:r>
                        </m:sub>
                      </m:sSub>
                    </m:oMath>
                  </m:oMathPara>
                </a14:m>
                <a:endParaRPr lang="en-US" sz="1350" dirty="0"/>
              </a:p>
            </p:txBody>
          </p:sp>
        </mc:Choice>
        <mc:Fallback xmlns="">
          <p:sp>
            <p:nvSpPr>
              <p:cNvPr id="37" name="TextBox 36">
                <a:extLst>
                  <a:ext uri="{FF2B5EF4-FFF2-40B4-BE49-F238E27FC236}">
                    <a16:creationId xmlns:a16="http://schemas.microsoft.com/office/drawing/2014/main" id="{A5556C12-17B3-3E4E-86F5-74D47964B7E8}"/>
                  </a:ext>
                </a:extLst>
              </p:cNvPr>
              <p:cNvSpPr txBox="1">
                <a:spLocks noRot="1" noChangeAspect="1" noMove="1" noResize="1" noEditPoints="1" noAdjustHandles="1" noChangeArrowheads="1" noChangeShapeType="1" noTextEdit="1"/>
              </p:cNvSpPr>
              <p:nvPr/>
            </p:nvSpPr>
            <p:spPr>
              <a:xfrm rot="16200000">
                <a:off x="4921285" y="3413424"/>
                <a:ext cx="384464" cy="207749"/>
              </a:xfrm>
              <a:prstGeom prst="rect">
                <a:avLst/>
              </a:prstGeom>
              <a:blipFill>
                <a:blip r:embed="rId6"/>
                <a:stretch>
                  <a:fillRect t="-3125" r="-17647" b="-9375"/>
                </a:stretch>
              </a:blipFill>
            </p:spPr>
            <p:txBody>
              <a:bodyPr/>
              <a:lstStyle/>
              <a:p>
                <a:r>
                  <a:rPr lang="en-US">
                    <a:noFill/>
                  </a:rPr>
                  <a:t> </a:t>
                </a:r>
              </a:p>
            </p:txBody>
          </p:sp>
        </mc:Fallback>
      </mc:AlternateContent>
    </p:spTree>
    <p:extLst>
      <p:ext uri="{BB962C8B-B14F-4D97-AF65-F5344CB8AC3E}">
        <p14:creationId xmlns:p14="http://schemas.microsoft.com/office/powerpoint/2010/main" val="956660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500"/>
                                        <p:tgtEl>
                                          <p:spTgt spid="16"/>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4"/>
                                        </p:tgtEl>
                                        <p:attrNameLst>
                                          <p:attrName>style.visibility</p:attrName>
                                        </p:attrNameLst>
                                      </p:cBhvr>
                                      <p:to>
                                        <p:strVal val="visible"/>
                                      </p:to>
                                    </p:set>
                                    <p:animEffect transition="in" filter="fade">
                                      <p:cBhvr>
                                        <p:cTn id="26" dur="500"/>
                                        <p:tgtEl>
                                          <p:spTgt spid="3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6"/>
                                        </p:tgtEl>
                                        <p:attrNameLst>
                                          <p:attrName>style.visibility</p:attrName>
                                        </p:attrNameLst>
                                      </p:cBhvr>
                                      <p:to>
                                        <p:strVal val="visible"/>
                                      </p:to>
                                    </p:set>
                                    <p:animEffect transition="in" filter="fade">
                                      <p:cBhvr>
                                        <p:cTn id="31"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1" grpId="0"/>
      <p:bldP spid="12" grpId="0"/>
      <p:bldP spid="16" grpId="0"/>
      <p:bldP spid="34" grpId="0" animBg="1"/>
      <p:bldP spid="36"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48674-4AF5-3443-B7F0-CE3CCEA3D94B}"/>
              </a:ext>
            </a:extLst>
          </p:cNvPr>
          <p:cNvSpPr>
            <a:spLocks noGrp="1"/>
          </p:cNvSpPr>
          <p:nvPr>
            <p:ph type="title"/>
          </p:nvPr>
        </p:nvSpPr>
        <p:spPr/>
        <p:txBody>
          <a:bodyPr>
            <a:noAutofit/>
          </a:bodyPr>
          <a:lstStyle/>
          <a:p>
            <a:pPr>
              <a:spcBef>
                <a:spcPts val="600"/>
              </a:spcBef>
            </a:pPr>
            <a:r>
              <a:rPr lang="en-US" sz="2800" dirty="0"/>
              <a:t>Autocorrelation of Time Series with Dependent Observations with </a:t>
            </a:r>
            <a:r>
              <a:rPr lang="en-US" sz="2800" dirty="0" err="1"/>
              <a:t>tswge</a:t>
            </a:r>
            <a:r>
              <a:rPr lang="en-US" sz="2800" dirty="0"/>
              <a:t> (Lag = 5)</a:t>
            </a:r>
          </a:p>
        </p:txBody>
      </p:sp>
      <p:pic>
        <p:nvPicPr>
          <p:cNvPr id="5" name="Picture 4">
            <a:extLst>
              <a:ext uri="{FF2B5EF4-FFF2-40B4-BE49-F238E27FC236}">
                <a16:creationId xmlns:a16="http://schemas.microsoft.com/office/drawing/2014/main" id="{E6918EFC-2312-8941-B42F-A87D781A25DB}"/>
              </a:ext>
            </a:extLst>
          </p:cNvPr>
          <p:cNvPicPr>
            <a:picLocks noChangeAspect="1"/>
          </p:cNvPicPr>
          <p:nvPr/>
        </p:nvPicPr>
        <p:blipFill>
          <a:blip r:embed="rId2"/>
          <a:stretch>
            <a:fillRect/>
          </a:stretch>
        </p:blipFill>
        <p:spPr>
          <a:xfrm>
            <a:off x="384364" y="3502893"/>
            <a:ext cx="4171175" cy="2037086"/>
          </a:xfrm>
          <a:prstGeom prst="rect">
            <a:avLst/>
          </a:prstGeom>
        </p:spPr>
      </p:pic>
      <p:sp>
        <p:nvSpPr>
          <p:cNvPr id="7" name="Rectangle 6">
            <a:extLst>
              <a:ext uri="{FF2B5EF4-FFF2-40B4-BE49-F238E27FC236}">
                <a16:creationId xmlns:a16="http://schemas.microsoft.com/office/drawing/2014/main" id="{4F4BB520-AF2C-8A4E-9AF0-63E8BC7C3E8D}"/>
              </a:ext>
            </a:extLst>
          </p:cNvPr>
          <p:cNvSpPr/>
          <p:nvPr/>
        </p:nvSpPr>
        <p:spPr>
          <a:xfrm>
            <a:off x="457201" y="1600200"/>
            <a:ext cx="4098338" cy="1754326"/>
          </a:xfrm>
          <a:prstGeom prst="rect">
            <a:avLst/>
          </a:prstGeom>
        </p:spPr>
        <p:txBody>
          <a:bodyPr wrap="square">
            <a:noAutofit/>
          </a:bodyPr>
          <a:lstStyle/>
          <a:p>
            <a:pPr>
              <a:spcBef>
                <a:spcPts val="600"/>
              </a:spcBef>
            </a:pPr>
            <a:r>
              <a:rPr lang="en-US" sz="1400" dirty="0"/>
              <a:t>Y5 = c(5.1,5.2,5.5,5.3,5.1,4.8,4.5,4.4,4.6,4.6,4.8,5.2,5.4,5.6,5.4,5.3,5.1,5.1,4.8,4.7,4.5,4.3,4.6,4.8,4.9,5.2,5.4,5.6,5.5,5.5)</a:t>
            </a:r>
          </a:p>
          <a:p>
            <a:pPr>
              <a:spcBef>
                <a:spcPts val="600"/>
              </a:spcBef>
            </a:pPr>
            <a:r>
              <a:rPr lang="en-US" sz="1400" dirty="0"/>
              <a:t>Time = seq(1,5,length = 30)</a:t>
            </a:r>
          </a:p>
          <a:p>
            <a:pPr>
              <a:spcBef>
                <a:spcPts val="600"/>
              </a:spcBef>
            </a:pPr>
            <a:r>
              <a:rPr lang="en-US" sz="1400" dirty="0"/>
              <a:t>plot(Time,Y, main = "Regression of Y on Time",ylim = c(4,6.2), cex.axis = 1, )</a:t>
            </a:r>
          </a:p>
        </p:txBody>
      </p:sp>
      <p:sp>
        <p:nvSpPr>
          <p:cNvPr id="9" name="Rectangle 8">
            <a:extLst>
              <a:ext uri="{FF2B5EF4-FFF2-40B4-BE49-F238E27FC236}">
                <a16:creationId xmlns:a16="http://schemas.microsoft.com/office/drawing/2014/main" id="{2FDCA905-FF02-F84E-8645-3A32AE4BE30D}"/>
              </a:ext>
            </a:extLst>
          </p:cNvPr>
          <p:cNvSpPr/>
          <p:nvPr/>
        </p:nvSpPr>
        <p:spPr>
          <a:xfrm>
            <a:off x="5791200" y="1600200"/>
            <a:ext cx="2991268" cy="307777"/>
          </a:xfrm>
          <a:prstGeom prst="rect">
            <a:avLst/>
          </a:prstGeom>
        </p:spPr>
        <p:txBody>
          <a:bodyPr wrap="none">
            <a:noAutofit/>
          </a:bodyPr>
          <a:lstStyle/>
          <a:p>
            <a:pPr>
              <a:spcBef>
                <a:spcPts val="600"/>
              </a:spcBef>
            </a:pPr>
            <a:r>
              <a:rPr lang="en-US" sz="1400" dirty="0"/>
              <a:t>acf(Y5,plot = FALSE, lag.max = 20)</a:t>
            </a:r>
          </a:p>
        </p:txBody>
      </p:sp>
      <p:pic>
        <p:nvPicPr>
          <p:cNvPr id="4" name="Picture 3">
            <a:extLst>
              <a:ext uri="{FF2B5EF4-FFF2-40B4-BE49-F238E27FC236}">
                <a16:creationId xmlns:a16="http://schemas.microsoft.com/office/drawing/2014/main" id="{65566314-1E64-224A-8038-3C9B28D86964}"/>
              </a:ext>
            </a:extLst>
          </p:cNvPr>
          <p:cNvPicPr>
            <a:picLocks noChangeAspect="1"/>
          </p:cNvPicPr>
          <p:nvPr/>
        </p:nvPicPr>
        <p:blipFill>
          <a:blip r:embed="rId3"/>
          <a:stretch>
            <a:fillRect/>
          </a:stretch>
        </p:blipFill>
        <p:spPr>
          <a:xfrm>
            <a:off x="4688652" y="2029599"/>
            <a:ext cx="4261310" cy="838541"/>
          </a:xfrm>
          <a:prstGeom prst="rect">
            <a:avLst/>
          </a:prstGeom>
        </p:spPr>
      </p:pic>
      <p:sp>
        <p:nvSpPr>
          <p:cNvPr id="10" name="Rectangle 9">
            <a:extLst>
              <a:ext uri="{FF2B5EF4-FFF2-40B4-BE49-F238E27FC236}">
                <a16:creationId xmlns:a16="http://schemas.microsoft.com/office/drawing/2014/main" id="{A68EBB3F-BCD8-9940-A73F-0ACDB20409A2}"/>
              </a:ext>
            </a:extLst>
          </p:cNvPr>
          <p:cNvSpPr/>
          <p:nvPr/>
        </p:nvSpPr>
        <p:spPr>
          <a:xfrm>
            <a:off x="6594277" y="2324307"/>
            <a:ext cx="450056" cy="25773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sz="1350" dirty="0">
              <a:solidFill>
                <a:schemeClr val="tx1"/>
              </a:solidFill>
            </a:endParaRPr>
          </a:p>
        </p:txBody>
      </p:sp>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07C9A783-16BF-BE4C-A1C0-93FF4239F883}"/>
                  </a:ext>
                </a:extLst>
              </p:cNvPr>
              <p:cNvSpPr/>
              <p:nvPr/>
            </p:nvSpPr>
            <p:spPr>
              <a:xfrm>
                <a:off x="5083903" y="6986964"/>
                <a:ext cx="3515899" cy="415498"/>
              </a:xfrm>
              <a:prstGeom prst="rect">
                <a:avLst/>
              </a:prstGeom>
            </p:spPr>
            <p:txBody>
              <a:bodyPr wrap="none">
                <a:noAutofit/>
              </a:bodyPr>
              <a:lstStyle/>
              <a:p>
                <a:pPr>
                  <a:spcBef>
                    <a:spcPts val="600"/>
                  </a:spcBef>
                </a:pPr>
                <a14:m>
                  <m:oMathPara xmlns:m="http://schemas.openxmlformats.org/officeDocument/2006/math">
                    <m:oMathParaPr>
                      <m:jc m:val="centerGroup"/>
                    </m:oMathParaPr>
                    <m:oMath xmlns:m="http://schemas.openxmlformats.org/officeDocument/2006/math">
                      <m:acc>
                        <m:accPr>
                          <m:chr m:val="̂"/>
                          <m:ctrlPr>
                            <a:rPr lang="el-GR" sz="2100" i="1">
                              <a:latin typeface="Cambria Math" panose="02040503050406030204" pitchFamily="18" charset="0"/>
                              <a:ea typeface="Cambria Math" panose="02040503050406030204" pitchFamily="18" charset="0"/>
                            </a:rPr>
                          </m:ctrlPr>
                        </m:accPr>
                        <m:e>
                          <m:r>
                            <m:rPr>
                              <m:sty m:val="p"/>
                            </m:rPr>
                            <a:rPr lang="el-GR" sz="2100" i="1">
                              <a:latin typeface="Cambria Math" panose="02040503050406030204" pitchFamily="18" charset="0"/>
                              <a:ea typeface="Cambria Math" panose="02040503050406030204" pitchFamily="18" charset="0"/>
                            </a:rPr>
                            <m:t>ρ</m:t>
                          </m:r>
                        </m:e>
                      </m:acc>
                      <m:r>
                        <a:rPr lang="el-GR" sz="2100" i="1">
                          <a:latin typeface="Cambria Math" panose="02040503050406030204" pitchFamily="18" charset="0"/>
                          <a:ea typeface="Cambria Math" panose="02040503050406030204" pitchFamily="18" charset="0"/>
                        </a:rPr>
                        <m:t> </m:t>
                      </m:r>
                      <m:d>
                        <m:dPr>
                          <m:ctrlPr>
                            <a:rPr lang="en-US" sz="2100" i="1">
                              <a:latin typeface="Cambria Math" panose="02040503050406030204" pitchFamily="18" charset="0"/>
                              <a:ea typeface="Cambria Math" panose="02040503050406030204" pitchFamily="18" charset="0"/>
                            </a:rPr>
                          </m:ctrlPr>
                        </m:dPr>
                        <m:e>
                          <m:r>
                            <a:rPr lang="en-US" sz="2100" i="1">
                              <a:latin typeface="Cambria Math" panose="02040503050406030204" pitchFamily="18" charset="0"/>
                              <a:ea typeface="Cambria Math" panose="02040503050406030204" pitchFamily="18" charset="0"/>
                            </a:rPr>
                            <m:t>𝑡</m:t>
                          </m:r>
                          <m:r>
                            <a:rPr lang="en-US" sz="2100" i="1">
                              <a:latin typeface="Cambria Math" panose="02040503050406030204" pitchFamily="18" charset="0"/>
                              <a:ea typeface="Cambria Math" panose="02040503050406030204" pitchFamily="18" charset="0"/>
                            </a:rPr>
                            <m:t>,</m:t>
                          </m:r>
                          <m:r>
                            <a:rPr lang="en-US" sz="2100" i="1">
                              <a:latin typeface="Cambria Math" panose="02040503050406030204" pitchFamily="18" charset="0"/>
                              <a:ea typeface="Cambria Math" panose="02040503050406030204" pitchFamily="18" charset="0"/>
                            </a:rPr>
                            <m:t>𝑡</m:t>
                          </m:r>
                          <m:r>
                            <a:rPr lang="en-US" sz="2100" i="1">
                              <a:latin typeface="Cambria Math" panose="02040503050406030204" pitchFamily="18" charset="0"/>
                              <a:ea typeface="Cambria Math" panose="02040503050406030204" pitchFamily="18" charset="0"/>
                            </a:rPr>
                            <m:t>+1</m:t>
                          </m:r>
                        </m:e>
                      </m:d>
                      <m:r>
                        <a:rPr lang="en-US" sz="2100" i="1">
                          <a:latin typeface="Cambria Math" panose="02040503050406030204" pitchFamily="18" charset="0"/>
                          <a:ea typeface="Cambria Math" panose="02040503050406030204" pitchFamily="18" charset="0"/>
                        </a:rPr>
                        <m:t>=</m:t>
                      </m:r>
                      <m:sSub>
                        <m:sSubPr>
                          <m:ctrlPr>
                            <a:rPr lang="en-US" sz="2100" i="1">
                              <a:latin typeface="Cambria Math" panose="02040503050406030204" pitchFamily="18" charset="0"/>
                              <a:ea typeface="Cambria Math" panose="02040503050406030204" pitchFamily="18" charset="0"/>
                            </a:rPr>
                          </m:ctrlPr>
                        </m:sSubPr>
                        <m:e>
                          <m:acc>
                            <m:accPr>
                              <m:chr m:val="̂"/>
                              <m:ctrlPr>
                                <a:rPr lang="el-GR" sz="2100" i="1">
                                  <a:latin typeface="Cambria Math" panose="02040503050406030204" pitchFamily="18" charset="0"/>
                                  <a:ea typeface="Cambria Math" panose="02040503050406030204" pitchFamily="18" charset="0"/>
                                </a:rPr>
                              </m:ctrlPr>
                            </m:accPr>
                            <m:e>
                              <m:r>
                                <m:rPr>
                                  <m:sty m:val="p"/>
                                </m:rPr>
                                <a:rPr lang="el-GR" sz="2100" i="1">
                                  <a:latin typeface="Cambria Math" panose="02040503050406030204" pitchFamily="18" charset="0"/>
                                  <a:ea typeface="Cambria Math" panose="02040503050406030204" pitchFamily="18" charset="0"/>
                                </a:rPr>
                                <m:t>ρ</m:t>
                              </m:r>
                            </m:e>
                          </m:acc>
                        </m:e>
                        <m:sub>
                          <m:r>
                            <a:rPr lang="en-US" sz="2100" i="1">
                              <a:latin typeface="Cambria Math" panose="02040503050406030204" pitchFamily="18" charset="0"/>
                              <a:ea typeface="Cambria Math" panose="02040503050406030204" pitchFamily="18" charset="0"/>
                            </a:rPr>
                            <m:t>1</m:t>
                          </m:r>
                        </m:sub>
                      </m:sSub>
                      <m:r>
                        <a:rPr lang="en-US" sz="2100" i="1">
                          <a:latin typeface="Cambria Math" panose="02040503050406030204" pitchFamily="18" charset="0"/>
                          <a:ea typeface="Cambria Math" panose="02040503050406030204" pitchFamily="18" charset="0"/>
                        </a:rPr>
                        <m:t>=</m:t>
                      </m:r>
                      <m:sSub>
                        <m:sSubPr>
                          <m:ctrlPr>
                            <a:rPr lang="en-US" sz="2100" i="1">
                              <a:latin typeface="Cambria Math" panose="02040503050406030204" pitchFamily="18" charset="0"/>
                              <a:ea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𝑟</m:t>
                          </m:r>
                        </m:e>
                        <m:sub>
                          <m:r>
                            <a:rPr lang="en-US" sz="2100" i="1">
                              <a:latin typeface="Cambria Math" panose="02040503050406030204" pitchFamily="18" charset="0"/>
                              <a:ea typeface="Cambria Math" panose="02040503050406030204" pitchFamily="18" charset="0"/>
                            </a:rPr>
                            <m:t>1</m:t>
                          </m:r>
                        </m:sub>
                      </m:sSub>
                      <m:r>
                        <a:rPr lang="en-US" sz="2100" i="1">
                          <a:latin typeface="Cambria Math" panose="02040503050406030204" pitchFamily="18" charset="0"/>
                          <a:ea typeface="Cambria Math" panose="02040503050406030204" pitchFamily="18" charset="0"/>
                        </a:rPr>
                        <m:t>=.827</m:t>
                      </m:r>
                    </m:oMath>
                  </m:oMathPara>
                </a14:m>
                <a:endParaRPr lang="en-US" sz="2100" dirty="0"/>
              </a:p>
            </p:txBody>
          </p:sp>
        </mc:Choice>
        <mc:Fallback xmlns="">
          <p:sp>
            <p:nvSpPr>
              <p:cNvPr id="11" name="Rectangle 10">
                <a:extLst>
                  <a:ext uri="{FF2B5EF4-FFF2-40B4-BE49-F238E27FC236}">
                    <a16:creationId xmlns:a16="http://schemas.microsoft.com/office/drawing/2014/main" id="{07C9A783-16BF-BE4C-A1C0-93FF4239F883}"/>
                  </a:ext>
                </a:extLst>
              </p:cNvPr>
              <p:cNvSpPr>
                <a:spLocks noRot="1" noChangeAspect="1" noMove="1" noResize="1" noEditPoints="1" noAdjustHandles="1" noChangeArrowheads="1" noChangeShapeType="1" noTextEdit="1"/>
              </p:cNvSpPr>
              <p:nvPr/>
            </p:nvSpPr>
            <p:spPr>
              <a:xfrm>
                <a:off x="5083903" y="6986964"/>
                <a:ext cx="3515899" cy="415498"/>
              </a:xfrm>
              <a:prstGeom prst="rect">
                <a:avLst/>
              </a:prstGeom>
              <a:blipFill>
                <a:blip r:embed="rId4"/>
                <a:stretch>
                  <a:fillRect t="-1471" b="-1029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CC77E555-83DE-3640-B55B-1F1AE9B29139}"/>
                  </a:ext>
                </a:extLst>
              </p:cNvPr>
              <p:cNvSpPr/>
              <p:nvPr/>
            </p:nvSpPr>
            <p:spPr>
              <a:xfrm>
                <a:off x="5083902" y="7379379"/>
                <a:ext cx="3866956" cy="415498"/>
              </a:xfrm>
              <a:prstGeom prst="rect">
                <a:avLst/>
              </a:prstGeom>
            </p:spPr>
            <p:txBody>
              <a:bodyPr wrap="none">
                <a:noAutofit/>
              </a:bodyPr>
              <a:lstStyle/>
              <a:p>
                <a:pPr>
                  <a:spcBef>
                    <a:spcPts val="600"/>
                  </a:spcBef>
                </a:pPr>
                <a14:m>
                  <m:oMathPara xmlns:m="http://schemas.openxmlformats.org/officeDocument/2006/math">
                    <m:oMathParaPr>
                      <m:jc m:val="centerGroup"/>
                    </m:oMathParaPr>
                    <m:oMath xmlns:m="http://schemas.openxmlformats.org/officeDocument/2006/math">
                      <m:acc>
                        <m:accPr>
                          <m:chr m:val="̂"/>
                          <m:ctrlPr>
                            <a:rPr lang="el-GR" sz="2100" i="1">
                              <a:latin typeface="Cambria Math" panose="02040503050406030204" pitchFamily="18" charset="0"/>
                              <a:ea typeface="Cambria Math" panose="02040503050406030204" pitchFamily="18" charset="0"/>
                            </a:rPr>
                          </m:ctrlPr>
                        </m:accPr>
                        <m:e>
                          <m:r>
                            <m:rPr>
                              <m:sty m:val="p"/>
                            </m:rPr>
                            <a:rPr lang="el-GR" sz="2100" i="1">
                              <a:latin typeface="Cambria Math" panose="02040503050406030204" pitchFamily="18" charset="0"/>
                              <a:ea typeface="Cambria Math" panose="02040503050406030204" pitchFamily="18" charset="0"/>
                            </a:rPr>
                            <m:t>ρ</m:t>
                          </m:r>
                        </m:e>
                      </m:acc>
                      <m:r>
                        <a:rPr lang="el-GR" sz="2100" i="1">
                          <a:latin typeface="Cambria Math" panose="02040503050406030204" pitchFamily="18" charset="0"/>
                          <a:ea typeface="Cambria Math" panose="02040503050406030204" pitchFamily="18" charset="0"/>
                        </a:rPr>
                        <m:t> </m:t>
                      </m:r>
                      <m:d>
                        <m:dPr>
                          <m:ctrlPr>
                            <a:rPr lang="en-US" sz="2100" i="1">
                              <a:latin typeface="Cambria Math" panose="02040503050406030204" pitchFamily="18" charset="0"/>
                              <a:ea typeface="Cambria Math" panose="02040503050406030204" pitchFamily="18" charset="0"/>
                            </a:rPr>
                          </m:ctrlPr>
                        </m:dPr>
                        <m:e>
                          <m:r>
                            <a:rPr lang="en-US" sz="2100" i="1">
                              <a:latin typeface="Cambria Math" panose="02040503050406030204" pitchFamily="18" charset="0"/>
                              <a:ea typeface="Cambria Math" panose="02040503050406030204" pitchFamily="18" charset="0"/>
                            </a:rPr>
                            <m:t>𝑡</m:t>
                          </m:r>
                          <m:r>
                            <a:rPr lang="en-US" sz="2100" i="1">
                              <a:latin typeface="Cambria Math" panose="02040503050406030204" pitchFamily="18" charset="0"/>
                              <a:ea typeface="Cambria Math" panose="02040503050406030204" pitchFamily="18" charset="0"/>
                            </a:rPr>
                            <m:t>,</m:t>
                          </m:r>
                          <m:r>
                            <a:rPr lang="en-US" sz="2100" i="1">
                              <a:latin typeface="Cambria Math" panose="02040503050406030204" pitchFamily="18" charset="0"/>
                              <a:ea typeface="Cambria Math" panose="02040503050406030204" pitchFamily="18" charset="0"/>
                            </a:rPr>
                            <m:t>𝑡</m:t>
                          </m:r>
                          <m:r>
                            <a:rPr lang="en-US" sz="2100" i="1">
                              <a:latin typeface="Cambria Math" panose="02040503050406030204" pitchFamily="18" charset="0"/>
                              <a:ea typeface="Cambria Math" panose="02040503050406030204" pitchFamily="18" charset="0"/>
                            </a:rPr>
                            <m:t>+20</m:t>
                          </m:r>
                        </m:e>
                      </m:d>
                      <m:r>
                        <a:rPr lang="en-US" sz="2100" i="1">
                          <a:latin typeface="Cambria Math" panose="02040503050406030204" pitchFamily="18" charset="0"/>
                          <a:ea typeface="Cambria Math" panose="02040503050406030204" pitchFamily="18" charset="0"/>
                        </a:rPr>
                        <m:t>=</m:t>
                      </m:r>
                      <m:sSub>
                        <m:sSubPr>
                          <m:ctrlPr>
                            <a:rPr lang="en-US" sz="2100" i="1">
                              <a:latin typeface="Cambria Math" panose="02040503050406030204" pitchFamily="18" charset="0"/>
                              <a:ea typeface="Cambria Math" panose="02040503050406030204" pitchFamily="18" charset="0"/>
                            </a:rPr>
                          </m:ctrlPr>
                        </m:sSubPr>
                        <m:e>
                          <m:acc>
                            <m:accPr>
                              <m:chr m:val="̂"/>
                              <m:ctrlPr>
                                <a:rPr lang="el-GR" sz="2100" i="1">
                                  <a:latin typeface="Cambria Math" panose="02040503050406030204" pitchFamily="18" charset="0"/>
                                  <a:ea typeface="Cambria Math" panose="02040503050406030204" pitchFamily="18" charset="0"/>
                                </a:rPr>
                              </m:ctrlPr>
                            </m:accPr>
                            <m:e>
                              <m:r>
                                <m:rPr>
                                  <m:sty m:val="p"/>
                                </m:rPr>
                                <a:rPr lang="el-GR" sz="2100" i="1">
                                  <a:latin typeface="Cambria Math" panose="02040503050406030204" pitchFamily="18" charset="0"/>
                                  <a:ea typeface="Cambria Math" panose="02040503050406030204" pitchFamily="18" charset="0"/>
                                </a:rPr>
                                <m:t>ρ</m:t>
                              </m:r>
                            </m:e>
                          </m:acc>
                        </m:e>
                        <m:sub>
                          <m:r>
                            <a:rPr lang="en-US" sz="2100" i="1">
                              <a:latin typeface="Cambria Math" panose="02040503050406030204" pitchFamily="18" charset="0"/>
                              <a:ea typeface="Cambria Math" panose="02040503050406030204" pitchFamily="18" charset="0"/>
                            </a:rPr>
                            <m:t>1</m:t>
                          </m:r>
                        </m:sub>
                      </m:sSub>
                      <m:r>
                        <a:rPr lang="en-US" sz="2100" i="1">
                          <a:latin typeface="Cambria Math" panose="02040503050406030204" pitchFamily="18" charset="0"/>
                          <a:ea typeface="Cambria Math" panose="02040503050406030204" pitchFamily="18" charset="0"/>
                        </a:rPr>
                        <m:t>=</m:t>
                      </m:r>
                      <m:sSub>
                        <m:sSubPr>
                          <m:ctrlPr>
                            <a:rPr lang="en-US" sz="2100" i="1">
                              <a:latin typeface="Cambria Math" panose="02040503050406030204" pitchFamily="18" charset="0"/>
                              <a:ea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𝑟</m:t>
                          </m:r>
                        </m:e>
                        <m:sub>
                          <m:r>
                            <a:rPr lang="en-US" sz="2100" i="1">
                              <a:latin typeface="Cambria Math" panose="02040503050406030204" pitchFamily="18" charset="0"/>
                              <a:ea typeface="Cambria Math" panose="02040503050406030204" pitchFamily="18" charset="0"/>
                            </a:rPr>
                            <m:t>1</m:t>
                          </m:r>
                        </m:sub>
                      </m:sSub>
                      <m:r>
                        <a:rPr lang="en-US" sz="2100" i="1">
                          <a:latin typeface="Cambria Math" panose="02040503050406030204" pitchFamily="18" charset="0"/>
                          <a:ea typeface="Cambria Math" panose="02040503050406030204" pitchFamily="18" charset="0"/>
                        </a:rPr>
                        <m:t>=−.330</m:t>
                      </m:r>
                    </m:oMath>
                  </m:oMathPara>
                </a14:m>
                <a:endParaRPr lang="en-US" sz="2100" dirty="0"/>
              </a:p>
            </p:txBody>
          </p:sp>
        </mc:Choice>
        <mc:Fallback xmlns="">
          <p:sp>
            <p:nvSpPr>
              <p:cNvPr id="12" name="Rectangle 11">
                <a:extLst>
                  <a:ext uri="{FF2B5EF4-FFF2-40B4-BE49-F238E27FC236}">
                    <a16:creationId xmlns:a16="http://schemas.microsoft.com/office/drawing/2014/main" id="{CC77E555-83DE-3640-B55B-1F1AE9B29139}"/>
                  </a:ext>
                </a:extLst>
              </p:cNvPr>
              <p:cNvSpPr>
                <a:spLocks noRot="1" noChangeAspect="1" noMove="1" noResize="1" noEditPoints="1" noAdjustHandles="1" noChangeArrowheads="1" noChangeShapeType="1" noTextEdit="1"/>
              </p:cNvSpPr>
              <p:nvPr/>
            </p:nvSpPr>
            <p:spPr>
              <a:xfrm>
                <a:off x="5083902" y="7379379"/>
                <a:ext cx="3866956" cy="415498"/>
              </a:xfrm>
              <a:prstGeom prst="rect">
                <a:avLst/>
              </a:prstGeom>
              <a:blipFill>
                <a:blip r:embed="rId5"/>
                <a:stretch>
                  <a:fillRect t="-1471" b="-10294"/>
                </a:stretch>
              </a:blipFill>
            </p:spPr>
            <p:txBody>
              <a:bodyPr/>
              <a:lstStyle/>
              <a:p>
                <a:r>
                  <a:rPr lang="en-US">
                    <a:noFill/>
                  </a:rPr>
                  <a:t> </a:t>
                </a:r>
              </a:p>
            </p:txBody>
          </p:sp>
        </mc:Fallback>
      </mc:AlternateContent>
      <p:sp>
        <p:nvSpPr>
          <p:cNvPr id="13" name="Rectangle 12">
            <a:extLst>
              <a:ext uri="{FF2B5EF4-FFF2-40B4-BE49-F238E27FC236}">
                <a16:creationId xmlns:a16="http://schemas.microsoft.com/office/drawing/2014/main" id="{FB5329C0-C16A-564C-8A30-7A41D90A8A25}"/>
              </a:ext>
            </a:extLst>
          </p:cNvPr>
          <p:cNvSpPr/>
          <p:nvPr/>
        </p:nvSpPr>
        <p:spPr>
          <a:xfrm>
            <a:off x="5083903" y="2324307"/>
            <a:ext cx="450056" cy="25773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sz="1350" dirty="0">
              <a:solidFill>
                <a:schemeClr val="tx1"/>
              </a:solidFill>
            </a:endParaRPr>
          </a:p>
        </p:txBody>
      </p:sp>
      <p:pic>
        <p:nvPicPr>
          <p:cNvPr id="6" name="Picture 5">
            <a:extLst>
              <a:ext uri="{FF2B5EF4-FFF2-40B4-BE49-F238E27FC236}">
                <a16:creationId xmlns:a16="http://schemas.microsoft.com/office/drawing/2014/main" id="{439C54FB-E6A2-B14E-AF71-8513E232995D}"/>
              </a:ext>
            </a:extLst>
          </p:cNvPr>
          <p:cNvPicPr>
            <a:picLocks noChangeAspect="1"/>
          </p:cNvPicPr>
          <p:nvPr/>
        </p:nvPicPr>
        <p:blipFill>
          <a:blip r:embed="rId6"/>
          <a:stretch>
            <a:fillRect/>
          </a:stretch>
        </p:blipFill>
        <p:spPr>
          <a:xfrm>
            <a:off x="4688651" y="3551141"/>
            <a:ext cx="4197954" cy="2182105"/>
          </a:xfrm>
          <a:prstGeom prst="rect">
            <a:avLst/>
          </a:prstGeom>
        </p:spPr>
      </p:pic>
      <p:sp>
        <p:nvSpPr>
          <p:cNvPr id="14" name="Rectangle 13">
            <a:extLst>
              <a:ext uri="{FF2B5EF4-FFF2-40B4-BE49-F238E27FC236}">
                <a16:creationId xmlns:a16="http://schemas.microsoft.com/office/drawing/2014/main" id="{B35738A2-0ADF-ED4B-9AF1-F71B41CC96F9}"/>
              </a:ext>
            </a:extLst>
          </p:cNvPr>
          <p:cNvSpPr/>
          <p:nvPr/>
        </p:nvSpPr>
        <p:spPr>
          <a:xfrm>
            <a:off x="6506600" y="3310798"/>
            <a:ext cx="761747" cy="307777"/>
          </a:xfrm>
          <a:prstGeom prst="rect">
            <a:avLst/>
          </a:prstGeom>
        </p:spPr>
        <p:txBody>
          <a:bodyPr wrap="none">
            <a:noAutofit/>
          </a:bodyPr>
          <a:lstStyle/>
          <a:p>
            <a:pPr>
              <a:spcBef>
                <a:spcPts val="600"/>
              </a:spcBef>
            </a:pPr>
            <a:r>
              <a:rPr lang="en-US" sz="1400" dirty="0"/>
              <a:t>acf(Y5)</a:t>
            </a:r>
          </a:p>
        </p:txBody>
      </p:sp>
      <p:sp>
        <p:nvSpPr>
          <p:cNvPr id="15" name="Rectangle 14">
            <a:extLst>
              <a:ext uri="{FF2B5EF4-FFF2-40B4-BE49-F238E27FC236}">
                <a16:creationId xmlns:a16="http://schemas.microsoft.com/office/drawing/2014/main" id="{C675924D-AD4B-7E48-8068-C1FD4DC5D0FF}"/>
              </a:ext>
            </a:extLst>
          </p:cNvPr>
          <p:cNvSpPr/>
          <p:nvPr/>
        </p:nvSpPr>
        <p:spPr>
          <a:xfrm>
            <a:off x="8137018" y="2578111"/>
            <a:ext cx="450056" cy="25773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sz="1350" dirty="0">
              <a:solidFill>
                <a:schemeClr val="tx1"/>
              </a:solidFill>
            </a:endParaRPr>
          </a:p>
        </p:txBody>
      </p:sp>
    </p:spTree>
    <p:extLst>
      <p:ext uri="{BB962C8B-B14F-4D97-AF65-F5344CB8AC3E}">
        <p14:creationId xmlns:p14="http://schemas.microsoft.com/office/powerpoint/2010/main" val="22784463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P spid="12" grpId="0"/>
      <p:bldP spid="13" grpId="0" animBg="1"/>
      <p:bldP spid="15" grpId="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848B62-A233-574C-9733-4C733DED567B}"/>
              </a:ext>
            </a:extLst>
          </p:cNvPr>
          <p:cNvSpPr>
            <a:spLocks noGrp="1"/>
          </p:cNvSpPr>
          <p:nvPr>
            <p:ph type="title"/>
          </p:nvPr>
        </p:nvSpPr>
        <p:spPr/>
        <p:txBody>
          <a:bodyPr/>
          <a:lstStyle/>
          <a:p>
            <a:r>
              <a:rPr lang="en-US" dirty="0"/>
              <a:t>Independence and Correlation</a:t>
            </a:r>
          </a:p>
        </p:txBody>
      </p:sp>
      <mc:AlternateContent xmlns:mc="http://schemas.openxmlformats.org/markup-compatibility/2006" xmlns:a14="http://schemas.microsoft.com/office/drawing/2010/main">
        <mc:Choice Requires="a14">
          <p:sp>
            <p:nvSpPr>
              <p:cNvPr id="5" name="Text Placeholder 2">
                <a:extLst>
                  <a:ext uri="{FF2B5EF4-FFF2-40B4-BE49-F238E27FC236}">
                    <a16:creationId xmlns:a16="http://schemas.microsoft.com/office/drawing/2014/main" id="{7A700E07-E61E-B648-8F79-BAB27769B4EB}"/>
                  </a:ext>
                </a:extLst>
              </p:cNvPr>
              <p:cNvSpPr txBox="1">
                <a:spLocks/>
              </p:cNvSpPr>
              <p:nvPr/>
            </p:nvSpPr>
            <p:spPr>
              <a:xfrm>
                <a:off x="457200" y="1600200"/>
                <a:ext cx="8229600" cy="4525963"/>
              </a:xfrm>
              <a:prstGeom prst="rect">
                <a:avLst/>
              </a:prstGeom>
            </p:spPr>
            <p:txBody>
              <a:bodyPr>
                <a:noAutofit/>
              </a:bodyPr>
              <a:lstStyle>
                <a:lvl1pPr marL="342900" indent="-342900" algn="l" defTabSz="914400" rtl="0" eaLnBrk="1" latinLnBrk="0" hangingPunct="1">
                  <a:spcBef>
                    <a:spcPts val="600"/>
                  </a:spcBef>
                  <a:buFont typeface="Arial" charset="0"/>
                  <a:buChar char="•"/>
                  <a:defRPr sz="3200" kern="1200">
                    <a:solidFill>
                      <a:schemeClr val="tx1"/>
                    </a:solidFill>
                    <a:latin typeface="+mn-lt"/>
                    <a:ea typeface="+mn-ea"/>
                    <a:cs typeface="+mn-cs"/>
                  </a:defRPr>
                </a:lvl1pPr>
                <a:lvl2pPr marL="742950" indent="-285750" algn="l" defTabSz="914400" rtl="0" eaLnBrk="1" latinLnBrk="0" hangingPunct="1">
                  <a:spcBef>
                    <a:spcPts val="600"/>
                  </a:spcBef>
                  <a:buFont typeface="Arial" charset="0"/>
                  <a:buChar char="•"/>
                  <a:defRPr sz="2800" b="0" i="0" u="none" kern="1200">
                    <a:solidFill>
                      <a:schemeClr val="tx1"/>
                    </a:solidFill>
                    <a:latin typeface="+mn-lt"/>
                    <a:ea typeface="+mn-ea"/>
                    <a:cs typeface="+mn-cs"/>
                  </a:defRPr>
                </a:lvl2pPr>
                <a:lvl3pPr marL="1143000" indent="-228600" algn="l" defTabSz="914400" rtl="0" eaLnBrk="1" latinLnBrk="0" hangingPunct="1">
                  <a:spcBef>
                    <a:spcPts val="600"/>
                  </a:spcBef>
                  <a:buFont typeface="Arial" charset="0"/>
                  <a:buChar char="•"/>
                  <a:defRPr sz="2400" kern="1200">
                    <a:solidFill>
                      <a:schemeClr val="tx1"/>
                    </a:solidFill>
                    <a:latin typeface="+mn-lt"/>
                    <a:ea typeface="+mn-ea"/>
                    <a:cs typeface="+mn-cs"/>
                  </a:defRPr>
                </a:lvl3pPr>
                <a:lvl4pPr marL="1600200" indent="-228600" algn="l" defTabSz="914400" rtl="0" eaLnBrk="1" latinLnBrk="0" hangingPunct="1">
                  <a:spcBef>
                    <a:spcPts val="600"/>
                  </a:spcBef>
                  <a:buFont typeface="Arial" charset="0"/>
                  <a:buChar char="•"/>
                  <a:defRPr sz="2000" kern="1200">
                    <a:solidFill>
                      <a:schemeClr val="tx1"/>
                    </a:solidFill>
                    <a:latin typeface="+mn-lt"/>
                    <a:ea typeface="+mn-ea"/>
                    <a:cs typeface="+mn-cs"/>
                  </a:defRPr>
                </a:lvl4pPr>
                <a:lvl5pPr marL="2057400" indent="-228600" algn="l" defTabSz="914400" rtl="0" eaLnBrk="1" latinLnBrk="0" hangingPunct="1">
                  <a:spcBef>
                    <a:spcPts val="600"/>
                  </a:spcBef>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2400" b="1" dirty="0"/>
                  <a:t>Theorem: If two events are independent, their correlation is 0.</a:t>
                </a:r>
              </a:p>
              <a:p>
                <a:pPr marL="0" indent="0">
                  <a:buFont typeface="Arial" charset="0"/>
                  <a:buNone/>
                </a:pPr>
                <a:r>
                  <a:rPr lang="en-US" sz="2400" dirty="0"/>
                  <a:t>Recall that </a:t>
                </a:r>
                <a14:m>
                  <m:oMath xmlns:m="http://schemas.openxmlformats.org/officeDocument/2006/math">
                    <m:r>
                      <a:rPr lang="en-US" sz="2400" i="1">
                        <a:latin typeface="Cambria Math" panose="02040503050406030204" pitchFamily="18" charset="0"/>
                        <a:ea typeface="Cambria Math" panose="02040503050406030204" pitchFamily="18" charset="0"/>
                      </a:rPr>
                      <m:t>𝜌</m:t>
                    </m:r>
                  </m:oMath>
                </a14:m>
                <a:r>
                  <a:rPr lang="en-US" sz="2400" dirty="0"/>
                  <a:t> is the population linear correlation coefficient. </a:t>
                </a:r>
              </a:p>
              <a:p>
                <a:pPr marL="0" indent="0">
                  <a:buFont typeface="Arial" charset="0"/>
                  <a:buNone/>
                </a:pPr>
                <a:r>
                  <a:rPr lang="en-US" sz="2400" dirty="0"/>
                  <a:t>That is, if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𝑋</m:t>
                        </m:r>
                      </m:e>
                      <m:sub>
                        <m:r>
                          <a:rPr lang="en-US" sz="2400" i="1">
                            <a:latin typeface="Cambria Math" panose="02040503050406030204" pitchFamily="18" charset="0"/>
                          </a:rPr>
                          <m:t>𝑡</m:t>
                        </m:r>
                      </m:sub>
                    </m:sSub>
                  </m:oMath>
                </a14:m>
                <a:r>
                  <a:rPr lang="en-US" sz="2400" baseline="-25000" dirty="0"/>
                  <a:t> </a:t>
                </a:r>
                <a:r>
                  <a:rPr lang="en-US" sz="2400" dirty="0"/>
                  <a:t>and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𝑋</m:t>
                        </m:r>
                      </m:e>
                      <m:sub>
                        <m:r>
                          <a:rPr lang="en-US" sz="2400" i="1">
                            <a:latin typeface="Cambria Math" panose="02040503050406030204" pitchFamily="18" charset="0"/>
                          </a:rPr>
                          <m:t>𝑡</m:t>
                        </m:r>
                        <m:r>
                          <a:rPr lang="en-US" sz="2400" i="1">
                            <a:latin typeface="Cambria Math" panose="02040503050406030204" pitchFamily="18" charset="0"/>
                          </a:rPr>
                          <m:t>+</m:t>
                        </m:r>
                        <m:r>
                          <a:rPr lang="en-US" sz="2400" i="1" smtClean="0">
                            <a:latin typeface="Cambria Math" panose="02040503050406030204" pitchFamily="18" charset="0"/>
                          </a:rPr>
                          <m:t>𝑘</m:t>
                        </m:r>
                      </m:sub>
                    </m:sSub>
                  </m:oMath>
                </a14:m>
                <a:r>
                  <a:rPr lang="en-US" sz="2400" baseline="-25000" dirty="0"/>
                  <a:t> </a:t>
                </a:r>
                <a:r>
                  <a:rPr lang="en-US" sz="2400" dirty="0"/>
                  <a:t>are independent, </a:t>
                </a:r>
                <a14:m>
                  <m:oMath xmlns:m="http://schemas.openxmlformats.org/officeDocument/2006/math">
                    <m:sSub>
                      <m:sSubPr>
                        <m:ctrlPr>
                          <a:rPr lang="en-US" sz="2400" i="1" smtClean="0">
                            <a:latin typeface="Cambria Math" panose="02040503050406030204" pitchFamily="18" charset="0"/>
                          </a:rPr>
                        </m:ctrlPr>
                      </m:sSubPr>
                      <m:e>
                        <m:r>
                          <a:rPr lang="en-US" sz="2400" i="1" smtClean="0">
                            <a:latin typeface="Cambria Math" panose="02040503050406030204" pitchFamily="18" charset="0"/>
                            <a:ea typeface="Cambria Math" panose="02040503050406030204" pitchFamily="18" charset="0"/>
                          </a:rPr>
                          <m:t>𝜌</m:t>
                        </m:r>
                      </m:e>
                      <m:sub>
                        <m:sSub>
                          <m:sSubPr>
                            <m:ctrlPr>
                              <a:rPr lang="en-US" sz="2400" i="1" smtClean="0">
                                <a:latin typeface="Cambria Math" panose="02040503050406030204" pitchFamily="18" charset="0"/>
                              </a:rPr>
                            </m:ctrlPr>
                          </m:sSubPr>
                          <m:e>
                            <m:r>
                              <a:rPr lang="en-US" sz="2400" i="1" smtClean="0">
                                <a:latin typeface="Cambria Math" panose="02040503050406030204" pitchFamily="18" charset="0"/>
                              </a:rPr>
                              <m:t>𝑋</m:t>
                            </m:r>
                          </m:e>
                          <m:sub>
                            <m:r>
                              <a:rPr lang="en-US" sz="2400" i="1" smtClean="0">
                                <a:latin typeface="Cambria Math" panose="02040503050406030204" pitchFamily="18" charset="0"/>
                              </a:rPr>
                              <m:t>𝑡</m:t>
                            </m:r>
                          </m:sub>
                        </m:sSub>
                        <m:r>
                          <a:rPr lang="en-US" sz="240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smtClean="0">
                                <a:latin typeface="Cambria Math" panose="02040503050406030204" pitchFamily="18" charset="0"/>
                              </a:rPr>
                              <m:t>𝑋</m:t>
                            </m:r>
                          </m:e>
                          <m:sub>
                            <m:r>
                              <a:rPr lang="en-US" sz="2400" i="1" smtClean="0">
                                <a:latin typeface="Cambria Math" panose="02040503050406030204" pitchFamily="18" charset="0"/>
                              </a:rPr>
                              <m:t>𝑡</m:t>
                            </m:r>
                            <m:r>
                              <a:rPr lang="en-US" sz="2400" i="1" smtClean="0">
                                <a:latin typeface="Cambria Math" panose="02040503050406030204" pitchFamily="18" charset="0"/>
                              </a:rPr>
                              <m:t>+</m:t>
                            </m:r>
                            <m:r>
                              <a:rPr lang="en-US" sz="2400" i="1" smtClean="0">
                                <a:latin typeface="Cambria Math" panose="02040503050406030204" pitchFamily="18" charset="0"/>
                              </a:rPr>
                              <m:t>𝑘</m:t>
                            </m:r>
                          </m:sub>
                        </m:sSub>
                      </m:sub>
                    </m:sSub>
                  </m:oMath>
                </a14:m>
                <a:r>
                  <a:rPr lang="en-US" sz="2400" dirty="0"/>
                  <a:t>= 0.</a:t>
                </a:r>
              </a:p>
              <a:p>
                <a:pPr marL="0" indent="0">
                  <a:buFont typeface="Arial" charset="0"/>
                  <a:buNone/>
                </a:pPr>
                <a:r>
                  <a:rPr lang="en-US" sz="2400" dirty="0"/>
                  <a:t> </a:t>
                </a:r>
              </a:p>
              <a:p>
                <a:r>
                  <a:rPr lang="en-US" sz="2400" b="1" dirty="0"/>
                  <a:t>Corollary: If the correlation between two variables is nonzero, they are not independent. </a:t>
                </a:r>
              </a:p>
              <a:p>
                <a:pPr marL="0" indent="0">
                  <a:buFont typeface="Arial" charset="0"/>
                  <a:buNone/>
                </a:pPr>
                <a:r>
                  <a:rPr lang="en-US" sz="2400" dirty="0"/>
                  <a:t>That is, if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𝜌</m:t>
                        </m:r>
                      </m:e>
                      <m:sub>
                        <m:sSub>
                          <m:sSubPr>
                            <m:ctrlPr>
                              <a:rPr lang="en-US" sz="2400" i="1">
                                <a:latin typeface="Cambria Math" panose="02040503050406030204" pitchFamily="18" charset="0"/>
                              </a:rPr>
                            </m:ctrlPr>
                          </m:sSubPr>
                          <m:e>
                            <m:r>
                              <a:rPr lang="en-US" sz="2400" i="1" smtClean="0">
                                <a:latin typeface="Cambria Math" panose="02040503050406030204" pitchFamily="18" charset="0"/>
                              </a:rPr>
                              <m:t>𝑋</m:t>
                            </m:r>
                          </m:e>
                          <m:sub>
                            <m:r>
                              <a:rPr lang="en-US" sz="2400" i="1">
                                <a:latin typeface="Cambria Math" panose="02040503050406030204" pitchFamily="18" charset="0"/>
                              </a:rPr>
                              <m:t>𝑡</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smtClean="0">
                                <a:latin typeface="Cambria Math" panose="02040503050406030204" pitchFamily="18" charset="0"/>
                              </a:rPr>
                              <m:t>𝑋</m:t>
                            </m:r>
                          </m:e>
                          <m:sub>
                            <m:r>
                              <a:rPr lang="en-US" sz="2400" i="1">
                                <a:latin typeface="Cambria Math" panose="02040503050406030204" pitchFamily="18" charset="0"/>
                              </a:rPr>
                              <m:t>𝑡</m:t>
                            </m:r>
                            <m:r>
                              <a:rPr lang="en-US" sz="2400" i="1" smtClean="0">
                                <a:latin typeface="Cambria Math" panose="02040503050406030204" pitchFamily="18" charset="0"/>
                              </a:rPr>
                              <m:t>+</m:t>
                            </m:r>
                            <m:r>
                              <a:rPr lang="en-US" sz="2400" i="1" smtClean="0">
                                <a:latin typeface="Cambria Math" panose="02040503050406030204" pitchFamily="18" charset="0"/>
                              </a:rPr>
                              <m:t>𝑘</m:t>
                            </m:r>
                          </m:sub>
                        </m:sSub>
                      </m:sub>
                    </m:sSub>
                    <m:r>
                      <a:rPr lang="en-US" sz="2400" dirty="0">
                        <a:latin typeface="Cambria Math" panose="02040503050406030204" pitchFamily="18" charset="0"/>
                        <a:ea typeface="Cambria Math" panose="02040503050406030204" pitchFamily="18" charset="0"/>
                      </a:rPr>
                      <m:t>≠</m:t>
                    </m:r>
                  </m:oMath>
                </a14:m>
                <a:r>
                  <a:rPr lang="en-US" sz="2400" dirty="0"/>
                  <a:t> 0, then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𝑋</m:t>
                        </m:r>
                      </m:e>
                      <m:sub>
                        <m:r>
                          <a:rPr lang="en-US" sz="2400" i="1">
                            <a:latin typeface="Cambria Math" panose="02040503050406030204" pitchFamily="18" charset="0"/>
                          </a:rPr>
                          <m:t>𝑡</m:t>
                        </m:r>
                      </m:sub>
                    </m:sSub>
                  </m:oMath>
                </a14:m>
                <a:r>
                  <a:rPr lang="en-US" sz="2400" baseline="-25000" dirty="0"/>
                  <a:t> </a:t>
                </a:r>
                <a:r>
                  <a:rPr lang="en-US" sz="2400" dirty="0"/>
                  <a:t>and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𝑋</m:t>
                        </m:r>
                      </m:e>
                      <m:sub>
                        <m:r>
                          <a:rPr lang="en-US" sz="2400" i="1">
                            <a:latin typeface="Cambria Math" panose="02040503050406030204" pitchFamily="18" charset="0"/>
                          </a:rPr>
                          <m:t>𝑡</m:t>
                        </m:r>
                        <m:r>
                          <a:rPr lang="en-US" sz="2400" i="1">
                            <a:latin typeface="Cambria Math" panose="02040503050406030204" pitchFamily="18" charset="0"/>
                          </a:rPr>
                          <m:t>+</m:t>
                        </m:r>
                        <m:r>
                          <a:rPr lang="en-US" sz="2400" i="1" smtClean="0">
                            <a:latin typeface="Cambria Math" panose="02040503050406030204" pitchFamily="18" charset="0"/>
                          </a:rPr>
                          <m:t>𝑘</m:t>
                        </m:r>
                      </m:sub>
                    </m:sSub>
                  </m:oMath>
                </a14:m>
                <a:r>
                  <a:rPr lang="en-US" sz="2400" baseline="-25000" dirty="0"/>
                  <a:t> </a:t>
                </a:r>
                <a:r>
                  <a:rPr lang="en-US" sz="2400" dirty="0"/>
                  <a:t>are not independent. </a:t>
                </a:r>
              </a:p>
            </p:txBody>
          </p:sp>
        </mc:Choice>
        <mc:Fallback xmlns="">
          <p:sp>
            <p:nvSpPr>
              <p:cNvPr id="5" name="Text Placeholder 2">
                <a:extLst>
                  <a:ext uri="{FF2B5EF4-FFF2-40B4-BE49-F238E27FC236}">
                    <a16:creationId xmlns:a16="http://schemas.microsoft.com/office/drawing/2014/main" xmlns:a14="http://schemas.microsoft.com/office/drawing/2010/main" xmlns="" id="{7A700E07-E61E-B648-8F79-BAB27769B4EB}"/>
                  </a:ext>
                </a:extLst>
              </p:cNvPr>
              <p:cNvSpPr txBox="1">
                <a:spLocks noRot="1" noChangeAspect="1" noMove="1" noResize="1" noEditPoints="1" noAdjustHandles="1" noChangeArrowheads="1" noChangeShapeType="1" noTextEdit="1"/>
              </p:cNvSpPr>
              <p:nvPr/>
            </p:nvSpPr>
            <p:spPr>
              <a:xfrm>
                <a:off x="457200" y="1600200"/>
                <a:ext cx="8229600" cy="4525963"/>
              </a:xfrm>
              <a:prstGeom prst="rect">
                <a:avLst/>
              </a:prstGeom>
              <a:blipFill rotWithShape="0">
                <a:blip r:embed="rId3"/>
                <a:stretch>
                  <a:fillRect l="-1111" t="-943" r="-444"/>
                </a:stretch>
              </a:blipFill>
            </p:spPr>
            <p:txBody>
              <a:bodyPr/>
              <a:lstStyle/>
              <a:p>
                <a:r>
                  <a:rPr lang="en-US">
                    <a:noFill/>
                  </a:rPr>
                  <a:t> </a:t>
                </a:r>
              </a:p>
            </p:txBody>
          </p:sp>
        </mc:Fallback>
      </mc:AlternateContent>
    </p:spTree>
    <p:extLst>
      <p:ext uri="{BB962C8B-B14F-4D97-AF65-F5344CB8AC3E}">
        <p14:creationId xmlns:p14="http://schemas.microsoft.com/office/powerpoint/2010/main" val="4251897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5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fade">
                                      <p:cBhvr>
                                        <p:cTn id="32"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DAC61-949E-1945-9D80-9D9500E518C1}"/>
              </a:ext>
            </a:extLst>
          </p:cNvPr>
          <p:cNvSpPr>
            <a:spLocks noGrp="1"/>
          </p:cNvSpPr>
          <p:nvPr>
            <p:ph type="title"/>
          </p:nvPr>
        </p:nvSpPr>
        <p:spPr/>
        <p:txBody>
          <a:bodyPr>
            <a:noAutofit/>
          </a:bodyPr>
          <a:lstStyle/>
          <a:p>
            <a:r>
              <a:rPr lang="en-US" sz="2800" dirty="0"/>
              <a:t>Autocorrelation of Time Series with Independent Observations with </a:t>
            </a:r>
            <a:r>
              <a:rPr lang="en-US" sz="2800" dirty="0" err="1"/>
              <a:t>tswge</a:t>
            </a:r>
            <a:r>
              <a:rPr lang="en-US" sz="2800" dirty="0"/>
              <a:t> (Lag = 1)</a:t>
            </a:r>
          </a:p>
        </p:txBody>
      </p:sp>
      <p:pic>
        <p:nvPicPr>
          <p:cNvPr id="10" name="Picture 9">
            <a:extLst>
              <a:ext uri="{FF2B5EF4-FFF2-40B4-BE49-F238E27FC236}">
                <a16:creationId xmlns:a16="http://schemas.microsoft.com/office/drawing/2014/main" id="{A0E605A1-C197-184B-8D01-BFC950EAA309}"/>
              </a:ext>
            </a:extLst>
          </p:cNvPr>
          <p:cNvPicPr>
            <a:picLocks noChangeAspect="1"/>
          </p:cNvPicPr>
          <p:nvPr/>
        </p:nvPicPr>
        <p:blipFill rotWithShape="1">
          <a:blip r:embed="rId2"/>
          <a:srcRect t="43190"/>
          <a:stretch/>
        </p:blipFill>
        <p:spPr>
          <a:xfrm>
            <a:off x="4076700" y="2694031"/>
            <a:ext cx="4671879" cy="1393031"/>
          </a:xfrm>
          <a:prstGeom prst="rect">
            <a:avLst/>
          </a:prstGeom>
        </p:spPr>
      </p:pic>
      <p:sp>
        <p:nvSpPr>
          <p:cNvPr id="11" name="Rectangle 10">
            <a:extLst>
              <a:ext uri="{FF2B5EF4-FFF2-40B4-BE49-F238E27FC236}">
                <a16:creationId xmlns:a16="http://schemas.microsoft.com/office/drawing/2014/main" id="{2477D343-B41C-6441-8264-DD169E24D34B}"/>
              </a:ext>
            </a:extLst>
          </p:cNvPr>
          <p:cNvSpPr/>
          <p:nvPr/>
        </p:nvSpPr>
        <p:spPr>
          <a:xfrm>
            <a:off x="4725591" y="3518296"/>
            <a:ext cx="675084" cy="56876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sz="1350" dirty="0"/>
          </a:p>
        </p:txBody>
      </p:sp>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6975A6B9-27D9-C942-B64B-DA781723C580}"/>
                  </a:ext>
                </a:extLst>
              </p:cNvPr>
              <p:cNvSpPr/>
              <p:nvPr/>
            </p:nvSpPr>
            <p:spPr>
              <a:xfrm>
                <a:off x="4076700" y="4518910"/>
                <a:ext cx="4212948" cy="461665"/>
              </a:xfrm>
              <a:prstGeom prst="rect">
                <a:avLst/>
              </a:prstGeom>
            </p:spPr>
            <p:txBody>
              <a:bodyPr wrap="none">
                <a:noAutofit/>
              </a:bodyPr>
              <a:lstStyle/>
              <a:p>
                <a:pPr>
                  <a:spcBef>
                    <a:spcPts val="600"/>
                  </a:spcBef>
                </a:pPr>
                <a14:m>
                  <m:oMathPara xmlns:m="http://schemas.openxmlformats.org/officeDocument/2006/math">
                    <m:oMathParaPr>
                      <m:jc m:val="centerGroup"/>
                    </m:oMathParaPr>
                    <m:oMath xmlns:m="http://schemas.openxmlformats.org/officeDocument/2006/math">
                      <m:acc>
                        <m:accPr>
                          <m:chr m:val="̂"/>
                          <m:ctrlPr>
                            <a:rPr lang="el-GR" sz="2400" i="1">
                              <a:latin typeface="Cambria Math" panose="02040503050406030204" pitchFamily="18" charset="0"/>
                              <a:ea typeface="Cambria Math" panose="02040503050406030204" pitchFamily="18" charset="0"/>
                            </a:rPr>
                          </m:ctrlPr>
                        </m:accPr>
                        <m:e>
                          <m:r>
                            <m:rPr>
                              <m:sty m:val="p"/>
                            </m:rPr>
                            <a:rPr lang="el-GR" sz="2400" i="1">
                              <a:latin typeface="Cambria Math" panose="02040503050406030204" pitchFamily="18" charset="0"/>
                              <a:ea typeface="Cambria Math" panose="02040503050406030204" pitchFamily="18" charset="0"/>
                            </a:rPr>
                            <m:t>ρ</m:t>
                          </m:r>
                        </m:e>
                      </m:acc>
                      <m:r>
                        <a:rPr lang="el-GR" sz="2400" i="1">
                          <a:latin typeface="Cambria Math" panose="02040503050406030204" pitchFamily="18" charset="0"/>
                          <a:ea typeface="Cambria Math" panose="02040503050406030204" pitchFamily="18" charset="0"/>
                        </a:rPr>
                        <m:t> </m:t>
                      </m:r>
                      <m:d>
                        <m:dPr>
                          <m:ctrlPr>
                            <a:rPr lang="en-US" sz="2400" i="1">
                              <a:latin typeface="Cambria Math" panose="02040503050406030204" pitchFamily="18" charset="0"/>
                              <a:ea typeface="Cambria Math" panose="02040503050406030204" pitchFamily="18" charset="0"/>
                            </a:rPr>
                          </m:ctrlPr>
                        </m:dPr>
                        <m:e>
                          <m:r>
                            <a:rPr lang="en-US" sz="2400" i="1">
                              <a:latin typeface="Cambria Math" panose="02040503050406030204" pitchFamily="18" charset="0"/>
                              <a:ea typeface="Cambria Math" panose="02040503050406030204" pitchFamily="18" charset="0"/>
                            </a:rPr>
                            <m:t>𝑡</m:t>
                          </m:r>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𝑡</m:t>
                          </m:r>
                          <m:r>
                            <a:rPr lang="en-US" sz="2400" i="1">
                              <a:latin typeface="Cambria Math" panose="02040503050406030204" pitchFamily="18" charset="0"/>
                              <a:ea typeface="Cambria Math" panose="02040503050406030204" pitchFamily="18" charset="0"/>
                            </a:rPr>
                            <m:t>+1</m:t>
                          </m:r>
                        </m:e>
                      </m:d>
                      <m:r>
                        <a:rPr lang="en-US" sz="2400" i="1">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acc>
                            <m:accPr>
                              <m:chr m:val="̂"/>
                              <m:ctrlPr>
                                <a:rPr lang="el-GR" sz="2400" i="1">
                                  <a:latin typeface="Cambria Math" panose="02040503050406030204" pitchFamily="18" charset="0"/>
                                  <a:ea typeface="Cambria Math" panose="02040503050406030204" pitchFamily="18" charset="0"/>
                                </a:rPr>
                              </m:ctrlPr>
                            </m:accPr>
                            <m:e>
                              <m:r>
                                <m:rPr>
                                  <m:sty m:val="p"/>
                                </m:rPr>
                                <a:rPr lang="el-GR" sz="2400" i="1">
                                  <a:latin typeface="Cambria Math" panose="02040503050406030204" pitchFamily="18" charset="0"/>
                                  <a:ea typeface="Cambria Math" panose="02040503050406030204" pitchFamily="18" charset="0"/>
                                </a:rPr>
                                <m:t>ρ</m:t>
                              </m:r>
                            </m:e>
                          </m:acc>
                        </m:e>
                        <m:sub>
                          <m:r>
                            <a:rPr lang="en-US" sz="2400" i="1">
                              <a:latin typeface="Cambria Math" panose="02040503050406030204" pitchFamily="18" charset="0"/>
                              <a:ea typeface="Cambria Math" panose="02040503050406030204" pitchFamily="18" charset="0"/>
                            </a:rPr>
                            <m:t>1</m:t>
                          </m:r>
                        </m:sub>
                      </m:sSub>
                      <m:r>
                        <a:rPr lang="en-US" sz="2400" i="1">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𝑟</m:t>
                          </m:r>
                        </m:e>
                        <m:sub>
                          <m:r>
                            <a:rPr lang="en-US" sz="2400" i="1">
                              <a:latin typeface="Cambria Math" panose="02040503050406030204" pitchFamily="18" charset="0"/>
                              <a:ea typeface="Cambria Math" panose="02040503050406030204" pitchFamily="18" charset="0"/>
                            </a:rPr>
                            <m:t>1</m:t>
                          </m:r>
                        </m:sub>
                      </m:sSub>
                      <m:r>
                        <a:rPr lang="en-US" sz="2400" i="1">
                          <a:latin typeface="Cambria Math" panose="02040503050406030204" pitchFamily="18" charset="0"/>
                          <a:ea typeface="Cambria Math" panose="02040503050406030204" pitchFamily="18" charset="0"/>
                        </a:rPr>
                        <m:t>=−.043</m:t>
                      </m:r>
                    </m:oMath>
                  </m:oMathPara>
                </a14:m>
                <a:endParaRPr lang="en-US" sz="2400" dirty="0"/>
              </a:p>
            </p:txBody>
          </p:sp>
        </mc:Choice>
        <mc:Fallback xmlns="">
          <p:sp>
            <p:nvSpPr>
              <p:cNvPr id="12" name="Rectangle 11">
                <a:extLst>
                  <a:ext uri="{FF2B5EF4-FFF2-40B4-BE49-F238E27FC236}">
                    <a16:creationId xmlns:a16="http://schemas.microsoft.com/office/drawing/2014/main" id="{6975A6B9-27D9-C942-B64B-DA781723C580}"/>
                  </a:ext>
                </a:extLst>
              </p:cNvPr>
              <p:cNvSpPr>
                <a:spLocks noRot="1" noChangeAspect="1" noMove="1" noResize="1" noEditPoints="1" noAdjustHandles="1" noChangeArrowheads="1" noChangeShapeType="1" noTextEdit="1"/>
              </p:cNvSpPr>
              <p:nvPr/>
            </p:nvSpPr>
            <p:spPr>
              <a:xfrm>
                <a:off x="4076700" y="4518910"/>
                <a:ext cx="4212948" cy="461665"/>
              </a:xfrm>
              <a:prstGeom prst="rect">
                <a:avLst/>
              </a:prstGeom>
              <a:blipFill>
                <a:blip r:embed="rId3"/>
                <a:stretch>
                  <a:fillRect t="-1316" b="-13158"/>
                </a:stretch>
              </a:blipFill>
            </p:spPr>
            <p:txBody>
              <a:bodyPr/>
              <a:lstStyle/>
              <a:p>
                <a:r>
                  <a:rPr lang="en-US">
                    <a:noFill/>
                  </a:rPr>
                  <a:t> </a:t>
                </a:r>
              </a:p>
            </p:txBody>
          </p:sp>
        </mc:Fallback>
      </mc:AlternateContent>
      <p:pic>
        <p:nvPicPr>
          <p:cNvPr id="13" name="Picture 12">
            <a:extLst>
              <a:ext uri="{FF2B5EF4-FFF2-40B4-BE49-F238E27FC236}">
                <a16:creationId xmlns:a16="http://schemas.microsoft.com/office/drawing/2014/main" id="{F9A3CCD8-5A75-124B-85AA-B89FA4CB1A40}"/>
              </a:ext>
            </a:extLst>
          </p:cNvPr>
          <p:cNvPicPr>
            <a:picLocks noChangeAspect="1"/>
          </p:cNvPicPr>
          <p:nvPr/>
        </p:nvPicPr>
        <p:blipFill>
          <a:blip r:embed="rId4"/>
          <a:stretch>
            <a:fillRect/>
          </a:stretch>
        </p:blipFill>
        <p:spPr>
          <a:xfrm>
            <a:off x="457200" y="4137950"/>
            <a:ext cx="3240865" cy="1582748"/>
          </a:xfrm>
          <a:prstGeom prst="rect">
            <a:avLst/>
          </a:prstGeom>
        </p:spPr>
      </p:pic>
      <p:pic>
        <p:nvPicPr>
          <p:cNvPr id="14" name="Picture 13">
            <a:extLst>
              <a:ext uri="{FF2B5EF4-FFF2-40B4-BE49-F238E27FC236}">
                <a16:creationId xmlns:a16="http://schemas.microsoft.com/office/drawing/2014/main" id="{59E7BE08-3582-174D-8069-8DE70065D79A}"/>
              </a:ext>
            </a:extLst>
          </p:cNvPr>
          <p:cNvPicPr>
            <a:picLocks noChangeAspect="1"/>
          </p:cNvPicPr>
          <p:nvPr/>
        </p:nvPicPr>
        <p:blipFill>
          <a:blip r:embed="rId5"/>
          <a:stretch>
            <a:fillRect/>
          </a:stretch>
        </p:blipFill>
        <p:spPr>
          <a:xfrm>
            <a:off x="457200" y="2539583"/>
            <a:ext cx="3240865" cy="1582748"/>
          </a:xfrm>
          <a:prstGeom prst="rect">
            <a:avLst/>
          </a:prstGeom>
        </p:spPr>
      </p:pic>
      <p:pic>
        <p:nvPicPr>
          <p:cNvPr id="15" name="Picture 14">
            <a:extLst>
              <a:ext uri="{FF2B5EF4-FFF2-40B4-BE49-F238E27FC236}">
                <a16:creationId xmlns:a16="http://schemas.microsoft.com/office/drawing/2014/main" id="{3FB6B10A-B55C-9349-BE35-89061BB58BF8}"/>
              </a:ext>
            </a:extLst>
          </p:cNvPr>
          <p:cNvPicPr>
            <a:picLocks noChangeAspect="1"/>
          </p:cNvPicPr>
          <p:nvPr/>
        </p:nvPicPr>
        <p:blipFill rotWithShape="1">
          <a:blip r:embed="rId2"/>
          <a:srcRect r="15521" b="62303"/>
          <a:stretch/>
        </p:blipFill>
        <p:spPr>
          <a:xfrm>
            <a:off x="571493" y="1795463"/>
            <a:ext cx="3044857" cy="713139"/>
          </a:xfrm>
          <a:prstGeom prst="rect">
            <a:avLst/>
          </a:prstGeom>
        </p:spPr>
      </p:pic>
    </p:spTree>
    <p:extLst>
      <p:ext uri="{BB962C8B-B14F-4D97-AF65-F5344CB8AC3E}">
        <p14:creationId xmlns:p14="http://schemas.microsoft.com/office/powerpoint/2010/main" val="293717546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DAC61-949E-1945-9D80-9D9500E518C1}"/>
              </a:ext>
            </a:extLst>
          </p:cNvPr>
          <p:cNvSpPr>
            <a:spLocks noGrp="1"/>
          </p:cNvSpPr>
          <p:nvPr>
            <p:ph type="title"/>
          </p:nvPr>
        </p:nvSpPr>
        <p:spPr>
          <a:xfrm>
            <a:off x="457200" y="228600"/>
            <a:ext cx="8229600" cy="1143000"/>
          </a:xfrm>
        </p:spPr>
        <p:txBody>
          <a:bodyPr>
            <a:noAutofit/>
          </a:bodyPr>
          <a:lstStyle/>
          <a:p>
            <a:r>
              <a:rPr lang="en-US" sz="2800" dirty="0"/>
              <a:t>Autocorrelation of Time Series with Independent Observations with </a:t>
            </a:r>
            <a:r>
              <a:rPr lang="en-US" sz="2800" dirty="0" err="1"/>
              <a:t>tswge</a:t>
            </a:r>
            <a:r>
              <a:rPr lang="en-US" sz="2800" dirty="0"/>
              <a:t> (Lag = 1 to </a:t>
            </a:r>
            <a:r>
              <a:rPr lang="en-US" sz="2800" i="1" dirty="0"/>
              <a:t>k</a:t>
            </a:r>
            <a:r>
              <a:rPr lang="en-US" sz="2800" dirty="0"/>
              <a:t>)</a:t>
            </a:r>
          </a:p>
        </p:txBody>
      </p:sp>
      <p:pic>
        <p:nvPicPr>
          <p:cNvPr id="8" name="Picture 7">
            <a:extLst>
              <a:ext uri="{FF2B5EF4-FFF2-40B4-BE49-F238E27FC236}">
                <a16:creationId xmlns:a16="http://schemas.microsoft.com/office/drawing/2014/main" id="{650A3149-F9E9-5A4C-94ED-1AE2A51B45CA}"/>
              </a:ext>
            </a:extLst>
          </p:cNvPr>
          <p:cNvPicPr>
            <a:picLocks noChangeAspect="1"/>
          </p:cNvPicPr>
          <p:nvPr/>
        </p:nvPicPr>
        <p:blipFill>
          <a:blip r:embed="rId2"/>
          <a:stretch>
            <a:fillRect/>
          </a:stretch>
        </p:blipFill>
        <p:spPr>
          <a:xfrm>
            <a:off x="3755222" y="2033852"/>
            <a:ext cx="4981583" cy="982033"/>
          </a:xfrm>
          <a:prstGeom prst="rect">
            <a:avLst/>
          </a:prstGeom>
        </p:spPr>
      </p:pic>
      <p:pic>
        <p:nvPicPr>
          <p:cNvPr id="5" name="Picture 4">
            <a:extLst>
              <a:ext uri="{FF2B5EF4-FFF2-40B4-BE49-F238E27FC236}">
                <a16:creationId xmlns:a16="http://schemas.microsoft.com/office/drawing/2014/main" id="{F9A3CCD8-5A75-124B-85AA-B89FA4CB1A40}"/>
              </a:ext>
            </a:extLst>
          </p:cNvPr>
          <p:cNvPicPr>
            <a:picLocks noChangeAspect="1"/>
          </p:cNvPicPr>
          <p:nvPr/>
        </p:nvPicPr>
        <p:blipFill>
          <a:blip r:embed="rId3"/>
          <a:stretch>
            <a:fillRect/>
          </a:stretch>
        </p:blipFill>
        <p:spPr>
          <a:xfrm>
            <a:off x="457200" y="4137950"/>
            <a:ext cx="3240865" cy="1582748"/>
          </a:xfrm>
          <a:prstGeom prst="rect">
            <a:avLst/>
          </a:prstGeom>
        </p:spPr>
      </p:pic>
      <p:pic>
        <p:nvPicPr>
          <p:cNvPr id="7" name="Picture 6">
            <a:extLst>
              <a:ext uri="{FF2B5EF4-FFF2-40B4-BE49-F238E27FC236}">
                <a16:creationId xmlns:a16="http://schemas.microsoft.com/office/drawing/2014/main" id="{59E7BE08-3582-174D-8069-8DE70065D79A}"/>
              </a:ext>
            </a:extLst>
          </p:cNvPr>
          <p:cNvPicPr>
            <a:picLocks noChangeAspect="1"/>
          </p:cNvPicPr>
          <p:nvPr/>
        </p:nvPicPr>
        <p:blipFill>
          <a:blip r:embed="rId4"/>
          <a:stretch>
            <a:fillRect/>
          </a:stretch>
        </p:blipFill>
        <p:spPr>
          <a:xfrm>
            <a:off x="457200" y="2539583"/>
            <a:ext cx="3240865" cy="1582748"/>
          </a:xfrm>
          <a:prstGeom prst="rect">
            <a:avLst/>
          </a:prstGeom>
        </p:spPr>
      </p:pic>
      <p:pic>
        <p:nvPicPr>
          <p:cNvPr id="9" name="Picture 8">
            <a:extLst>
              <a:ext uri="{FF2B5EF4-FFF2-40B4-BE49-F238E27FC236}">
                <a16:creationId xmlns:a16="http://schemas.microsoft.com/office/drawing/2014/main" id="{3FB6B10A-B55C-9349-BE35-89061BB58BF8}"/>
              </a:ext>
            </a:extLst>
          </p:cNvPr>
          <p:cNvPicPr>
            <a:picLocks noChangeAspect="1"/>
          </p:cNvPicPr>
          <p:nvPr/>
        </p:nvPicPr>
        <p:blipFill rotWithShape="1">
          <a:blip r:embed="rId5"/>
          <a:srcRect r="15521" b="62303"/>
          <a:stretch/>
        </p:blipFill>
        <p:spPr>
          <a:xfrm>
            <a:off x="571493" y="1795463"/>
            <a:ext cx="3044857" cy="713139"/>
          </a:xfrm>
          <a:prstGeom prst="rect">
            <a:avLst/>
          </a:prstGeom>
        </p:spPr>
      </p:pic>
      <p:sp>
        <p:nvSpPr>
          <p:cNvPr id="11" name="Rectangle 10">
            <a:extLst>
              <a:ext uri="{FF2B5EF4-FFF2-40B4-BE49-F238E27FC236}">
                <a16:creationId xmlns:a16="http://schemas.microsoft.com/office/drawing/2014/main" id="{2477D343-B41C-6441-8264-DD169E24D34B}"/>
              </a:ext>
            </a:extLst>
          </p:cNvPr>
          <p:cNvSpPr/>
          <p:nvPr/>
        </p:nvSpPr>
        <p:spPr>
          <a:xfrm>
            <a:off x="7878324" y="2678071"/>
            <a:ext cx="426286" cy="31638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sz="1350" dirty="0"/>
          </a:p>
        </p:txBody>
      </p:sp>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6975A6B9-27D9-C942-B64B-DA781723C580}"/>
                  </a:ext>
                </a:extLst>
              </p:cNvPr>
              <p:cNvSpPr/>
              <p:nvPr/>
            </p:nvSpPr>
            <p:spPr>
              <a:xfrm>
                <a:off x="3948113" y="7065659"/>
                <a:ext cx="3717877" cy="415498"/>
              </a:xfrm>
              <a:prstGeom prst="rect">
                <a:avLst/>
              </a:prstGeom>
            </p:spPr>
            <p:txBody>
              <a:bodyPr wrap="none">
                <a:noAutofit/>
              </a:bodyPr>
              <a:lstStyle/>
              <a:p>
                <a:pPr/>
                <a14:m>
                  <m:oMathPara xmlns:m="http://schemas.openxmlformats.org/officeDocument/2006/math">
                    <m:oMathParaPr>
                      <m:jc m:val="centerGroup"/>
                    </m:oMathParaPr>
                    <m:oMath xmlns:m="http://schemas.openxmlformats.org/officeDocument/2006/math">
                      <m:acc>
                        <m:accPr>
                          <m:chr m:val="̂"/>
                          <m:ctrlPr>
                            <a:rPr lang="el-GR" sz="2100" i="1">
                              <a:latin typeface="Cambria Math" panose="02040503050406030204" pitchFamily="18" charset="0"/>
                              <a:ea typeface="Cambria Math" panose="02040503050406030204" pitchFamily="18" charset="0"/>
                            </a:rPr>
                          </m:ctrlPr>
                        </m:accPr>
                        <m:e>
                          <m:r>
                            <m:rPr>
                              <m:sty m:val="p"/>
                            </m:rPr>
                            <a:rPr lang="el-GR" sz="2100" i="1">
                              <a:latin typeface="Cambria Math" panose="02040503050406030204" pitchFamily="18" charset="0"/>
                              <a:ea typeface="Cambria Math" panose="02040503050406030204" pitchFamily="18" charset="0"/>
                            </a:rPr>
                            <m:t>ρ</m:t>
                          </m:r>
                        </m:e>
                      </m:acc>
                      <m:r>
                        <a:rPr lang="el-GR" sz="2100" i="1">
                          <a:latin typeface="Cambria Math" panose="02040503050406030204" pitchFamily="18" charset="0"/>
                          <a:ea typeface="Cambria Math" panose="02040503050406030204" pitchFamily="18" charset="0"/>
                        </a:rPr>
                        <m:t> </m:t>
                      </m:r>
                      <m:d>
                        <m:dPr>
                          <m:ctrlPr>
                            <a:rPr lang="en-US" sz="2100" i="1">
                              <a:latin typeface="Cambria Math" panose="02040503050406030204" pitchFamily="18" charset="0"/>
                              <a:ea typeface="Cambria Math" panose="02040503050406030204" pitchFamily="18" charset="0"/>
                            </a:rPr>
                          </m:ctrlPr>
                        </m:dPr>
                        <m:e>
                          <m:r>
                            <a:rPr lang="en-US" sz="2100" i="1">
                              <a:latin typeface="Cambria Math" panose="02040503050406030204" pitchFamily="18" charset="0"/>
                              <a:ea typeface="Cambria Math" panose="02040503050406030204" pitchFamily="18" charset="0"/>
                            </a:rPr>
                            <m:t>𝑡</m:t>
                          </m:r>
                          <m:r>
                            <a:rPr lang="en-US" sz="2100" i="1">
                              <a:latin typeface="Cambria Math" panose="02040503050406030204" pitchFamily="18" charset="0"/>
                              <a:ea typeface="Cambria Math" panose="02040503050406030204" pitchFamily="18" charset="0"/>
                            </a:rPr>
                            <m:t>,</m:t>
                          </m:r>
                          <m:r>
                            <a:rPr lang="en-US" sz="2100" i="1">
                              <a:latin typeface="Cambria Math" panose="02040503050406030204" pitchFamily="18" charset="0"/>
                              <a:ea typeface="Cambria Math" panose="02040503050406030204" pitchFamily="18" charset="0"/>
                            </a:rPr>
                            <m:t>𝑡</m:t>
                          </m:r>
                          <m:r>
                            <a:rPr lang="en-US" sz="2100" i="1">
                              <a:latin typeface="Cambria Math" panose="02040503050406030204" pitchFamily="18" charset="0"/>
                              <a:ea typeface="Cambria Math" panose="02040503050406030204" pitchFamily="18" charset="0"/>
                            </a:rPr>
                            <m:t>+1</m:t>
                          </m:r>
                        </m:e>
                      </m:d>
                      <m:r>
                        <a:rPr lang="en-US" sz="2100" i="1">
                          <a:latin typeface="Cambria Math" panose="02040503050406030204" pitchFamily="18" charset="0"/>
                          <a:ea typeface="Cambria Math" panose="02040503050406030204" pitchFamily="18" charset="0"/>
                        </a:rPr>
                        <m:t>=</m:t>
                      </m:r>
                      <m:sSub>
                        <m:sSubPr>
                          <m:ctrlPr>
                            <a:rPr lang="en-US" sz="2100" i="1">
                              <a:latin typeface="Cambria Math" panose="02040503050406030204" pitchFamily="18" charset="0"/>
                              <a:ea typeface="Cambria Math" panose="02040503050406030204" pitchFamily="18" charset="0"/>
                            </a:rPr>
                          </m:ctrlPr>
                        </m:sSubPr>
                        <m:e>
                          <m:acc>
                            <m:accPr>
                              <m:chr m:val="̂"/>
                              <m:ctrlPr>
                                <a:rPr lang="el-GR" sz="2100" i="1">
                                  <a:latin typeface="Cambria Math" panose="02040503050406030204" pitchFamily="18" charset="0"/>
                                  <a:ea typeface="Cambria Math" panose="02040503050406030204" pitchFamily="18" charset="0"/>
                                </a:rPr>
                              </m:ctrlPr>
                            </m:accPr>
                            <m:e>
                              <m:r>
                                <m:rPr>
                                  <m:sty m:val="p"/>
                                </m:rPr>
                                <a:rPr lang="el-GR" sz="2100" i="1">
                                  <a:latin typeface="Cambria Math" panose="02040503050406030204" pitchFamily="18" charset="0"/>
                                  <a:ea typeface="Cambria Math" panose="02040503050406030204" pitchFamily="18" charset="0"/>
                                </a:rPr>
                                <m:t>ρ</m:t>
                              </m:r>
                            </m:e>
                          </m:acc>
                        </m:e>
                        <m:sub>
                          <m:r>
                            <a:rPr lang="en-US" sz="2100" i="1">
                              <a:latin typeface="Cambria Math" panose="02040503050406030204" pitchFamily="18" charset="0"/>
                              <a:ea typeface="Cambria Math" panose="02040503050406030204" pitchFamily="18" charset="0"/>
                            </a:rPr>
                            <m:t>1</m:t>
                          </m:r>
                        </m:sub>
                      </m:sSub>
                      <m:r>
                        <a:rPr lang="en-US" sz="2100" i="1">
                          <a:latin typeface="Cambria Math" panose="02040503050406030204" pitchFamily="18" charset="0"/>
                          <a:ea typeface="Cambria Math" panose="02040503050406030204" pitchFamily="18" charset="0"/>
                        </a:rPr>
                        <m:t>=</m:t>
                      </m:r>
                      <m:sSub>
                        <m:sSubPr>
                          <m:ctrlPr>
                            <a:rPr lang="en-US" sz="2100" i="1">
                              <a:latin typeface="Cambria Math" panose="02040503050406030204" pitchFamily="18" charset="0"/>
                              <a:ea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𝑟</m:t>
                          </m:r>
                        </m:e>
                        <m:sub>
                          <m:r>
                            <a:rPr lang="en-US" sz="2100" i="1">
                              <a:latin typeface="Cambria Math" panose="02040503050406030204" pitchFamily="18" charset="0"/>
                              <a:ea typeface="Cambria Math" panose="02040503050406030204" pitchFamily="18" charset="0"/>
                            </a:rPr>
                            <m:t>1</m:t>
                          </m:r>
                        </m:sub>
                      </m:sSub>
                      <m:r>
                        <a:rPr lang="en-US" sz="2100" i="1">
                          <a:latin typeface="Cambria Math" panose="02040503050406030204" pitchFamily="18" charset="0"/>
                          <a:ea typeface="Cambria Math" panose="02040503050406030204" pitchFamily="18" charset="0"/>
                        </a:rPr>
                        <m:t>=−.043</m:t>
                      </m:r>
                    </m:oMath>
                  </m:oMathPara>
                </a14:m>
                <a:endParaRPr lang="en-US" sz="2100" dirty="0"/>
              </a:p>
            </p:txBody>
          </p:sp>
        </mc:Choice>
        <mc:Fallback xmlns="">
          <p:sp>
            <p:nvSpPr>
              <p:cNvPr id="12" name="Rectangle 11">
                <a:extLst>
                  <a:ext uri="{FF2B5EF4-FFF2-40B4-BE49-F238E27FC236}">
                    <a16:creationId xmlns:a16="http://schemas.microsoft.com/office/drawing/2014/main" id="{6975A6B9-27D9-C942-B64B-DA781723C580}"/>
                  </a:ext>
                </a:extLst>
              </p:cNvPr>
              <p:cNvSpPr>
                <a:spLocks noRot="1" noChangeAspect="1" noMove="1" noResize="1" noEditPoints="1" noAdjustHandles="1" noChangeArrowheads="1" noChangeShapeType="1" noTextEdit="1"/>
              </p:cNvSpPr>
              <p:nvPr/>
            </p:nvSpPr>
            <p:spPr>
              <a:xfrm>
                <a:off x="3948113" y="7065659"/>
                <a:ext cx="3717877" cy="415498"/>
              </a:xfrm>
              <a:prstGeom prst="rect">
                <a:avLst/>
              </a:prstGeom>
              <a:blipFill>
                <a:blip r:embed="rId6"/>
                <a:stretch>
                  <a:fillRect t="-1471" b="-1029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88F9E0E2-3BEC-8B4E-BFD7-0D86EF840A16}"/>
                  </a:ext>
                </a:extLst>
              </p:cNvPr>
              <p:cNvSpPr/>
              <p:nvPr/>
            </p:nvSpPr>
            <p:spPr>
              <a:xfrm>
                <a:off x="3948112" y="7458074"/>
                <a:ext cx="3851054" cy="415498"/>
              </a:xfrm>
              <a:prstGeom prst="rect">
                <a:avLst/>
              </a:prstGeom>
            </p:spPr>
            <p:txBody>
              <a:bodyPr wrap="none">
                <a:noAutofit/>
              </a:bodyPr>
              <a:lstStyle/>
              <a:p>
                <a14:m>
                  <m:oMath xmlns:m="http://schemas.openxmlformats.org/officeDocument/2006/math">
                    <m:acc>
                      <m:accPr>
                        <m:chr m:val="̂"/>
                        <m:ctrlPr>
                          <a:rPr lang="el-GR" sz="2100" i="1">
                            <a:latin typeface="Cambria Math" panose="02040503050406030204" pitchFamily="18" charset="0"/>
                            <a:ea typeface="Cambria Math" panose="02040503050406030204" pitchFamily="18" charset="0"/>
                          </a:rPr>
                        </m:ctrlPr>
                      </m:accPr>
                      <m:e>
                        <m:r>
                          <m:rPr>
                            <m:sty m:val="p"/>
                          </m:rPr>
                          <a:rPr lang="el-GR" sz="2100" i="1">
                            <a:latin typeface="Cambria Math" panose="02040503050406030204" pitchFamily="18" charset="0"/>
                            <a:ea typeface="Cambria Math" panose="02040503050406030204" pitchFamily="18" charset="0"/>
                          </a:rPr>
                          <m:t>ρ</m:t>
                        </m:r>
                      </m:e>
                    </m:acc>
                    <m:r>
                      <a:rPr lang="el-GR" sz="2100" i="1">
                        <a:latin typeface="Cambria Math" panose="02040503050406030204" pitchFamily="18" charset="0"/>
                        <a:ea typeface="Cambria Math" panose="02040503050406030204" pitchFamily="18" charset="0"/>
                      </a:rPr>
                      <m:t> </m:t>
                    </m:r>
                    <m:d>
                      <m:dPr>
                        <m:ctrlPr>
                          <a:rPr lang="en-US" sz="2100" i="1">
                            <a:latin typeface="Cambria Math" panose="02040503050406030204" pitchFamily="18" charset="0"/>
                            <a:ea typeface="Cambria Math" panose="02040503050406030204" pitchFamily="18" charset="0"/>
                          </a:rPr>
                        </m:ctrlPr>
                      </m:dPr>
                      <m:e>
                        <m:r>
                          <a:rPr lang="en-US" sz="2100" i="1">
                            <a:latin typeface="Cambria Math" panose="02040503050406030204" pitchFamily="18" charset="0"/>
                            <a:ea typeface="Cambria Math" panose="02040503050406030204" pitchFamily="18" charset="0"/>
                          </a:rPr>
                          <m:t>𝑡</m:t>
                        </m:r>
                        <m:r>
                          <a:rPr lang="en-US" sz="2100" i="1">
                            <a:latin typeface="Cambria Math" panose="02040503050406030204" pitchFamily="18" charset="0"/>
                            <a:ea typeface="Cambria Math" panose="02040503050406030204" pitchFamily="18" charset="0"/>
                          </a:rPr>
                          <m:t>,</m:t>
                        </m:r>
                        <m:r>
                          <a:rPr lang="en-US" sz="2100" i="1">
                            <a:latin typeface="Cambria Math" panose="02040503050406030204" pitchFamily="18" charset="0"/>
                            <a:ea typeface="Cambria Math" panose="02040503050406030204" pitchFamily="18" charset="0"/>
                          </a:rPr>
                          <m:t>𝑡</m:t>
                        </m:r>
                        <m:r>
                          <a:rPr lang="en-US" sz="2100" i="1">
                            <a:latin typeface="Cambria Math" panose="02040503050406030204" pitchFamily="18" charset="0"/>
                            <a:ea typeface="Cambria Math" panose="02040503050406030204" pitchFamily="18" charset="0"/>
                          </a:rPr>
                          <m:t>+20</m:t>
                        </m:r>
                      </m:e>
                    </m:d>
                    <m:r>
                      <a:rPr lang="en-US" sz="2100" i="1">
                        <a:latin typeface="Cambria Math" panose="02040503050406030204" pitchFamily="18" charset="0"/>
                        <a:ea typeface="Cambria Math" panose="02040503050406030204" pitchFamily="18" charset="0"/>
                      </a:rPr>
                      <m:t>=</m:t>
                    </m:r>
                    <m:sSub>
                      <m:sSubPr>
                        <m:ctrlPr>
                          <a:rPr lang="en-US" sz="2100" i="1">
                            <a:latin typeface="Cambria Math" panose="02040503050406030204" pitchFamily="18" charset="0"/>
                            <a:ea typeface="Cambria Math" panose="02040503050406030204" pitchFamily="18" charset="0"/>
                          </a:rPr>
                        </m:ctrlPr>
                      </m:sSubPr>
                      <m:e>
                        <m:acc>
                          <m:accPr>
                            <m:chr m:val="̂"/>
                            <m:ctrlPr>
                              <a:rPr lang="el-GR" sz="2100" i="1">
                                <a:latin typeface="Cambria Math" panose="02040503050406030204" pitchFamily="18" charset="0"/>
                                <a:ea typeface="Cambria Math" panose="02040503050406030204" pitchFamily="18" charset="0"/>
                              </a:rPr>
                            </m:ctrlPr>
                          </m:accPr>
                          <m:e>
                            <m:r>
                              <m:rPr>
                                <m:sty m:val="p"/>
                              </m:rPr>
                              <a:rPr lang="el-GR" sz="2100" i="1">
                                <a:latin typeface="Cambria Math" panose="02040503050406030204" pitchFamily="18" charset="0"/>
                                <a:ea typeface="Cambria Math" panose="02040503050406030204" pitchFamily="18" charset="0"/>
                              </a:rPr>
                              <m:t>ρ</m:t>
                            </m:r>
                          </m:e>
                        </m:acc>
                      </m:e>
                      <m:sub>
                        <m:r>
                          <a:rPr lang="en-US" sz="2100" i="1">
                            <a:latin typeface="Cambria Math" panose="02040503050406030204" pitchFamily="18" charset="0"/>
                            <a:ea typeface="Cambria Math" panose="02040503050406030204" pitchFamily="18" charset="0"/>
                          </a:rPr>
                          <m:t>20</m:t>
                        </m:r>
                      </m:sub>
                    </m:sSub>
                    <m:r>
                      <a:rPr lang="en-US" sz="2100" i="1">
                        <a:latin typeface="Cambria Math" panose="02040503050406030204" pitchFamily="18" charset="0"/>
                        <a:ea typeface="Cambria Math" panose="02040503050406030204" pitchFamily="18" charset="0"/>
                      </a:rPr>
                      <m:t>=</m:t>
                    </m:r>
                    <m:sSub>
                      <m:sSubPr>
                        <m:ctrlPr>
                          <a:rPr lang="en-US" sz="2100" i="1">
                            <a:latin typeface="Cambria Math" panose="02040503050406030204" pitchFamily="18" charset="0"/>
                            <a:ea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𝑟</m:t>
                        </m:r>
                      </m:e>
                      <m:sub>
                        <m:r>
                          <a:rPr lang="en-US" sz="2100" i="1">
                            <a:latin typeface="Cambria Math" panose="02040503050406030204" pitchFamily="18" charset="0"/>
                            <a:ea typeface="Cambria Math" panose="02040503050406030204" pitchFamily="18" charset="0"/>
                          </a:rPr>
                          <m:t>20</m:t>
                        </m:r>
                      </m:sub>
                    </m:sSub>
                    <m:r>
                      <a:rPr lang="en-US" sz="2100" i="1">
                        <a:latin typeface="Cambria Math" panose="02040503050406030204" pitchFamily="18" charset="0"/>
                        <a:ea typeface="Cambria Math" panose="02040503050406030204" pitchFamily="18" charset="0"/>
                      </a:rPr>
                      <m:t>=</m:t>
                    </m:r>
                  </m:oMath>
                </a14:m>
                <a:r>
                  <a:rPr lang="en-US" sz="2100" dirty="0"/>
                  <a:t> .028</a:t>
                </a:r>
              </a:p>
            </p:txBody>
          </p:sp>
        </mc:Choice>
        <mc:Fallback xmlns="">
          <p:sp>
            <p:nvSpPr>
              <p:cNvPr id="13" name="Rectangle 12">
                <a:extLst>
                  <a:ext uri="{FF2B5EF4-FFF2-40B4-BE49-F238E27FC236}">
                    <a16:creationId xmlns:a16="http://schemas.microsoft.com/office/drawing/2014/main" id="{88F9E0E2-3BEC-8B4E-BFD7-0D86EF840A16}"/>
                  </a:ext>
                </a:extLst>
              </p:cNvPr>
              <p:cNvSpPr>
                <a:spLocks noRot="1" noChangeAspect="1" noMove="1" noResize="1" noEditPoints="1" noAdjustHandles="1" noChangeArrowheads="1" noChangeShapeType="1" noTextEdit="1"/>
              </p:cNvSpPr>
              <p:nvPr/>
            </p:nvSpPr>
            <p:spPr>
              <a:xfrm>
                <a:off x="3948112" y="7458074"/>
                <a:ext cx="3851054" cy="415498"/>
              </a:xfrm>
              <a:prstGeom prst="rect">
                <a:avLst/>
              </a:prstGeom>
              <a:blipFill>
                <a:blip r:embed="rId7"/>
                <a:stretch>
                  <a:fillRect l="-158" t="-8696" r="-792" b="-27536"/>
                </a:stretch>
              </a:blipFill>
            </p:spPr>
            <p:txBody>
              <a:bodyPr/>
              <a:lstStyle/>
              <a:p>
                <a:r>
                  <a:rPr lang="en-US">
                    <a:noFill/>
                  </a:rPr>
                  <a:t> </a:t>
                </a:r>
              </a:p>
            </p:txBody>
          </p:sp>
        </mc:Fallback>
      </mc:AlternateContent>
      <p:sp>
        <p:nvSpPr>
          <p:cNvPr id="14" name="Rectangle 13">
            <a:extLst>
              <a:ext uri="{FF2B5EF4-FFF2-40B4-BE49-F238E27FC236}">
                <a16:creationId xmlns:a16="http://schemas.microsoft.com/office/drawing/2014/main" id="{954CBEAA-CC34-8541-ADBE-E7D57A881DD3}"/>
              </a:ext>
            </a:extLst>
          </p:cNvPr>
          <p:cNvSpPr/>
          <p:nvPr/>
        </p:nvSpPr>
        <p:spPr>
          <a:xfrm>
            <a:off x="4231466" y="2360060"/>
            <a:ext cx="461979" cy="35456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sz="1350" dirty="0"/>
          </a:p>
        </p:txBody>
      </p:sp>
      <p:sp>
        <p:nvSpPr>
          <p:cNvPr id="4" name="Rectangle 3">
            <a:extLst>
              <a:ext uri="{FF2B5EF4-FFF2-40B4-BE49-F238E27FC236}">
                <a16:creationId xmlns:a16="http://schemas.microsoft.com/office/drawing/2014/main" id="{CC1C5B8B-EBA8-8140-B360-C324043B8F67}"/>
              </a:ext>
            </a:extLst>
          </p:cNvPr>
          <p:cNvSpPr/>
          <p:nvPr/>
        </p:nvSpPr>
        <p:spPr>
          <a:xfrm>
            <a:off x="4339055" y="1752600"/>
            <a:ext cx="3707810" cy="307777"/>
          </a:xfrm>
          <a:prstGeom prst="rect">
            <a:avLst/>
          </a:prstGeom>
        </p:spPr>
        <p:txBody>
          <a:bodyPr wrap="none">
            <a:noAutofit/>
          </a:bodyPr>
          <a:lstStyle/>
          <a:p>
            <a:pPr>
              <a:spcBef>
                <a:spcPts val="600"/>
              </a:spcBef>
            </a:pPr>
            <a:r>
              <a:rPr lang="en-US" sz="1400" dirty="0"/>
              <a:t>acf(Realization1,plot = FALSE,lag.max = 20)</a:t>
            </a:r>
          </a:p>
        </p:txBody>
      </p:sp>
      <p:pic>
        <p:nvPicPr>
          <p:cNvPr id="6" name="Picture 5">
            <a:extLst>
              <a:ext uri="{FF2B5EF4-FFF2-40B4-BE49-F238E27FC236}">
                <a16:creationId xmlns:a16="http://schemas.microsoft.com/office/drawing/2014/main" id="{671C5F35-C669-A64F-851A-503D14B11440}"/>
              </a:ext>
            </a:extLst>
          </p:cNvPr>
          <p:cNvPicPr>
            <a:picLocks noChangeAspect="1"/>
          </p:cNvPicPr>
          <p:nvPr/>
        </p:nvPicPr>
        <p:blipFill>
          <a:blip r:embed="rId8"/>
          <a:stretch>
            <a:fillRect/>
          </a:stretch>
        </p:blipFill>
        <p:spPr>
          <a:xfrm>
            <a:off x="3948112" y="3309846"/>
            <a:ext cx="4486693" cy="2191175"/>
          </a:xfrm>
          <a:prstGeom prst="rect">
            <a:avLst/>
          </a:prstGeom>
        </p:spPr>
      </p:pic>
      <p:sp>
        <p:nvSpPr>
          <p:cNvPr id="15" name="Rectangle 14">
            <a:extLst>
              <a:ext uri="{FF2B5EF4-FFF2-40B4-BE49-F238E27FC236}">
                <a16:creationId xmlns:a16="http://schemas.microsoft.com/office/drawing/2014/main" id="{0ACC2AFB-B726-4049-9DDB-0BD9BE7E113B}"/>
              </a:ext>
            </a:extLst>
          </p:cNvPr>
          <p:cNvSpPr/>
          <p:nvPr/>
        </p:nvSpPr>
        <p:spPr>
          <a:xfrm>
            <a:off x="5540046" y="3123140"/>
            <a:ext cx="1527982" cy="307777"/>
          </a:xfrm>
          <a:prstGeom prst="rect">
            <a:avLst/>
          </a:prstGeom>
        </p:spPr>
        <p:txBody>
          <a:bodyPr wrap="none">
            <a:noAutofit/>
          </a:bodyPr>
          <a:lstStyle/>
          <a:p>
            <a:pPr>
              <a:spcBef>
                <a:spcPts val="600"/>
              </a:spcBef>
            </a:pPr>
            <a:r>
              <a:rPr lang="en-US" sz="1400" dirty="0"/>
              <a:t>acf(Realization1)</a:t>
            </a:r>
          </a:p>
        </p:txBody>
      </p:sp>
    </p:spTree>
    <p:extLst>
      <p:ext uri="{BB962C8B-B14F-4D97-AF65-F5344CB8AC3E}">
        <p14:creationId xmlns:p14="http://schemas.microsoft.com/office/powerpoint/2010/main" val="3476050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4" grpId="0" animBg="1"/>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Bef>
                <a:spcPts val="600"/>
              </a:spcBef>
            </a:pPr>
            <a:r>
              <a:rPr lang="en-US" sz="3200" dirty="0">
                <a:latin typeface="+mn-lt"/>
              </a:rPr>
              <a:t>Provide Example of </a:t>
            </a:r>
            <a:br>
              <a:rPr lang="en-US" sz="3200" dirty="0">
                <a:latin typeface="+mn-lt"/>
              </a:rPr>
            </a:br>
            <a:r>
              <a:rPr lang="en-US" sz="3200" dirty="0">
                <a:latin typeface="+mn-lt"/>
              </a:rPr>
              <a:t>Realizations and ACFS</a:t>
            </a:r>
          </a:p>
        </p:txBody>
      </p:sp>
    </p:spTree>
    <p:extLst>
      <p:ext uri="{BB962C8B-B14F-4D97-AF65-F5344CB8AC3E}">
        <p14:creationId xmlns:p14="http://schemas.microsoft.com/office/powerpoint/2010/main" val="201982036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F98DBAC-DBAF-7340-99F1-8526DC4D7F5C}"/>
              </a:ext>
            </a:extLst>
          </p:cNvPr>
          <p:cNvSpPr txBox="1"/>
          <p:nvPr/>
        </p:nvSpPr>
        <p:spPr>
          <a:xfrm>
            <a:off x="457200" y="4876800"/>
            <a:ext cx="8229600" cy="369332"/>
          </a:xfrm>
          <a:prstGeom prst="rect">
            <a:avLst/>
          </a:prstGeom>
          <a:noFill/>
        </p:spPr>
        <p:txBody>
          <a:bodyPr wrap="square" rtlCol="0">
            <a:noAutofit/>
          </a:bodyPr>
          <a:lstStyle/>
          <a:p>
            <a:pPr algn="ctr">
              <a:spcBef>
                <a:spcPts val="600"/>
              </a:spcBef>
            </a:pPr>
            <a:r>
              <a:rPr lang="en-US" dirty="0"/>
              <a:t>*We will show how to estimate the autocorrelations in the next section. </a:t>
            </a:r>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5235" y="1066800"/>
            <a:ext cx="4228061" cy="2971800"/>
          </a:xfrm>
          <a:prstGeom prst="rect">
            <a:avLst/>
          </a:prstGeom>
        </p:spPr>
      </p:pic>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00705" y="1066800"/>
            <a:ext cx="4228061" cy="2971800"/>
          </a:xfrm>
          <a:prstGeom prst="rect">
            <a:avLst/>
          </a:prstGeom>
        </p:spPr>
      </p:pic>
      <p:sp>
        <p:nvSpPr>
          <p:cNvPr id="15" name="TextBox 14">
            <a:extLst>
              <a:ext uri="{FF2B5EF4-FFF2-40B4-BE49-F238E27FC236}">
                <a16:creationId xmlns:a16="http://schemas.microsoft.com/office/drawing/2014/main" id="{CE767959-1B38-AD43-9A74-3A2968EF6315}"/>
              </a:ext>
            </a:extLst>
          </p:cNvPr>
          <p:cNvSpPr txBox="1"/>
          <p:nvPr/>
        </p:nvSpPr>
        <p:spPr>
          <a:xfrm>
            <a:off x="5122818" y="4023360"/>
            <a:ext cx="3183835" cy="338554"/>
          </a:xfrm>
          <a:prstGeom prst="rect">
            <a:avLst/>
          </a:prstGeom>
          <a:solidFill>
            <a:schemeClr val="bg1"/>
          </a:solidFill>
        </p:spPr>
        <p:txBody>
          <a:bodyPr wrap="square" rtlCol="0">
            <a:noAutofit/>
          </a:bodyPr>
          <a:lstStyle/>
          <a:p>
            <a:pPr algn="ctr">
              <a:spcBef>
                <a:spcPts val="600"/>
              </a:spcBef>
            </a:pPr>
            <a:r>
              <a:rPr lang="en-US" dirty="0"/>
              <a:t>Sample autocorrelations*</a:t>
            </a:r>
          </a:p>
        </p:txBody>
      </p:sp>
      <p:sp>
        <p:nvSpPr>
          <p:cNvPr id="16" name="TextBox 15">
            <a:extLst>
              <a:ext uri="{FF2B5EF4-FFF2-40B4-BE49-F238E27FC236}">
                <a16:creationId xmlns:a16="http://schemas.microsoft.com/office/drawing/2014/main" id="{71B5DC34-592C-B645-8904-E991BAC83D62}"/>
              </a:ext>
            </a:extLst>
          </p:cNvPr>
          <p:cNvSpPr txBox="1"/>
          <p:nvPr/>
        </p:nvSpPr>
        <p:spPr>
          <a:xfrm>
            <a:off x="1124754" y="4023360"/>
            <a:ext cx="2609022" cy="338554"/>
          </a:xfrm>
          <a:prstGeom prst="rect">
            <a:avLst/>
          </a:prstGeom>
          <a:solidFill>
            <a:schemeClr val="bg1"/>
          </a:solidFill>
        </p:spPr>
        <p:txBody>
          <a:bodyPr wrap="square" rtlCol="0">
            <a:noAutofit/>
          </a:bodyPr>
          <a:lstStyle/>
          <a:p>
            <a:pPr algn="ctr">
              <a:spcBef>
                <a:spcPts val="600"/>
              </a:spcBef>
            </a:pPr>
            <a:r>
              <a:rPr lang="en-US" dirty="0"/>
              <a:t>Realization</a:t>
            </a:r>
          </a:p>
        </p:txBody>
      </p:sp>
    </p:spTree>
    <p:extLst>
      <p:ext uri="{BB962C8B-B14F-4D97-AF65-F5344CB8AC3E}">
        <p14:creationId xmlns:p14="http://schemas.microsoft.com/office/powerpoint/2010/main" val="2567619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5" grpId="0" animBg="1"/>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EF98DBAC-DBAF-7340-99F1-8526DC4D7F5C}"/>
              </a:ext>
            </a:extLst>
          </p:cNvPr>
          <p:cNvSpPr txBox="1"/>
          <p:nvPr/>
        </p:nvSpPr>
        <p:spPr>
          <a:xfrm>
            <a:off x="457200" y="4876800"/>
            <a:ext cx="8229600" cy="369332"/>
          </a:xfrm>
          <a:prstGeom prst="rect">
            <a:avLst/>
          </a:prstGeom>
          <a:noFill/>
        </p:spPr>
        <p:txBody>
          <a:bodyPr wrap="square" rtlCol="0">
            <a:noAutofit/>
          </a:bodyPr>
          <a:lstStyle/>
          <a:p>
            <a:pPr algn="ctr">
              <a:spcBef>
                <a:spcPts val="600"/>
              </a:spcBef>
            </a:pPr>
            <a:r>
              <a:rPr lang="en-US" dirty="0"/>
              <a:t>*We will show how to estimate the autocorrelations in the next section. </a:t>
            </a:r>
          </a:p>
        </p:txBody>
      </p:sp>
      <p:pic>
        <p:nvPicPr>
          <p:cNvPr id="18" name="Picture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5235" y="1066800"/>
            <a:ext cx="4228060" cy="2971800"/>
          </a:xfrm>
          <a:prstGeom prst="rect">
            <a:avLst/>
          </a:prstGeom>
        </p:spPr>
      </p:pic>
      <p:pic>
        <p:nvPicPr>
          <p:cNvPr id="19" name="Picture 1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00705" y="1066800"/>
            <a:ext cx="4228060" cy="2971800"/>
          </a:xfrm>
          <a:prstGeom prst="rect">
            <a:avLst/>
          </a:prstGeom>
        </p:spPr>
      </p:pic>
      <p:sp>
        <p:nvSpPr>
          <p:cNvPr id="22" name="TextBox 21">
            <a:extLst>
              <a:ext uri="{FF2B5EF4-FFF2-40B4-BE49-F238E27FC236}">
                <a16:creationId xmlns:a16="http://schemas.microsoft.com/office/drawing/2014/main" id="{CE767959-1B38-AD43-9A74-3A2968EF6315}"/>
              </a:ext>
            </a:extLst>
          </p:cNvPr>
          <p:cNvSpPr txBox="1"/>
          <p:nvPr/>
        </p:nvSpPr>
        <p:spPr>
          <a:xfrm>
            <a:off x="5122818" y="4023360"/>
            <a:ext cx="3183835" cy="338554"/>
          </a:xfrm>
          <a:prstGeom prst="rect">
            <a:avLst/>
          </a:prstGeom>
          <a:solidFill>
            <a:schemeClr val="bg1"/>
          </a:solidFill>
        </p:spPr>
        <p:txBody>
          <a:bodyPr wrap="square" rtlCol="0">
            <a:noAutofit/>
          </a:bodyPr>
          <a:lstStyle/>
          <a:p>
            <a:pPr algn="ctr">
              <a:spcBef>
                <a:spcPts val="600"/>
              </a:spcBef>
            </a:pPr>
            <a:r>
              <a:rPr lang="en-US" dirty="0"/>
              <a:t>Sample autocorrelations*</a:t>
            </a:r>
          </a:p>
        </p:txBody>
      </p:sp>
      <p:sp>
        <p:nvSpPr>
          <p:cNvPr id="23" name="TextBox 22">
            <a:extLst>
              <a:ext uri="{FF2B5EF4-FFF2-40B4-BE49-F238E27FC236}">
                <a16:creationId xmlns:a16="http://schemas.microsoft.com/office/drawing/2014/main" id="{71B5DC34-592C-B645-8904-E991BAC83D62}"/>
              </a:ext>
            </a:extLst>
          </p:cNvPr>
          <p:cNvSpPr txBox="1"/>
          <p:nvPr/>
        </p:nvSpPr>
        <p:spPr>
          <a:xfrm>
            <a:off x="1124754" y="4023360"/>
            <a:ext cx="2609022" cy="338554"/>
          </a:xfrm>
          <a:prstGeom prst="rect">
            <a:avLst/>
          </a:prstGeom>
          <a:solidFill>
            <a:schemeClr val="bg1"/>
          </a:solidFill>
        </p:spPr>
        <p:txBody>
          <a:bodyPr wrap="square" rtlCol="0">
            <a:noAutofit/>
          </a:bodyPr>
          <a:lstStyle/>
          <a:p>
            <a:pPr algn="ctr">
              <a:spcBef>
                <a:spcPts val="600"/>
              </a:spcBef>
            </a:pPr>
            <a:r>
              <a:rPr lang="en-US" dirty="0"/>
              <a:t>Realization</a:t>
            </a:r>
          </a:p>
        </p:txBody>
      </p:sp>
    </p:spTree>
    <p:extLst>
      <p:ext uri="{BB962C8B-B14F-4D97-AF65-F5344CB8AC3E}">
        <p14:creationId xmlns:p14="http://schemas.microsoft.com/office/powerpoint/2010/main" val="2744582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2"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MMPROD_NEXTUNIQUEID" val="10034"/>
  <p:tag name="MMPROD_UIDATA" val="&lt;database version=&quot;11.0&quot;&gt;&lt;object type=&quot;1&quot; unique_id=&quot;10001&quot;&gt;&lt;object type=&quot;2&quot; unique_id=&quot;47998&quot;&gt;&lt;object type=&quot;3&quot; unique_id=&quot;47999&quot;&gt;&lt;property id=&quot;20148&quot; value=&quot;5&quot;/&gt;&lt;property id=&quot;20300&quot; value=&quot;Slide 1 - &amp;quot;Insert Title Here&amp;quot;&quot;/&gt;&lt;property id=&quot;20307&quot; value=&quot;269&quot;/&gt;&lt;/object&gt;&lt;object type=&quot;3&quot; unique_id=&quot;48000&quot;&gt;&lt;property id=&quot;20148&quot; value=&quot;5&quot;/&gt;&lt;property id=&quot;20300&quot; value=&quot;Slide 2 - &amp;quot;Header&amp;quot;&quot;/&gt;&lt;property id=&quot;20307&quot; value=&quot;266&quot;/&gt;&lt;/object&gt;&lt;object type=&quot;3&quot; unique_id=&quot;48001&quot;&gt;&lt;property id=&quot;20148&quot; value=&quot;5&quot;/&gt;&lt;property id=&quot;20300&quot; value=&quot;Slide 7&quot;/&gt;&lt;property id=&quot;20307&quot; value=&quot;267&quot;/&gt;&lt;/object&gt;&lt;object type=&quot;3&quot; unique_id=&quot;48032&quot;&gt;&lt;property id=&quot;20148&quot; value=&quot;5&quot;/&gt;&lt;property id=&quot;20300&quot; value=&quot;Slide 3&quot;/&gt;&lt;property id=&quot;20307&quot; value=&quot;270&quot;/&gt;&lt;/object&gt;&lt;object type=&quot;3&quot; unique_id=&quot;48033&quot;&gt;&lt;property id=&quot;20148&quot; value=&quot;5&quot;/&gt;&lt;property id=&quot;20300&quot; value=&quot;Slide 4&quot;/&gt;&lt;property id=&quot;20307&quot; value=&quot;271&quot;/&gt;&lt;/object&gt;&lt;object type=&quot;3&quot; unique_id=&quot;48034&quot;&gt;&lt;property id=&quot;20148&quot; value=&quot;5&quot;/&gt;&lt;property id=&quot;20300&quot; value=&quot;Slide 5&quot;/&gt;&lt;property id=&quot;20307&quot; value=&quot;272&quot;/&gt;&lt;/object&gt;&lt;object type=&quot;3&quot; unique_id=&quot;48035&quot;&gt;&lt;property id=&quot;20148&quot; value=&quot;5&quot;/&gt;&lt;property id=&quot;20300&quot; value=&quot;Slide 6&quot;/&gt;&lt;property id=&quot;20307&quot; value=&quot;273&quot;/&gt;&lt;/object&gt;&lt;/object&gt;&lt;object type=&quot;8&quot; unique_id=&quot;48006&quot;&gt;&lt;/object&gt;&lt;/object&gt;&lt;/database&gt;"/>
  <p:tag name="SECTOMILLISECCONVERTED" val="1"/>
</p:tagLst>
</file>

<file path=ppt/theme/theme1.xml><?xml version="1.0" encoding="utf-8"?>
<a:theme xmlns:a="http://schemas.openxmlformats.org/drawingml/2006/main" name="1_Body Slide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3260</TotalTime>
  <Words>9517</Words>
  <Application>Microsoft Office PowerPoint</Application>
  <PresentationFormat>On-screen Show (4:3)</PresentationFormat>
  <Paragraphs>903</Paragraphs>
  <Slides>167</Slides>
  <Notes>56</Notes>
  <HiddenSlides>8</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2</vt:i4>
      </vt:variant>
      <vt:variant>
        <vt:lpstr>Slide Titles</vt:lpstr>
      </vt:variant>
      <vt:variant>
        <vt:i4>167</vt:i4>
      </vt:variant>
    </vt:vector>
  </HeadingPairs>
  <TitlesOfParts>
    <vt:vector size="174" baseType="lpstr">
      <vt:lpstr>Arial</vt:lpstr>
      <vt:lpstr>Calibri</vt:lpstr>
      <vt:lpstr>Cambria Math</vt:lpstr>
      <vt:lpstr>Times New Roman</vt:lpstr>
      <vt:lpstr>1_Body Slides</vt:lpstr>
      <vt:lpstr>Graph Sheet</vt:lpstr>
      <vt:lpstr>Equation</vt:lpstr>
      <vt:lpstr>Notation and Examples</vt:lpstr>
      <vt:lpstr>Notation</vt:lpstr>
      <vt:lpstr>Examples of Time Series</vt:lpstr>
      <vt:lpstr>Global Temperatures</vt:lpstr>
      <vt:lpstr>Annual Sunspot Numbers</vt:lpstr>
      <vt:lpstr>Monthly Price of West Texas  Intermediate Crude Oil</vt:lpstr>
      <vt:lpstr>Average Monthly Temperature  in Pennsylvania</vt:lpstr>
      <vt:lpstr>Simulated Data</vt:lpstr>
      <vt:lpstr>Simulated Data</vt:lpstr>
      <vt:lpstr>Simulated Data</vt:lpstr>
      <vt:lpstr>Google Stock Price</vt:lpstr>
      <vt:lpstr>Doppler Signal</vt:lpstr>
      <vt:lpstr>Seismic Wave of a Mining Explosion</vt:lpstr>
      <vt:lpstr>Acoustical Signal of the Phrase  “King Kong Eats Grass” </vt:lpstr>
      <vt:lpstr>PowerPoint Presentation</vt:lpstr>
      <vt:lpstr>Realization vs. Ensemble/Motivation</vt:lpstr>
      <vt:lpstr>Realization</vt:lpstr>
      <vt:lpstr>Realization</vt:lpstr>
      <vt:lpstr>Realization</vt:lpstr>
      <vt:lpstr>The Mean and Variance of Xt</vt:lpstr>
      <vt:lpstr>Example</vt:lpstr>
      <vt:lpstr>Example</vt:lpstr>
      <vt:lpstr>Example</vt:lpstr>
      <vt:lpstr>PowerPoint Presentation</vt:lpstr>
      <vt:lpstr>Expected Value</vt:lpstr>
      <vt:lpstr>Expected Value </vt:lpstr>
      <vt:lpstr>Expected Value</vt:lpstr>
      <vt:lpstr>Expected Value</vt:lpstr>
      <vt:lpstr>Expected Value</vt:lpstr>
      <vt:lpstr>PowerPoint Presentation</vt:lpstr>
      <vt:lpstr>Variance</vt:lpstr>
      <vt:lpstr>Variance</vt:lpstr>
      <vt:lpstr>PowerPoint Presentation</vt:lpstr>
      <vt:lpstr>Covariance</vt:lpstr>
      <vt:lpstr>Covariance</vt:lpstr>
      <vt:lpstr>PowerPoint Presentation</vt:lpstr>
      <vt:lpstr>Correlation</vt:lpstr>
      <vt:lpstr>Correlation</vt:lpstr>
      <vt:lpstr>PowerPoint Presentation</vt:lpstr>
      <vt:lpstr>Condition 1</vt:lpstr>
      <vt:lpstr>Stationary Series</vt:lpstr>
      <vt:lpstr>Example Where a Constant Mean for Each  Time Point (t) Is Not a Reasonable Assumption </vt:lpstr>
      <vt:lpstr>Stationary Series</vt:lpstr>
      <vt:lpstr>PowerPoint Presentation</vt:lpstr>
      <vt:lpstr>Stationary Mean</vt:lpstr>
      <vt:lpstr>Screencast for Stationary Mean</vt:lpstr>
      <vt:lpstr>PowerPoint Presentation</vt:lpstr>
      <vt:lpstr>Condition 2</vt:lpstr>
      <vt:lpstr>Stationary Series</vt:lpstr>
      <vt:lpstr>Seismic Data: Example Where a Constant Variance/SD for Each Time Point (t) Is Not a Reasonable Assumption* </vt:lpstr>
      <vt:lpstr>Stationary Series</vt:lpstr>
      <vt:lpstr>PowerPoint Presentation</vt:lpstr>
      <vt:lpstr>Condition 3</vt:lpstr>
      <vt:lpstr>Weak Stationary Process</vt:lpstr>
      <vt:lpstr>PowerPoint Presentation</vt:lpstr>
      <vt:lpstr>Weak Stationary Process</vt:lpstr>
      <vt:lpstr>Independence </vt:lpstr>
      <vt:lpstr>PowerPoint Presentation</vt:lpstr>
      <vt:lpstr>Independence in tswge</vt:lpstr>
      <vt:lpstr>Independent Events Screen Cast</vt:lpstr>
      <vt:lpstr>PowerPoint Presentation</vt:lpstr>
      <vt:lpstr>Serial Dependence</vt:lpstr>
      <vt:lpstr>Dependence: Serial Correlation</vt:lpstr>
      <vt:lpstr>Dependence: Serial Correlation</vt:lpstr>
      <vt:lpstr>Dependence: Serial Correlation</vt:lpstr>
      <vt:lpstr>Dependence: Serial Correlation</vt:lpstr>
      <vt:lpstr>Which Is Stronger Evidence of Dependence for Xt to Xt+1? Hint: What Will Be the Value of the Next Observation?</vt:lpstr>
      <vt:lpstr>(4 min):  Weak Stationary Process  Slide Deck 3  Independence and Correlation  Note: 9/17/2018 These were hidden and not included since they are covered in the next section. We may decide to reinclude them based on how they flow when the lecture is practiced. </vt:lpstr>
      <vt:lpstr>Independence and Correlation</vt:lpstr>
      <vt:lpstr>BLT 3 Concept Check (1 min):  Weak Stationary Process  Slide Deck 3  Independence and Correlation</vt:lpstr>
      <vt:lpstr>Concept Check</vt:lpstr>
      <vt:lpstr>PowerPoint Presentation</vt:lpstr>
      <vt:lpstr>Autocorrelation</vt:lpstr>
      <vt:lpstr>Independence and Correlation</vt:lpstr>
      <vt:lpstr>Recall: Correlation</vt:lpstr>
      <vt:lpstr>Example: Lag(1) Autocorrelation</vt:lpstr>
      <vt:lpstr>Example: Lag(1) Autocorrelation</vt:lpstr>
      <vt:lpstr>Example: Lag(1) Autocorrelation</vt:lpstr>
      <vt:lpstr>Example: Lag(1) Autocorrelation</vt:lpstr>
      <vt:lpstr>Example: Lag(1) Autocorrelation</vt:lpstr>
      <vt:lpstr>Example: Lag(1) Autocorrelation</vt:lpstr>
      <vt:lpstr>Example: Lag(1) Autocorrelation</vt:lpstr>
      <vt:lpstr>Example: Lag(1) Autocorrelation</vt:lpstr>
      <vt:lpstr>Example: Lag(1) Autocorrelation</vt:lpstr>
      <vt:lpstr>Autocorrelation of Time Series with Dependent Observations (Lag = 1)</vt:lpstr>
      <vt:lpstr>Example: Lag(5) Autocorrelation</vt:lpstr>
      <vt:lpstr>Example: Lag(5) Autocorrelation</vt:lpstr>
      <vt:lpstr>Example: Lag(5) Autocorrelation</vt:lpstr>
      <vt:lpstr>Example: Lag(5) Autocorrelation</vt:lpstr>
      <vt:lpstr>Example: Lag(5) Autocorrelation</vt:lpstr>
      <vt:lpstr>Example: Lag(5) Autocorrelation</vt:lpstr>
      <vt:lpstr>Example: Lag(5) Autocorrelation</vt:lpstr>
      <vt:lpstr>Autocorrelation of Time Series with Dependent Observations with tswge (Lag = 5)</vt:lpstr>
      <vt:lpstr>Independence and Correlation</vt:lpstr>
      <vt:lpstr>Autocorrelation of Time Series with Independent Observations with tswge (Lag = 1)</vt:lpstr>
      <vt:lpstr>Autocorrelation of Time Series with Independent Observations with tswge (Lag = 1 to k)</vt:lpstr>
      <vt:lpstr>Provide Example of  Realizations and ACFS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Stationary Covariance</vt:lpstr>
      <vt:lpstr>Weak Stationary Process:  Requirement 3 </vt:lpstr>
      <vt:lpstr>Weak Stationary Process:  Requirement 3 </vt:lpstr>
      <vt:lpstr>Weak Stationary Process:  Requirement 3 </vt:lpstr>
      <vt:lpstr>PowerPoint Presentation</vt:lpstr>
      <vt:lpstr>Stationary Time Series</vt:lpstr>
      <vt:lpstr>Stationary Process</vt:lpstr>
      <vt:lpstr>Stationary Process</vt:lpstr>
      <vt:lpstr>Stationary Process</vt:lpstr>
      <vt:lpstr>Stationary Process</vt:lpstr>
      <vt:lpstr>Stationary Process</vt:lpstr>
      <vt:lpstr>PowerPoint Presentation</vt:lpstr>
      <vt:lpstr>Estimation</vt:lpstr>
      <vt:lpstr>Key Point About Stationary Processes for Which ρk→0 </vt:lpstr>
      <vt:lpstr>PowerPoint Presentation</vt:lpstr>
      <vt:lpstr>Estimating the Mean of a Stationary Series</vt:lpstr>
      <vt:lpstr>PowerPoint Presentation</vt:lpstr>
      <vt:lpstr>Example: 10-Year U.S. Treasury Bond Rate</vt:lpstr>
      <vt:lpstr>Example: 10-Year U.S. Treasury Bond Rate</vt:lpstr>
      <vt:lpstr>PowerPoint Presentation</vt:lpstr>
      <vt:lpstr>Estimating the Variance of a Stationary Series</vt:lpstr>
      <vt:lpstr>Theorem</vt:lpstr>
      <vt:lpstr>Example: 10-Year U.S. Treasury Bond Rate</vt:lpstr>
      <vt:lpstr>PowerPoint Presentation</vt:lpstr>
      <vt:lpstr>Confidence Intervals</vt:lpstr>
      <vt:lpstr>Confidence Interval</vt:lpstr>
      <vt:lpstr>Example: 10-Year U.S. Treasury Bond Rate</vt:lpstr>
      <vt:lpstr>PowerPoint Presentation</vt:lpstr>
      <vt:lpstr>Estimating the Autocovariance</vt:lpstr>
      <vt:lpstr>Review of Correlation</vt:lpstr>
      <vt:lpstr>Define Sample Autocorrelation  (Lag 1)</vt:lpstr>
      <vt:lpstr>Define Autocovariance and Autocorrelation (Lag 2)</vt:lpstr>
      <vt:lpstr>Define Autocovariance and Autocorrelation (Lag k)</vt:lpstr>
      <vt:lpstr>PowerPoint Presentation</vt:lpstr>
      <vt:lpstr>Properties of Autocovariance</vt:lpstr>
      <vt:lpstr>  Definitions of Autocovariance 1/n v 1/(n – k)  </vt:lpstr>
      <vt:lpstr>Above and Beyond</vt:lpstr>
      <vt:lpstr>PowerPoint Presentation</vt:lpstr>
      <vt:lpstr>Stationary Time Series Wrap-Up</vt:lpstr>
      <vt:lpstr>Key Point About Stationary Processes for Which ρk→0 </vt:lpstr>
      <vt:lpstr>PowerPoint Presentation</vt:lpstr>
      <vt:lpstr>Time Series: 6373</vt:lpstr>
      <vt:lpstr>Review of Question 1.5.4</vt:lpstr>
      <vt:lpstr>Break Out #1</vt:lpstr>
      <vt:lpstr>WEEKLY PROPANE PRICE PER GALLON</vt:lpstr>
      <vt:lpstr>WEEKLY PROPANE PRICE PER GALLON</vt:lpstr>
      <vt:lpstr>Monthly Consumer Sentiment 1978-2019</vt:lpstr>
      <vt:lpstr>Monthly Consumer Sentiment 1978-2019</vt:lpstr>
      <vt:lpstr>Beer Produced Monthly in Australia 1956-1995 (in megalitres)</vt:lpstr>
      <vt:lpstr>Beer Produced Monthly in Australia 1956-1995 (in megalitres)</vt:lpstr>
      <vt:lpstr>HOUSEHOLD ELECTRIC ENERGY CONSUMPTION (kW.min)</vt:lpstr>
      <vt:lpstr>HOUSEHOLD ELECTRIC ENERGY CONSUMPTION (kW.min)</vt:lpstr>
      <vt:lpstr>Maximum temperatures in Melbourne, Australia (Celsius)</vt:lpstr>
      <vt:lpstr>Maximum temperatures in Melbourne, Australia (Celsius)</vt:lpstr>
      <vt:lpstr>Stop Break Out 1</vt:lpstr>
      <vt:lpstr>Break Out 2</vt:lpstr>
      <vt:lpstr>Variance Code</vt:lpstr>
      <vt:lpstr>Estimation</vt:lpstr>
      <vt:lpstr>Estimation of Autocovariance</vt:lpstr>
      <vt:lpstr>Stop Break Out 2</vt:lpstr>
      <vt:lpstr>Stop Break Out 2</vt:lpstr>
      <vt:lpstr>Stop Break Out 2</vt:lpstr>
      <vt:lpstr>Stop Break Out 2</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Southern Methodist University</dc:title>
  <dc:subject/>
  <dc:creator>Administrator</dc:creator>
  <cp:keywords/>
  <dc:description/>
  <cp:lastModifiedBy>Javier Saldana</cp:lastModifiedBy>
  <cp:revision>279</cp:revision>
  <dcterms:created xsi:type="dcterms:W3CDTF">2016-03-21T14:12:59Z</dcterms:created>
  <dcterms:modified xsi:type="dcterms:W3CDTF">2019-12-03T21:07:38Z</dcterms:modified>
  <cp:category/>
</cp:coreProperties>
</file>